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</p:sldIdLst>
  <p:sldSz cx="9144000" cy="51450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928"/>
    <a:srgbClr val="7B186A"/>
    <a:srgbClr val="D1D2D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029" autoAdjust="0"/>
  </p:normalViewPr>
  <p:slideViewPr>
    <p:cSldViewPr snapToGrid="0" showGuides="1">
      <p:cViewPr varScale="1">
        <p:scale>
          <a:sx n="118" d="100"/>
          <a:sy n="118" d="100"/>
        </p:scale>
        <p:origin x="1386" y="9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B55A3-D280-4BD6-BD8A-409E0766C26A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58C1C-3F98-4FED-8259-5F10BB9371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71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56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b-NO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nb-NO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467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771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014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58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30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561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882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000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10" name="Rettvinklet trekant 9"/>
          <p:cNvSpPr>
            <a:spLocks/>
          </p:cNvSpPr>
          <p:nvPr userDrawn="1"/>
        </p:nvSpPr>
        <p:spPr>
          <a:xfrm rot="16200000">
            <a:off x="3796200" y="-202712"/>
            <a:ext cx="3913200" cy="6782400"/>
          </a:xfrm>
          <a:prstGeom prst="rtTriangle">
            <a:avLst/>
          </a:prstGeom>
          <a:solidFill>
            <a:srgbClr val="C0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126" y="1332167"/>
            <a:ext cx="6480810" cy="1980248"/>
          </a:xfrm>
        </p:spPr>
        <p:txBody>
          <a:bodyPr wrap="square" anchor="t">
            <a:noAutofit/>
          </a:bodyPr>
          <a:lstStyle>
            <a:lvl1pPr algn="l">
              <a:lnSpc>
                <a:spcPts val="5000"/>
              </a:lnSpc>
              <a:defRPr sz="46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126" y="3510439"/>
            <a:ext cx="6480810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lt1"/>
                </a:solidFill>
              </a:defRPr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8126" y="3705427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6882" y="504063"/>
            <a:ext cx="1295403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9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669785" y="1188149"/>
            <a:ext cx="3798474" cy="2420039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8" y="2052257"/>
            <a:ext cx="3420428" cy="154819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8" y="1260156"/>
            <a:ext cx="3441065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79478" y="3870484"/>
            <a:ext cx="7154863" cy="153888"/>
          </a:xfrm>
        </p:spPr>
        <p:txBody>
          <a:bodyPr wrap="square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1"/>
            </a:lvl1pPr>
          </a:lstStyle>
          <a:p>
            <a:pPr lvl="0"/>
            <a:r>
              <a:rPr lang="nb-NO" dirty="0" err="1"/>
              <a:t>Footerheading</a:t>
            </a:r>
            <a:endParaRPr lang="nb-NO" dirty="0"/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79478" y="4024372"/>
            <a:ext cx="7154863" cy="540068"/>
          </a:xfrm>
        </p:spPr>
        <p:txBody>
          <a:bodyPr wrap="square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0"/>
            </a:lvl1pPr>
          </a:lstStyle>
          <a:p>
            <a:pPr lvl="0"/>
            <a:r>
              <a:rPr lang="nb-NO" dirty="0" err="1"/>
              <a:t>Footer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899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052257"/>
            <a:ext cx="3330416" cy="24123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260156"/>
            <a:ext cx="3330416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0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4669785" y="1188149"/>
            <a:ext cx="3121590" cy="3114389"/>
          </a:xfrm>
          <a:prstGeom prst="rect">
            <a:avLst/>
          </a:prstGeom>
          <a:solidFill>
            <a:srgbClr val="E6E6E6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528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684086" y="918115"/>
            <a:ext cx="7776973" cy="3600450"/>
          </a:xfrm>
          <a:prstGeom prst="rect">
            <a:avLst/>
          </a:prstGeom>
          <a:solidFill>
            <a:srgbClr val="E6E6E6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3197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4644580" y="630079"/>
            <a:ext cx="3132392" cy="374446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/>
          </a:p>
        </p:txBody>
      </p:sp>
      <p:sp>
        <p:nvSpPr>
          <p:cNvPr id="9" name="Rektangel 8"/>
          <p:cNvSpPr/>
          <p:nvPr userDrawn="1"/>
        </p:nvSpPr>
        <p:spPr>
          <a:xfrm>
            <a:off x="1278160" y="630079"/>
            <a:ext cx="3132392" cy="374446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19"/>
          </p:nvPr>
        </p:nvSpPr>
        <p:spPr>
          <a:xfrm>
            <a:off x="4644580" y="630079"/>
            <a:ext cx="3132392" cy="374446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20"/>
          </p:nvPr>
        </p:nvSpPr>
        <p:spPr>
          <a:xfrm>
            <a:off x="1278160" y="630079"/>
            <a:ext cx="3132392" cy="374446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29761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48" y="360045"/>
            <a:ext cx="396000" cy="3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296162"/>
            <a:ext cx="6480810" cy="180022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5" y="4680585"/>
            <a:ext cx="2410973" cy="100584"/>
          </a:xfrm>
          <a:prstGeom prst="rect">
            <a:avLst/>
          </a:prstGeom>
        </p:spPr>
      </p:pic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3698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324040"/>
            <a:ext cx="6840855" cy="900113"/>
          </a:xfrm>
        </p:spPr>
        <p:txBody>
          <a:bodyPr/>
          <a:lstStyle>
            <a:lvl1pPr>
              <a:lnSpc>
                <a:spcPts val="3300"/>
              </a:lnSpc>
              <a:defRPr sz="30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3111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apittel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324040"/>
            <a:ext cx="6840855" cy="900113"/>
          </a:xfrm>
        </p:spPr>
        <p:txBody>
          <a:bodyPr/>
          <a:lstStyle>
            <a:lvl1pPr>
              <a:lnSpc>
                <a:spcPts val="3300"/>
              </a:lnSpc>
              <a:defRPr sz="30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48" y="360045"/>
            <a:ext cx="396000" cy="396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5" y="4680585"/>
            <a:ext cx="2410973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3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apittels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324040"/>
            <a:ext cx="6840855" cy="900113"/>
          </a:xfrm>
        </p:spPr>
        <p:txBody>
          <a:bodyPr/>
          <a:lstStyle>
            <a:lvl1pPr>
              <a:lnSpc>
                <a:spcPts val="3300"/>
              </a:lnSpc>
              <a:defRPr sz="30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48" y="360045"/>
            <a:ext cx="396000" cy="396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5" y="4680585"/>
            <a:ext cx="2410973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36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apittels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324040"/>
            <a:ext cx="6840855" cy="900113"/>
          </a:xfrm>
        </p:spPr>
        <p:txBody>
          <a:bodyPr/>
          <a:lstStyle>
            <a:lvl1pPr>
              <a:lnSpc>
                <a:spcPts val="3300"/>
              </a:lnSpc>
              <a:defRPr sz="30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48" y="360045"/>
            <a:ext cx="396000" cy="396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5" y="4680585"/>
            <a:ext cx="2410973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32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00" y="2293544"/>
            <a:ext cx="558000" cy="558000"/>
          </a:xfrm>
          <a:prstGeom prst="rect">
            <a:avLst/>
          </a:prstGeom>
        </p:spPr>
      </p:pic>
      <p:sp>
        <p:nvSpPr>
          <p:cNvPr id="5" name="Rettvinklet trekant 4"/>
          <p:cNvSpPr>
            <a:spLocks/>
          </p:cNvSpPr>
          <p:nvPr userDrawn="1"/>
        </p:nvSpPr>
        <p:spPr>
          <a:xfrm rot="16200000">
            <a:off x="3729600" y="-269312"/>
            <a:ext cx="3960000" cy="6868800"/>
          </a:xfrm>
          <a:prstGeom prst="rtTriangle">
            <a:avLst/>
          </a:prstGeom>
          <a:solidFill>
            <a:srgbClr val="7B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</p:spTree>
    <p:extLst>
      <p:ext uri="{BB962C8B-B14F-4D97-AF65-F5344CB8AC3E}">
        <p14:creationId xmlns:p14="http://schemas.microsoft.com/office/powerpoint/2010/main" val="224908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10" name="Rettvinklet trekant 9"/>
          <p:cNvSpPr>
            <a:spLocks/>
          </p:cNvSpPr>
          <p:nvPr userDrawn="1"/>
        </p:nvSpPr>
        <p:spPr>
          <a:xfrm rot="16200000">
            <a:off x="3796200" y="-202712"/>
            <a:ext cx="3913200" cy="6782400"/>
          </a:xfrm>
          <a:prstGeom prst="rtTriangle">
            <a:avLst/>
          </a:prstGeom>
          <a:solidFill>
            <a:srgbClr val="7B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126" y="1332167"/>
            <a:ext cx="6480810" cy="1980248"/>
          </a:xfrm>
        </p:spPr>
        <p:txBody>
          <a:bodyPr wrap="square" anchor="t">
            <a:noAutofit/>
          </a:bodyPr>
          <a:lstStyle>
            <a:lvl1pPr algn="l">
              <a:lnSpc>
                <a:spcPts val="5000"/>
              </a:lnSpc>
              <a:defRPr sz="46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126" y="3510439"/>
            <a:ext cx="6480810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lt1"/>
                </a:solidFill>
              </a:defRPr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8126" y="3705427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6882" y="504063"/>
            <a:ext cx="1295403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31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00" y="2293544"/>
            <a:ext cx="558000" cy="558000"/>
          </a:xfrm>
          <a:prstGeom prst="rect">
            <a:avLst/>
          </a:prstGeom>
        </p:spPr>
      </p:pic>
      <p:sp>
        <p:nvSpPr>
          <p:cNvPr id="5" name="Rettvinklet trekant 4"/>
          <p:cNvSpPr>
            <a:spLocks/>
          </p:cNvSpPr>
          <p:nvPr userDrawn="1"/>
        </p:nvSpPr>
        <p:spPr>
          <a:xfrm rot="16200000">
            <a:off x="3729600" y="-269312"/>
            <a:ext cx="3960000" cy="6868800"/>
          </a:xfrm>
          <a:prstGeom prst="rtTriangle">
            <a:avLst/>
          </a:prstGeom>
          <a:solidFill>
            <a:srgbClr val="C0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</p:spTree>
    <p:extLst>
      <p:ext uri="{BB962C8B-B14F-4D97-AF65-F5344CB8AC3E}">
        <p14:creationId xmlns:p14="http://schemas.microsoft.com/office/powerpoint/2010/main" val="3817679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9" name="Rettvinklet trekant 8"/>
          <p:cNvSpPr>
            <a:spLocks/>
          </p:cNvSpPr>
          <p:nvPr userDrawn="1"/>
        </p:nvSpPr>
        <p:spPr>
          <a:xfrm rot="16200000">
            <a:off x="3729600" y="-269312"/>
            <a:ext cx="3960000" cy="6868800"/>
          </a:xfrm>
          <a:prstGeom prst="rtTriangle">
            <a:avLst/>
          </a:prstGeom>
          <a:solidFill>
            <a:srgbClr val="C0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78596" y="1551522"/>
            <a:ext cx="6586809" cy="2042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00" y="792099"/>
            <a:ext cx="558000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76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2876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352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9" name="Rettvinklet trekant 8"/>
          <p:cNvSpPr/>
          <p:nvPr userDrawn="1"/>
        </p:nvSpPr>
        <p:spPr>
          <a:xfrm rot="16200000">
            <a:off x="5184000" y="1185088"/>
            <a:ext cx="2880000" cy="5040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126" y="1332167"/>
            <a:ext cx="6480810" cy="1980248"/>
          </a:xfrm>
        </p:spPr>
        <p:txBody>
          <a:bodyPr wrap="square" anchor="t">
            <a:noAutofit/>
          </a:bodyPr>
          <a:lstStyle>
            <a:lvl1pPr algn="l">
              <a:lnSpc>
                <a:spcPts val="5000"/>
              </a:lnSpc>
              <a:defRPr sz="46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126" y="3510439"/>
            <a:ext cx="6480810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lt1"/>
                </a:solidFill>
              </a:defRPr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8126" y="3705427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6882" y="504063"/>
            <a:ext cx="1295403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vinklet trekant 10"/>
          <p:cNvSpPr>
            <a:spLocks/>
          </p:cNvSpPr>
          <p:nvPr userDrawn="1"/>
        </p:nvSpPr>
        <p:spPr>
          <a:xfrm rot="16200000">
            <a:off x="3796200" y="-202712"/>
            <a:ext cx="3913200" cy="6782400"/>
          </a:xfrm>
          <a:prstGeom prst="rtTriangle">
            <a:avLst/>
          </a:prstGeom>
          <a:solidFill>
            <a:srgbClr val="D1D2D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126" y="1332167"/>
            <a:ext cx="6480810" cy="1980248"/>
          </a:xfrm>
        </p:spPr>
        <p:txBody>
          <a:bodyPr wrap="square" anchor="t">
            <a:noAutofit/>
          </a:bodyPr>
          <a:lstStyle>
            <a:lvl1pPr algn="l">
              <a:lnSpc>
                <a:spcPts val="5000"/>
              </a:lnSpc>
              <a:defRPr sz="4600" b="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126" y="3510439"/>
            <a:ext cx="6480810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8126" y="3705427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6882" y="504063"/>
            <a:ext cx="1295403" cy="8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0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82110" y="1260156"/>
            <a:ext cx="7157693" cy="540068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62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196" y="2052257"/>
            <a:ext cx="7155145" cy="154819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8" y="1260156"/>
            <a:ext cx="7154863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79478" y="3870484"/>
            <a:ext cx="7154863" cy="153888"/>
          </a:xfrm>
        </p:spPr>
        <p:txBody>
          <a:bodyPr wrap="square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1"/>
            </a:lvl1pPr>
          </a:lstStyle>
          <a:p>
            <a:pPr lvl="0"/>
            <a:r>
              <a:rPr lang="nb-NO" dirty="0" err="1"/>
              <a:t>Footerheading</a:t>
            </a:r>
            <a:endParaRPr lang="nb-NO" dirty="0"/>
          </a:p>
        </p:txBody>
      </p:sp>
      <p:sp>
        <p:nvSpPr>
          <p:cNvPr id="9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79478" y="4024372"/>
            <a:ext cx="7154863" cy="540068"/>
          </a:xfrm>
        </p:spPr>
        <p:txBody>
          <a:bodyPr wrap="square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0"/>
            </a:lvl1pPr>
          </a:lstStyle>
          <a:p>
            <a:pPr lvl="0"/>
            <a:r>
              <a:rPr lang="nb-NO" dirty="0" err="1"/>
              <a:t>Footer</a:t>
            </a:r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246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79475" y="2052258"/>
            <a:ext cx="3330416" cy="24123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9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260157"/>
            <a:ext cx="3330416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896612" y="2052258"/>
            <a:ext cx="3330698" cy="24123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Plassholder f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4896612" y="1260157"/>
            <a:ext cx="3330567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791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8" y="2052258"/>
            <a:ext cx="3420428" cy="24123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8" y="1260156"/>
            <a:ext cx="3420428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9" name="Plassholder for diagram 6"/>
          <p:cNvSpPr>
            <a:spLocks noGrp="1"/>
          </p:cNvSpPr>
          <p:nvPr>
            <p:ph type="chart" sz="quarter" idx="15"/>
          </p:nvPr>
        </p:nvSpPr>
        <p:spPr>
          <a:xfrm>
            <a:off x="4680585" y="1260157"/>
            <a:ext cx="3798474" cy="3204402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151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4680585" y="1260157"/>
            <a:ext cx="3798474" cy="320440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8" y="2052258"/>
            <a:ext cx="3420428" cy="24123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8" y="1260156"/>
            <a:ext cx="3420428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680585" y="1260156"/>
            <a:ext cx="3798474" cy="3204403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749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amfunnsviterne_symbol_150dpi.png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48" y="360045"/>
            <a:ext cx="396000" cy="39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013" y="270034"/>
            <a:ext cx="5940742" cy="792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109" y="2052258"/>
            <a:ext cx="7157694" cy="24123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7648" y="4680585"/>
            <a:ext cx="2057400" cy="1039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60045" y="4680585"/>
            <a:ext cx="2410973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8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62" r:id="rId5"/>
    <p:sldLayoutId id="2147483676" r:id="rId6"/>
    <p:sldLayoutId id="2147483664" r:id="rId7"/>
    <p:sldLayoutId id="2147483672" r:id="rId8"/>
    <p:sldLayoutId id="2147483673" r:id="rId9"/>
    <p:sldLayoutId id="2147483674" r:id="rId10"/>
    <p:sldLayoutId id="2147483677" r:id="rId11"/>
    <p:sldLayoutId id="2147483678" r:id="rId12"/>
    <p:sldLayoutId id="2147483675" r:id="rId13"/>
    <p:sldLayoutId id="2147483663" r:id="rId14"/>
    <p:sldLayoutId id="2147483689" r:id="rId15"/>
    <p:sldLayoutId id="2147483692" r:id="rId16"/>
    <p:sldLayoutId id="2147483693" r:id="rId17"/>
    <p:sldLayoutId id="2147483694" r:id="rId18"/>
    <p:sldLayoutId id="2147483690" r:id="rId19"/>
    <p:sldLayoutId id="2147483691" r:id="rId20"/>
    <p:sldLayoutId id="2147483684" r:id="rId21"/>
    <p:sldLayoutId id="2147483666" r:id="rId22"/>
    <p:sldLayoutId id="2147483667" r:id="rId23"/>
  </p:sldLayoutIdLst>
  <p:hf sldNum="0" hdr="0" ftr="0" dt="0"/>
  <p:txStyles>
    <p:titleStyle>
      <a:lvl1pPr algn="l" defTabSz="914347" rtl="0" eaLnBrk="1" latinLnBrk="0" hangingPunct="1">
        <a:lnSpc>
          <a:spcPts val="2900"/>
        </a:lnSpc>
        <a:spcBef>
          <a:spcPct val="0"/>
        </a:spcBef>
        <a:buNone/>
        <a:defRPr sz="2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ts val="1800"/>
        </a:lnSpc>
        <a:spcBef>
          <a:spcPts val="1000"/>
        </a:spcBef>
        <a:buFont typeface="Georgia" panose="02040502050405020303" pitchFamily="18" charset="0"/>
        <a:buChar char="●"/>
        <a:defRPr sz="1300" kern="1200">
          <a:solidFill>
            <a:schemeClr val="tx2"/>
          </a:solidFill>
          <a:latin typeface="+mn-lt"/>
          <a:ea typeface="+mn-ea"/>
          <a:cs typeface="+mn-cs"/>
        </a:defRPr>
      </a:lvl1pPr>
      <a:lvl2pPr marL="665961" indent="-228587" algn="l" defTabSz="914347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2pPr>
      <a:lvl3pPr marL="1079937" indent="-215987" algn="l" defTabSz="914347" rtl="0" eaLnBrk="1" latinLnBrk="0" hangingPunct="1">
        <a:lnSpc>
          <a:spcPts val="1800"/>
        </a:lnSpc>
        <a:spcBef>
          <a:spcPts val="0"/>
        </a:spcBef>
        <a:buFont typeface="Georgia" panose="02040502050405020303" pitchFamily="18" charset="0"/>
        <a:buChar char="-"/>
        <a:defRPr sz="1300" kern="1200">
          <a:solidFill>
            <a:schemeClr val="tx2"/>
          </a:solidFill>
          <a:latin typeface="+mn-lt"/>
          <a:ea typeface="+mn-ea"/>
          <a:cs typeface="+mn-cs"/>
        </a:defRPr>
      </a:lvl3pPr>
      <a:lvl4pPr marL="1079937" indent="-215987" algn="l" defTabSz="914347" rtl="0" eaLnBrk="1" latinLnBrk="0" hangingPunct="1">
        <a:lnSpc>
          <a:spcPts val="1800"/>
        </a:lnSpc>
        <a:spcBef>
          <a:spcPts val="0"/>
        </a:spcBef>
        <a:buFont typeface="Georgia" panose="02040502050405020303" pitchFamily="18" charset="0"/>
        <a:buChar char="-"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1079937" indent="-215987" algn="l" defTabSz="914347" rtl="0" eaLnBrk="1" latinLnBrk="0" hangingPunct="1">
        <a:lnSpc>
          <a:spcPts val="1800"/>
        </a:lnSpc>
        <a:spcBef>
          <a:spcPts val="0"/>
        </a:spcBef>
        <a:buFont typeface="Georgia" panose="02040502050405020303" pitchFamily="18" charset="0"/>
        <a:buChar char="-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56451" y="1956809"/>
            <a:ext cx="5653000" cy="1895000"/>
          </a:xfrm>
        </p:spPr>
        <p:txBody>
          <a:bodyPr/>
          <a:lstStyle/>
          <a:p>
            <a:r>
              <a:rPr lang="nb-NO" sz="3601" dirty="0"/>
              <a:t>Reformarbeidet i offentlig</a:t>
            </a:r>
            <a:br>
              <a:rPr lang="nb-NO" sz="3601" dirty="0"/>
            </a:br>
            <a:r>
              <a:rPr lang="nb-NO" sz="3601" dirty="0"/>
              <a:t>sektor </a:t>
            </a:r>
            <a:br>
              <a:rPr lang="nb-NO" dirty="0"/>
            </a:br>
            <a:endParaRPr lang="nb-NO" sz="3001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 rot="10800000" flipV="1">
            <a:off x="1656451" y="3406747"/>
            <a:ext cx="4799700" cy="501706"/>
          </a:xfrm>
        </p:spPr>
        <p:txBody>
          <a:bodyPr/>
          <a:lstStyle/>
          <a:p>
            <a:r>
              <a:rPr lang="nb-NO" dirty="0"/>
              <a:t>Årsmøte i  Samfunnsviterne Buskerud-Vestfold-Telemark</a:t>
            </a:r>
          </a:p>
        </p:txBody>
      </p:sp>
    </p:spTree>
    <p:extLst>
      <p:ext uri="{BB962C8B-B14F-4D97-AF65-F5344CB8AC3E}">
        <p14:creationId xmlns:p14="http://schemas.microsoft.com/office/powerpoint/2010/main" val="122085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Offentlig sektor i stadig utvikling</a:t>
            </a:r>
          </a:p>
        </p:txBody>
      </p:sp>
      <p:pic>
        <p:nvPicPr>
          <p:cNvPr id="13" name="Plassholder for innhold 12"/>
          <p:cNvPicPr>
            <a:picLocks noGrp="1" noChangeAspect="1"/>
          </p:cNvPicPr>
          <p:nvPr>
            <p:ph idx="14"/>
          </p:nvPr>
        </p:nvPicPr>
        <p:blipFill rotWithShape="1">
          <a:blip r:embed="rId3"/>
          <a:srcRect l="28720" t="19589" r="27194" b="46621"/>
          <a:stretch/>
        </p:blipFill>
        <p:spPr>
          <a:xfrm>
            <a:off x="1139226" y="949032"/>
            <a:ext cx="6175837" cy="29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7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1262" y="265129"/>
            <a:ext cx="7042067" cy="558017"/>
          </a:xfrm>
        </p:spPr>
        <p:txBody>
          <a:bodyPr/>
          <a:lstStyle/>
          <a:p>
            <a:r>
              <a:rPr lang="is-IS" dirty="0"/>
              <a:t>New Public Management og andre offentlige reformer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13459" y="962952"/>
            <a:ext cx="3752604" cy="3950131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dirty="0"/>
              <a:t> </a:t>
            </a:r>
            <a:r>
              <a:rPr lang="nb-NO" sz="3000" dirty="0"/>
              <a:t>Målet med NPM er å effektivisere og modernisere offentlig sektor </a:t>
            </a:r>
          </a:p>
          <a:p>
            <a:pPr>
              <a:lnSpc>
                <a:spcPct val="120000"/>
              </a:lnSpc>
            </a:pPr>
            <a:r>
              <a:rPr lang="nb-NO" sz="3000" dirty="0"/>
              <a:t>Mål- og resultatstyring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b-NO" sz="3000" dirty="0"/>
              <a:t>Fristilling av statlige foretak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b-NO" sz="3000" dirty="0"/>
              <a:t>Oppsplitting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b-NO" sz="3000" dirty="0"/>
              <a:t>Konkurranseutsetting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b-NO" sz="3000" dirty="0"/>
              <a:t>Stykkprisfinansiering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nb-NO" sz="30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nb-NO" sz="3000" dirty="0"/>
              <a:t>Nordiske reformer i offentlig sektor skiller seg fra europeiske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nb-NO" sz="3000" dirty="0"/>
              <a:t>Inkrementelle endringer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b-NO" sz="3000" dirty="0"/>
              <a:t>Mindre stat har ikke vært målet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b-NO" sz="3000" dirty="0"/>
              <a:t>Mer åpenhet og bruker-involvering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nb-NO" sz="30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nb-NO" sz="3000" dirty="0"/>
              <a:t>De store reformene i Norge har vært hybrider mellom NPM og andre styringsprinsipper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nb-NO" sz="3000" dirty="0"/>
              <a:t>NAV-reformen – samordning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b-NO" sz="3000" dirty="0"/>
              <a:t>Sykehusreformen – kompetansereform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392" y="1170832"/>
            <a:ext cx="2875972" cy="31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9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Den norske modellen under press fra NPM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14" name="Plassholder for innhold 13"/>
          <p:cNvSpPr>
            <a:spLocks noGrp="1"/>
          </p:cNvSpPr>
          <p:nvPr>
            <p:ph idx="14"/>
          </p:nvPr>
        </p:nvSpPr>
        <p:spPr>
          <a:xfrm>
            <a:off x="485013" y="1084273"/>
            <a:ext cx="3724878" cy="3380286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b-NO" dirty="0"/>
              <a:t>Ifølge Medbestemmelsesbarometeret 2016 mener </a:t>
            </a:r>
            <a:r>
              <a:rPr lang="nb-NO" b="1" dirty="0"/>
              <a:t>45%</a:t>
            </a:r>
            <a:r>
              <a:rPr lang="nb-NO" dirty="0"/>
              <a:t> at arbeidslivet går i en autoritær retning.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nb-NO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b-NO" dirty="0"/>
              <a:t>Kritikk av NPM  </a:t>
            </a:r>
          </a:p>
          <a:p>
            <a:pPr lvl="1">
              <a:lnSpc>
                <a:spcPct val="110000"/>
              </a:lnSpc>
            </a:pPr>
            <a:r>
              <a:rPr lang="nb-NO" dirty="0"/>
              <a:t>Mistillit</a:t>
            </a:r>
          </a:p>
          <a:p>
            <a:pPr lvl="1">
              <a:lnSpc>
                <a:spcPct val="110000"/>
              </a:lnSpc>
            </a:pPr>
            <a:r>
              <a:rPr lang="nb-NO" dirty="0"/>
              <a:t>Dårlig bruk av høy kompetanse</a:t>
            </a:r>
          </a:p>
          <a:p>
            <a:pPr lvl="1">
              <a:lnSpc>
                <a:spcPct val="110000"/>
              </a:lnSpc>
            </a:pPr>
            <a:r>
              <a:rPr lang="nb-NO" dirty="0"/>
              <a:t>Dårlig egnet til å løse komplekse samfunnsutfordringer som krever samarbeid på tvers.</a:t>
            </a:r>
          </a:p>
          <a:p>
            <a:pPr lvl="1">
              <a:lnSpc>
                <a:spcPct val="110000"/>
              </a:lnSpc>
            </a:pPr>
            <a:endParaRPr lang="nb-NO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b-NO" dirty="0"/>
              <a:t>Den norske samarbeidsmodellen –samarbeid og tillit: </a:t>
            </a:r>
          </a:p>
          <a:p>
            <a:pPr lvl="1">
              <a:lnSpc>
                <a:spcPct val="110000"/>
              </a:lnSpc>
            </a:pPr>
            <a:r>
              <a:rPr lang="nb-NO" dirty="0"/>
              <a:t>Medvirkning </a:t>
            </a:r>
          </a:p>
          <a:p>
            <a:pPr lvl="1">
              <a:lnSpc>
                <a:spcPct val="110000"/>
              </a:lnSpc>
            </a:pPr>
            <a:r>
              <a:rPr lang="nb-NO" dirty="0"/>
              <a:t>Medbestemmelse</a:t>
            </a:r>
          </a:p>
          <a:p>
            <a:pPr>
              <a:lnSpc>
                <a:spcPct val="110000"/>
              </a:lnSpc>
            </a:pP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115" y="1170401"/>
            <a:ext cx="3311324" cy="320803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4525827" y="4634152"/>
            <a:ext cx="18453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>
                <a:solidFill>
                  <a:schemeClr val="tx2"/>
                </a:solidFill>
              </a:rPr>
              <a:t>Kilde: Paul Chaffey, </a:t>
            </a:r>
            <a:r>
              <a:rPr lang="nb-NO" sz="900" dirty="0" err="1">
                <a:solidFill>
                  <a:schemeClr val="tx2"/>
                </a:solidFill>
              </a:rPr>
              <a:t>statsekretær</a:t>
            </a:r>
            <a:endParaRPr lang="nb-NO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7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91" y="265129"/>
            <a:ext cx="6258625" cy="558017"/>
          </a:xfrm>
        </p:spPr>
        <p:txBody>
          <a:bodyPr/>
          <a:lstStyle/>
          <a:p>
            <a:r>
              <a:rPr lang="nb-NO" dirty="0"/>
              <a:t>Medvirkning og medbestemmelse minst i staten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789" y="989344"/>
            <a:ext cx="6111050" cy="164104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14" y="2630392"/>
            <a:ext cx="6364946" cy="1850887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4446314" y="4590210"/>
            <a:ext cx="3170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tx2"/>
                </a:solidFill>
              </a:rPr>
              <a:t>Kilde: AFI 2016 </a:t>
            </a:r>
            <a:r>
              <a:rPr lang="nb-NO" sz="900" i="1" dirty="0">
                <a:solidFill>
                  <a:schemeClr val="tx2"/>
                </a:solidFill>
              </a:rPr>
              <a:t>Medbestemmelsesbarometeret 2016</a:t>
            </a:r>
          </a:p>
        </p:txBody>
      </p:sp>
    </p:spTree>
    <p:extLst>
      <p:ext uri="{BB962C8B-B14F-4D97-AF65-F5344CB8AC3E}">
        <p14:creationId xmlns:p14="http://schemas.microsoft.com/office/powerpoint/2010/main" val="36920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15636" y="265129"/>
            <a:ext cx="7629896" cy="558017"/>
          </a:xfrm>
        </p:spPr>
        <p:txBody>
          <a:bodyPr/>
          <a:lstStyle/>
          <a:p>
            <a:r>
              <a:rPr lang="nb-NO" dirty="0"/>
              <a:t>Den norske modellen er viktig for unge samfunnsvitere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6487481" y="4685019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>
                <a:solidFill>
                  <a:schemeClr val="tx2"/>
                </a:solidFill>
              </a:rPr>
              <a:t>Kilde: Retning 2061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091" y="962952"/>
            <a:ext cx="6279117" cy="36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3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Fornyelse av offentlig sektor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3767" y="1695437"/>
            <a:ext cx="4601882" cy="23782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1200" dirty="0"/>
              <a:t>Lederens rolle må styrkes </a:t>
            </a:r>
          </a:p>
          <a:p>
            <a:pPr>
              <a:lnSpc>
                <a:spcPct val="100000"/>
              </a:lnSpc>
            </a:pPr>
            <a:r>
              <a:rPr lang="nb-NO" sz="1200" dirty="0"/>
              <a:t>Ansatte må få ta ansvar og oppfordres til nytenkning og utvikling</a:t>
            </a:r>
          </a:p>
          <a:p>
            <a:pPr>
              <a:lnSpc>
                <a:spcPct val="100000"/>
              </a:lnSpc>
            </a:pPr>
            <a:r>
              <a:rPr lang="nb-NO" sz="1200" dirty="0"/>
              <a:t>Kontinuerlig videreutvikling av tjenester, arbeidsmetoder og samhandling mellom sektorer, etater og forvaltningsnivåer </a:t>
            </a:r>
          </a:p>
          <a:p>
            <a:pPr lvl="0">
              <a:lnSpc>
                <a:spcPct val="100000"/>
              </a:lnSpc>
            </a:pPr>
            <a:r>
              <a:rPr lang="nb-NO" sz="1200" dirty="0"/>
              <a:t>Den overordnede statlige arbeidsgiverfunksjonen må bli mer tydelig, offensiv og virksomhetsstyrt </a:t>
            </a:r>
          </a:p>
          <a:p>
            <a:pPr lvl="0">
              <a:lnSpc>
                <a:spcPct val="100000"/>
              </a:lnSpc>
            </a:pPr>
            <a:r>
              <a:rPr lang="nb-NO" sz="1200" dirty="0"/>
              <a:t>Bygge ned barrierer for effektiv samhandling etater og forvaltningsnivåer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541308" y="903338"/>
            <a:ext cx="5630198" cy="317590"/>
          </a:xfrm>
        </p:spPr>
        <p:txBody>
          <a:bodyPr/>
          <a:lstStyle/>
          <a:p>
            <a:r>
              <a:rPr lang="nb-NO" dirty="0"/>
              <a:t>Ledelse i offentlig sektor </a:t>
            </a:r>
          </a:p>
          <a:p>
            <a:pPr>
              <a:lnSpc>
                <a:spcPct val="100000"/>
              </a:lnSpc>
            </a:pPr>
            <a:r>
              <a:rPr lang="nb-NO" sz="900" b="0" i="1" dirty="0">
                <a:latin typeface="+mn-lt"/>
              </a:rPr>
              <a:t>Ledelse og samhandling i offentlig sektor må være basert på tillit, kompetanse, klare forventninger og tydelig ansvar </a:t>
            </a:r>
          </a:p>
          <a:p>
            <a:endParaRPr lang="nb-NO" sz="900" b="0" i="1" dirty="0">
              <a:latin typeface="+mn-lt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t="7227" r="20937" b="7374"/>
          <a:stretch/>
        </p:blipFill>
        <p:spPr>
          <a:xfrm>
            <a:off x="5523785" y="1466603"/>
            <a:ext cx="2350307" cy="23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0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Fornyelse av offentlig sektor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7724" y="1935620"/>
            <a:ext cx="4558043" cy="25473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1200" dirty="0"/>
              <a:t>Rettssikkerhet, menneskeverd, likeverdighet, brukermedvirkning og valgfrihet, forutsigbarhet, trygghet og bærekraftig utnyttelse av samfunnets menneskelige og økonomiske ressurser må ligge til grunn som bærende hensyn når offentlig virksomhet organiseres, effektiviseres og videreutvikles.</a:t>
            </a:r>
          </a:p>
          <a:p>
            <a:pPr>
              <a:lnSpc>
                <a:spcPct val="100000"/>
              </a:lnSpc>
            </a:pPr>
            <a:r>
              <a:rPr lang="nb-NO" sz="1200" dirty="0"/>
              <a:t>Innovasjonskultur og bevisst kompetanseforvaltning </a:t>
            </a:r>
          </a:p>
          <a:p>
            <a:pPr>
              <a:lnSpc>
                <a:spcPct val="100000"/>
              </a:lnSpc>
            </a:pPr>
            <a:r>
              <a:rPr lang="nb-NO" sz="1200" dirty="0"/>
              <a:t>Forutsigbare rammer for næringsutvikling</a:t>
            </a:r>
          </a:p>
          <a:p>
            <a:pPr>
              <a:lnSpc>
                <a:spcPct val="100000"/>
              </a:lnSpc>
            </a:pPr>
            <a:r>
              <a:rPr lang="nb-NO" sz="1200" dirty="0"/>
              <a:t>Næringspolitikken må fremme omstilling og skape gode vilkår for å utvikle og ta i bruk nyskapende teknologi.</a:t>
            </a:r>
          </a:p>
          <a:p>
            <a:pPr marL="0" indent="0">
              <a:buNone/>
            </a:pPr>
            <a:endParaRPr lang="nb-NO" sz="900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547400" y="793019"/>
            <a:ext cx="6981556" cy="589167"/>
          </a:xfrm>
        </p:spPr>
        <p:txBody>
          <a:bodyPr/>
          <a:lstStyle/>
          <a:p>
            <a:r>
              <a:rPr lang="nb-NO" dirty="0"/>
              <a:t>Offentlig sektors bærende rolle i verdiskapning og samfunnsutvikling</a:t>
            </a:r>
          </a:p>
          <a:p>
            <a:pPr>
              <a:lnSpc>
                <a:spcPct val="100000"/>
              </a:lnSpc>
            </a:pPr>
            <a:endParaRPr lang="nb-NO" sz="900" b="0" i="1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nb-NO" sz="900" b="0" i="1" dirty="0">
                <a:latin typeface="+mn-lt"/>
              </a:rPr>
              <a:t>Et kompetent, effektivt og faglig sterkt byråkrati er et nødvendig korrektiv i politikken og en viktig forutsetning for demokrati, rettssikkerhet og gjennomføringskraft.</a:t>
            </a:r>
          </a:p>
          <a:p>
            <a:endParaRPr lang="nb-NO" i="1" dirty="0">
              <a:latin typeface="+mn-lt"/>
            </a:endParaRPr>
          </a:p>
          <a:p>
            <a:endParaRPr lang="nb-NO" i="1" dirty="0">
              <a:latin typeface="+mn-lt"/>
            </a:endParaRPr>
          </a:p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66" y="1935620"/>
            <a:ext cx="2410016" cy="18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3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5013" y="270035"/>
            <a:ext cx="5940742" cy="595814"/>
          </a:xfrm>
        </p:spPr>
        <p:txBody>
          <a:bodyPr/>
          <a:lstStyle/>
          <a:p>
            <a:r>
              <a:rPr lang="nb-NO" dirty="0"/>
              <a:t>Fornyelse av offentlig sektor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2716" y="1845358"/>
            <a:ext cx="4301170" cy="269101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200" dirty="0"/>
              <a:t>Lokale og regionale behov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200" dirty="0"/>
              <a:t>Menneskenes behov for hjelp, omsorg, trygghet, livsutfoldelse, egenråderett og verdighet må være styrende for utvikling av omsorgstjenestene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200" dirty="0"/>
              <a:t>Arbeidsgiveransvaret må utøves og arbeidstakernes interesser ivaretas på en god måte ved sammenslåinger og omorganiseringer.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b-NO" sz="1200" dirty="0"/>
              <a:t>Det må ikke være den enkelte arbeidstaker som bærer omkostningene og ulempene ved store samfunnsreformer. </a:t>
            </a:r>
          </a:p>
          <a:p>
            <a:pPr marL="96492" indent="-96492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554239" y="865849"/>
            <a:ext cx="6855964" cy="550257"/>
          </a:xfrm>
        </p:spPr>
        <p:txBody>
          <a:bodyPr/>
          <a:lstStyle/>
          <a:p>
            <a:r>
              <a:rPr lang="nb-NO" dirty="0"/>
              <a:t>Kommunereformen (og annen omorganisering av offentlige tjenester)</a:t>
            </a:r>
          </a:p>
          <a:p>
            <a:r>
              <a:rPr lang="nb-NO" sz="900" b="0" i="1" dirty="0">
                <a:latin typeface="+mn-lt"/>
              </a:rPr>
              <a:t>Profesjonalisering, styrking av fagmiljøer og dimensjonering ut fra samtidens og framtidens behov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9" name="Plassholder for diagram 8"/>
          <p:cNvPicPr>
            <a:picLocks noGrp="1" noChangeAspect="1"/>
          </p:cNvPicPr>
          <p:nvPr>
            <p:ph type="chart" sz="quarter" idx="1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3886" y="1845358"/>
            <a:ext cx="2779811" cy="2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68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31">
      <a:dk1>
        <a:sysClr val="windowText" lastClr="000000"/>
      </a:dk1>
      <a:lt1>
        <a:sysClr val="window" lastClr="FFFFFF"/>
      </a:lt1>
      <a:dk2>
        <a:srgbClr val="3F1F71"/>
      </a:dk2>
      <a:lt2>
        <a:srgbClr val="E73130"/>
      </a:lt2>
      <a:accent1>
        <a:srgbClr val="941D80"/>
      </a:accent1>
      <a:accent2>
        <a:srgbClr val="F7A712"/>
      </a:accent2>
      <a:accent3>
        <a:srgbClr val="E73130"/>
      </a:accent3>
      <a:accent4>
        <a:srgbClr val="67C0B3"/>
      </a:accent4>
      <a:accent5>
        <a:srgbClr val="00577D"/>
      </a:accent5>
      <a:accent6>
        <a:srgbClr val="92D5F6"/>
      </a:accent6>
      <a:hlink>
        <a:srgbClr val="9B9D9A"/>
      </a:hlink>
      <a:folHlink>
        <a:srgbClr val="FFF265"/>
      </a:folHlink>
    </a:clrScheme>
    <a:fontScheme name="Egendefinert 16">
      <a:majorFont>
        <a:latin typeface="Arial Narrow"/>
        <a:ea typeface=""/>
        <a:cs typeface=""/>
      </a:majorFont>
      <a:minorFont>
        <a:latin typeface="Georgi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E8059160-E68B-4EA2-8DEB-103E38320C39}" vid="{28ADB2CB-C012-4FE9-A2B9-610CC4B22DC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433</Words>
  <Application>Microsoft Office PowerPoint</Application>
  <PresentationFormat>Egendefinert</PresentationFormat>
  <Paragraphs>70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Georgia</vt:lpstr>
      <vt:lpstr>Office-tema</vt:lpstr>
      <vt:lpstr>Reformarbeidet i offentlig sektor  </vt:lpstr>
      <vt:lpstr>Offentlig sektor i stadig utvikling</vt:lpstr>
      <vt:lpstr>New Public Management og andre offentlige reformer</vt:lpstr>
      <vt:lpstr>Den norske modellen under press fra NPM </vt:lpstr>
      <vt:lpstr>Medvirkning og medbestemmelse minst i staten</vt:lpstr>
      <vt:lpstr>Den norske modellen er viktig for unge samfunnsvitere</vt:lpstr>
      <vt:lpstr>Fornyelse av offentlig sektor</vt:lpstr>
      <vt:lpstr>Fornyelse av offentlig sektor</vt:lpstr>
      <vt:lpstr>Fornyelse av offentlig sektor</vt:lpstr>
    </vt:vector>
  </TitlesOfParts>
  <Company>Samfunnsviterne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Cecilie Hogstad</dc:creator>
  <cp:lastModifiedBy>Merete Nilsson</cp:lastModifiedBy>
  <cp:revision>16</cp:revision>
  <dcterms:created xsi:type="dcterms:W3CDTF">2017-01-04T15:45:32Z</dcterms:created>
  <dcterms:modified xsi:type="dcterms:W3CDTF">2017-05-31T20:18:51Z</dcterms:modified>
</cp:coreProperties>
</file>