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80" r:id="rId2"/>
  </p:sldMasterIdLst>
  <p:notesMasterIdLst>
    <p:notesMasterId r:id="rId21"/>
  </p:notesMasterIdLst>
  <p:sldIdLst>
    <p:sldId id="397" r:id="rId3"/>
    <p:sldId id="444" r:id="rId4"/>
    <p:sldId id="445" r:id="rId5"/>
    <p:sldId id="446" r:id="rId6"/>
    <p:sldId id="274" r:id="rId7"/>
    <p:sldId id="362" r:id="rId8"/>
    <p:sldId id="371" r:id="rId9"/>
    <p:sldId id="377" r:id="rId10"/>
    <p:sldId id="354" r:id="rId11"/>
    <p:sldId id="372" r:id="rId12"/>
    <p:sldId id="355" r:id="rId13"/>
    <p:sldId id="373" r:id="rId14"/>
    <p:sldId id="356" r:id="rId15"/>
    <p:sldId id="374" r:id="rId16"/>
    <p:sldId id="357" r:id="rId17"/>
    <p:sldId id="375" r:id="rId18"/>
    <p:sldId id="358" r:id="rId19"/>
    <p:sldId id="376" r:id="rId20"/>
  </p:sldIdLst>
  <p:sldSz cx="12192000" cy="6858000"/>
  <p:notesSz cx="6888163" cy="967105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ynnøve Karin Bøen" initials="SKB" lastIdx="1" clrIdx="0">
    <p:extLst>
      <p:ext uri="{19B8F6BF-5375-455C-9EA6-DF929625EA0E}">
        <p15:presenceInfo xmlns:p15="http://schemas.microsoft.com/office/powerpoint/2012/main" userId="S::skb@samfunnsviterne.no::435e2154-52d4-405c-8a91-41af5b0b7dd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63A0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8" autoAdjust="0"/>
    <p:restoredTop sz="90283" autoAdjust="0"/>
  </p:normalViewPr>
  <p:slideViewPr>
    <p:cSldViewPr snapToGrid="0">
      <p:cViewPr varScale="1">
        <p:scale>
          <a:sx n="77" d="100"/>
          <a:sy n="77" d="100"/>
        </p:scale>
        <p:origin x="68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221" y="3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485232"/>
          </a:xfrm>
          <a:prstGeom prst="rect">
            <a:avLst/>
          </a:prstGeom>
        </p:spPr>
        <p:txBody>
          <a:bodyPr vert="horz" lIns="94622" tIns="47311" rIns="94622" bIns="47311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485232"/>
          </a:xfrm>
          <a:prstGeom prst="rect">
            <a:avLst/>
          </a:prstGeom>
        </p:spPr>
        <p:txBody>
          <a:bodyPr vert="horz" lIns="94622" tIns="47311" rIns="94622" bIns="47311" rtlCol="0"/>
          <a:lstStyle>
            <a:lvl1pPr algn="r">
              <a:defRPr sz="1200"/>
            </a:lvl1pPr>
          </a:lstStyle>
          <a:p>
            <a:fld id="{D656A710-FCDB-40D7-850A-CB8FAD98299B}" type="datetimeFigureOut">
              <a:rPr lang="nb-NO" smtClean="0"/>
              <a:t>29.03.2022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542925" y="1208088"/>
            <a:ext cx="5802313" cy="3265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22" tIns="47311" rIns="94622" bIns="47311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8817" y="4654193"/>
            <a:ext cx="5510530" cy="3807976"/>
          </a:xfrm>
          <a:prstGeom prst="rect">
            <a:avLst/>
          </a:prstGeom>
        </p:spPr>
        <p:txBody>
          <a:bodyPr vert="horz" lIns="94622" tIns="47311" rIns="94622" bIns="47311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185820"/>
            <a:ext cx="2984871" cy="485231"/>
          </a:xfrm>
          <a:prstGeom prst="rect">
            <a:avLst/>
          </a:prstGeom>
        </p:spPr>
        <p:txBody>
          <a:bodyPr vert="horz" lIns="94622" tIns="47311" rIns="94622" bIns="47311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901698" y="9185820"/>
            <a:ext cx="2984871" cy="485231"/>
          </a:xfrm>
          <a:prstGeom prst="rect">
            <a:avLst/>
          </a:prstGeom>
        </p:spPr>
        <p:txBody>
          <a:bodyPr vert="horz" lIns="94622" tIns="47311" rIns="94622" bIns="47311" rtlCol="0" anchor="b"/>
          <a:lstStyle>
            <a:lvl1pPr algn="r">
              <a:defRPr sz="1200"/>
            </a:lvl1pPr>
          </a:lstStyle>
          <a:p>
            <a:fld id="{DA588DD0-5597-4692-9A3D-91682DE22F94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01195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7416" indent="-177416">
              <a:buFont typeface="Arial" panose="020B0604020202020204" pitchFamily="34" charset="0"/>
              <a:buChar char="•"/>
            </a:pPr>
            <a:r>
              <a:rPr lang="nb-NO" sz="1400" dirty="0"/>
              <a:t>Seks problemstillinger: tre temaer</a:t>
            </a:r>
          </a:p>
          <a:p>
            <a:r>
              <a:rPr lang="nb-NO" sz="1400" dirty="0"/>
              <a:t>1 og 2) Valgordningen i Samfunnsviterne i lys av:	</a:t>
            </a:r>
            <a:br>
              <a:rPr lang="nb-NO" sz="1400" dirty="0"/>
            </a:br>
            <a:r>
              <a:rPr lang="nb-NO" sz="1400" dirty="0"/>
              <a:t>	1) Manglende mulighet for medlemmene til å delta</a:t>
            </a:r>
          </a:p>
          <a:p>
            <a:r>
              <a:rPr lang="nb-NO" sz="1400" dirty="0"/>
              <a:t>	2)  dobbeltrollen til fylkesavdelingene via fylkesledermøtet</a:t>
            </a:r>
          </a:p>
          <a:p>
            <a:r>
              <a:rPr lang="nb-NO" sz="1400" dirty="0"/>
              <a:t>3 og 4) Medlemmenes manglende påvirkning i lys av: </a:t>
            </a:r>
          </a:p>
          <a:p>
            <a:r>
              <a:rPr lang="nb-NO" sz="1400" dirty="0"/>
              <a:t>	3) mangel på kanaler </a:t>
            </a:r>
          </a:p>
          <a:p>
            <a:r>
              <a:rPr lang="nb-NO" sz="1400" dirty="0"/>
              <a:t>	4) manglende kunnskap og manglende interesse</a:t>
            </a:r>
          </a:p>
          <a:p>
            <a:r>
              <a:rPr lang="nb-NO" sz="1400" dirty="0"/>
              <a:t>5 og 6) Behov for arbeidsdeling og koordinering av rollene til rådgivende 	organer og ALUs rolle som bindeledd mot lokale tillitsvalgte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>
          <a:xfrm>
            <a:off x="3766218" y="12762055"/>
            <a:ext cx="2881225" cy="671810"/>
          </a:xfrm>
          <a:prstGeom prst="rect">
            <a:avLst/>
          </a:prstGeom>
        </p:spPr>
        <p:txBody>
          <a:bodyPr/>
          <a:lstStyle/>
          <a:p>
            <a:pPr defTabSz="946221">
              <a:defRPr/>
            </a:pPr>
            <a:fld id="{ACE3388A-B081-45FF-B87C-5AACFF016862}" type="slidenum">
              <a:rPr lang="nb-NO">
                <a:solidFill>
                  <a:prstClr val="black"/>
                </a:solidFill>
                <a:latin typeface="Calibri"/>
              </a:rPr>
              <a:pPr defTabSz="946221">
                <a:defRPr/>
              </a:pPr>
              <a:t>5</a:t>
            </a:fld>
            <a:endParaRPr lang="nb-NO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73570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588DD0-5597-4692-9A3D-91682DE22F94}" type="slidenum">
              <a:rPr lang="nb-NO" smtClean="0"/>
              <a:t>14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741325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400" b="1" dirty="0"/>
              <a:t>Bakgrunn/innspill</a:t>
            </a:r>
            <a:r>
              <a:rPr lang="nb-NO" sz="1400" dirty="0"/>
              <a:t>:</a:t>
            </a:r>
          </a:p>
          <a:p>
            <a:r>
              <a:rPr lang="nb-NO" sz="1400" dirty="0"/>
              <a:t>ALU og fokusgruppen for lokale tillitsvalgte. </a:t>
            </a:r>
          </a:p>
          <a:p>
            <a:endParaRPr lang="nb-NO" sz="1400" dirty="0"/>
          </a:p>
          <a:p>
            <a:r>
              <a:rPr lang="nb-NO" sz="1400" dirty="0"/>
              <a:t>Referansegruppens anbefalinger: </a:t>
            </a:r>
          </a:p>
          <a:p>
            <a:r>
              <a:rPr lang="nb-NO" sz="1400" dirty="0"/>
              <a:t>Se på hvordan fylkesledermøtet og arbeidslivsutvalgets rådgivende roller kan koordineres bedre inn mot hovedstyret. 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588DD0-5597-4692-9A3D-91682DE22F94}" type="slidenum">
              <a:rPr lang="nb-NO" smtClean="0"/>
              <a:t>15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893671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588DD0-5597-4692-9A3D-91682DE22F94}" type="slidenum">
              <a:rPr lang="nb-NO" smtClean="0"/>
              <a:t>16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65181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400" b="1" dirty="0"/>
              <a:t>Bakgrunn/innspill</a:t>
            </a:r>
            <a:r>
              <a:rPr lang="nb-NO" sz="1400" dirty="0"/>
              <a:t>: Fokusgruppen for lokale tillitsvalgte.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588DD0-5597-4692-9A3D-91682DE22F94}" type="slidenum">
              <a:rPr lang="nb-NO" smtClean="0"/>
              <a:t>17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2561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>
          <a:xfrm>
            <a:off x="688817" y="4654193"/>
            <a:ext cx="5548950" cy="4426012"/>
          </a:xfrm>
        </p:spPr>
        <p:txBody>
          <a:bodyPr/>
          <a:lstStyle/>
          <a:p>
            <a:r>
              <a:rPr lang="nb-NO" sz="1400" b="1" dirty="0"/>
              <a:t>Bakgrunn/innspill: </a:t>
            </a:r>
            <a:endParaRPr lang="nb-NO" sz="1400" dirty="0"/>
          </a:p>
          <a:p>
            <a:r>
              <a:rPr lang="nb-NO" sz="1400" dirty="0"/>
              <a:t>Medlemsundersøkelsen og fokusgruppen for lokale tillitsvalgte har aktualisert problemstillingen: </a:t>
            </a:r>
          </a:p>
          <a:p>
            <a:r>
              <a:rPr lang="nb-NO" sz="1400" dirty="0"/>
              <a:t>- Digitale løsninger er etterspurt av medlemmene</a:t>
            </a:r>
          </a:p>
          <a:p>
            <a:r>
              <a:rPr lang="nb-NO" sz="1400" dirty="0"/>
              <a:t>- Lokallag er viktigste arena</a:t>
            </a:r>
          </a:p>
          <a:p>
            <a:pPr marL="285750" indent="-285750">
              <a:buFontTx/>
              <a:buChar char="-"/>
            </a:pPr>
            <a:endParaRPr lang="nb-NO" sz="1400" dirty="0"/>
          </a:p>
          <a:p>
            <a:r>
              <a:rPr lang="nb-NO" sz="1400" dirty="0"/>
              <a:t>Basert på forskningen forventer vi lav deltakelse fra medlemmene. </a:t>
            </a:r>
          </a:p>
          <a:p>
            <a:r>
              <a:rPr lang="nb-NO" sz="1400" dirty="0"/>
              <a:t>Dette bekreftes ved lav deltakelse på organisatoriske møter/ fylkesavdelingenes årsmøter 0,23 og 2,1 % av medlemmene.</a:t>
            </a:r>
          </a:p>
          <a:p>
            <a:endParaRPr lang="nb-NO" sz="1400" dirty="0"/>
          </a:p>
          <a:p>
            <a:r>
              <a:rPr lang="nb-NO" sz="1400" b="1" dirty="0"/>
              <a:t>Referansegruppens vurdering: </a:t>
            </a:r>
          </a:p>
          <a:p>
            <a:r>
              <a:rPr lang="nb-NO" sz="1400" dirty="0"/>
              <a:t>Hybrid løsning – først og fremst tariffkonferansen som </a:t>
            </a:r>
            <a:r>
              <a:rPr lang="nb-NO" sz="1400" dirty="0" err="1"/>
              <a:t>valgarena</a:t>
            </a:r>
            <a:r>
              <a:rPr lang="nb-NO" sz="1400" dirty="0"/>
              <a:t>: </a:t>
            </a:r>
          </a:p>
          <a:p>
            <a:r>
              <a:rPr lang="nb-NO" sz="1400" dirty="0"/>
              <a:t> -     Er det representativt med valg blant 80-90 tillitsvalgte?</a:t>
            </a:r>
          </a:p>
          <a:p>
            <a:pPr marL="285750" indent="-285750">
              <a:buFontTx/>
              <a:buChar char="-"/>
            </a:pPr>
            <a:r>
              <a:rPr lang="nb-NO" sz="1400" dirty="0"/>
              <a:t>Lokale tillitsvalgte er demokratisk valgt av medlemmene</a:t>
            </a:r>
          </a:p>
          <a:p>
            <a:pPr marL="285750" indent="-285750">
              <a:buFontTx/>
              <a:buChar char="-"/>
            </a:pPr>
            <a:r>
              <a:rPr lang="nb-NO" sz="1400" dirty="0"/>
              <a:t>Medlemmer uten lokale tillitsvalgte = privat = lønnstrekk for å delta</a:t>
            </a:r>
          </a:p>
          <a:p>
            <a:pPr marL="285750" indent="-285750">
              <a:buFontTx/>
              <a:buChar char="-"/>
            </a:pPr>
            <a:r>
              <a:rPr lang="nb-NO" sz="1400" dirty="0"/>
              <a:t>Hvor kommer deltakerne fra geografisk? Kortreist?</a:t>
            </a:r>
          </a:p>
          <a:p>
            <a:pPr marL="285750" indent="-285750">
              <a:buFontTx/>
              <a:buChar char="-"/>
            </a:pPr>
            <a:endParaRPr lang="nb-NO" sz="1400" dirty="0"/>
          </a:p>
          <a:p>
            <a:r>
              <a:rPr lang="nb-NO" sz="1400" b="1" dirty="0"/>
              <a:t>Flertallet: </a:t>
            </a:r>
            <a:r>
              <a:rPr lang="nb-NO" sz="1400" dirty="0"/>
              <a:t>Lav oppslutning om årsmøtet = direkte digitale valg</a:t>
            </a:r>
            <a:endParaRPr lang="nb-NO" sz="1400" b="1" dirty="0"/>
          </a:p>
          <a:p>
            <a:r>
              <a:rPr lang="nb-NO" sz="1400" b="1" dirty="0"/>
              <a:t>Mindretallet: </a:t>
            </a:r>
            <a:r>
              <a:rPr lang="nb-NO" sz="1400" dirty="0"/>
              <a:t>Lav oppslutning og i tillegg dobbeltrollen = flytte ansvaret</a:t>
            </a:r>
            <a:endParaRPr lang="nb-NO" sz="1400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588DD0-5597-4692-9A3D-91682DE22F94}" type="slidenum">
              <a:rPr lang="nb-NO" smtClean="0"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1637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588DD0-5597-4692-9A3D-91682DE22F94}" type="slidenum">
              <a:rPr lang="nb-NO" smtClean="0"/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06774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588DD0-5597-4692-9A3D-91682DE22F94}" type="slidenum">
              <a:rPr lang="nb-NO" smtClean="0"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61783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400" b="1" dirty="0"/>
              <a:t>Bakgrunn/innspill: </a:t>
            </a:r>
            <a:r>
              <a:rPr lang="nb-NO" sz="1400" dirty="0"/>
              <a:t>Tidligere organisasjonsutvalg har tatt opp utfordringer med vedtektene. </a:t>
            </a:r>
          </a:p>
          <a:p>
            <a:endParaRPr lang="nb-NO" sz="1400" b="1" dirty="0"/>
          </a:p>
          <a:p>
            <a:r>
              <a:rPr lang="nb-NO" sz="1400" b="1" dirty="0"/>
              <a:t>Flertallets vurdering: </a:t>
            </a:r>
          </a:p>
          <a:p>
            <a:r>
              <a:rPr lang="nb-NO" sz="1400" dirty="0"/>
              <a:t>Dobbeltrollen er problematisk. Fylkesavdelingene samlet kan gi råd til hovedstyret om forhold som berører fylkesavdelingene, samtidig som fylkesavdelingene kan påvirke landsmøtets stemmegivning og valg av hovedstyret gjennom ansvar for valgordningen. </a:t>
            </a:r>
          </a:p>
          <a:p>
            <a:endParaRPr lang="nb-NO" sz="14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588DD0-5597-4692-9A3D-91682DE22F94}" type="slidenum">
              <a:rPr lang="nb-NO" smtClean="0"/>
              <a:t>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70867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588DD0-5597-4692-9A3D-91682DE22F94}" type="slidenum">
              <a:rPr lang="nb-NO" smtClean="0"/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45550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400" b="1" dirty="0"/>
              <a:t>Bakgrunn/innspill: </a:t>
            </a:r>
          </a:p>
          <a:p>
            <a:r>
              <a:rPr lang="nb-NO" sz="1400" dirty="0"/>
              <a:t>Medlemsundersøkelsen og fokusgruppene</a:t>
            </a:r>
          </a:p>
          <a:p>
            <a:r>
              <a:rPr lang="nb-NO" sz="1400" dirty="0"/>
              <a:t>Utfordring å påvirke gjennom FA: lokale tillitsvalgte prioriterer eget arbeidssted og sektor. FA litt på siden av det daglige organisasjonsliv.</a:t>
            </a:r>
          </a:p>
          <a:p>
            <a:endParaRPr lang="nb-NO" sz="1400" dirty="0"/>
          </a:p>
          <a:p>
            <a:r>
              <a:rPr lang="nb-NO" sz="1400" dirty="0"/>
              <a:t>ALU som kanal for påvirkning kan bli bedre. </a:t>
            </a:r>
          </a:p>
          <a:p>
            <a:endParaRPr lang="nb-NO" sz="1400" dirty="0"/>
          </a:p>
          <a:p>
            <a:endParaRPr lang="nb-NO" sz="14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588DD0-5597-4692-9A3D-91682DE22F94}" type="slidenum">
              <a:rPr lang="nb-NO" smtClean="0"/>
              <a:t>11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62641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588DD0-5597-4692-9A3D-91682DE22F94}" type="slidenum">
              <a:rPr lang="nb-NO" smtClean="0"/>
              <a:t>12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73546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4833" indent="-35483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b-NO" sz="1400" dirty="0">
                <a:latin typeface="Arial" panose="020B0604020202020204" pitchFamily="34" charset="0"/>
                <a:ea typeface="Raleway" pitchFamily="2" charset="0"/>
                <a:cs typeface="Times New Roman" panose="02020603050405020304" pitchFamily="18" charset="0"/>
              </a:rPr>
              <a:t>Det er viktig å anerkjenne at manglende innsikt er en barriere for å påvirke og at dette nok gjelder mange.</a:t>
            </a:r>
          </a:p>
          <a:p>
            <a:pPr>
              <a:lnSpc>
                <a:spcPct val="107000"/>
              </a:lnSpc>
            </a:pPr>
            <a:endParaRPr lang="nb-NO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nb-NO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Bakgrunn/innspill</a:t>
            </a:r>
            <a:r>
              <a:rPr lang="nb-NO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354833" indent="-35483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b-NO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Medlemmene vil gjerne bidra, men mangler kunnskap og informasjon om foreningens organisering, virke og terminologi. </a:t>
            </a:r>
          </a:p>
          <a:p>
            <a:pPr marL="354833" indent="-354833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b-NO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Medlemsundersøkelsen: potensialet er størst hos nye medlemmer, de er mest interessert og opplever i størst grad at de ikke kan påvirke.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588DD0-5597-4692-9A3D-91682DE22F94}" type="slidenum">
              <a:rPr lang="nb-NO" smtClean="0"/>
              <a:t>13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7747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91636"/>
            <a:ext cx="9547497" cy="2000548"/>
          </a:xfrm>
        </p:spPr>
        <p:txBody>
          <a:bodyPr wrap="square" anchor="t">
            <a:noAutofit/>
          </a:bodyPr>
          <a:lstStyle>
            <a:lvl1pPr algn="l">
              <a:lnSpc>
                <a:spcPts val="5200"/>
              </a:lnSpc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4608821"/>
            <a:ext cx="8530167" cy="179536"/>
          </a:xfr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4779648"/>
            <a:ext cx="2743200" cy="184666"/>
          </a:xfrm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0" name="Rettvinklet trekant 9"/>
          <p:cNvSpPr/>
          <p:nvPr userDrawn="1"/>
        </p:nvSpPr>
        <p:spPr>
          <a:xfrm rot="16200000">
            <a:off x="7195165" y="1861166"/>
            <a:ext cx="3019920" cy="6973748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72" y="0"/>
            <a:ext cx="3779528" cy="21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98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, innhold og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888111" y="1573397"/>
            <a:ext cx="10402901" cy="3776872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7" name="Plassholder for diagram 6"/>
          <p:cNvSpPr>
            <a:spLocks noGrp="1"/>
          </p:cNvSpPr>
          <p:nvPr>
            <p:ph type="chart" sz="quarter" idx="14"/>
          </p:nvPr>
        </p:nvSpPr>
        <p:spPr>
          <a:xfrm>
            <a:off x="6226380" y="1573397"/>
            <a:ext cx="5064632" cy="2885392"/>
          </a:xfrm>
          <a:noFill/>
        </p:spPr>
        <p:txBody>
          <a:bodyPr/>
          <a:lstStyle/>
          <a:p>
            <a:r>
              <a:rPr lang="nb-NO" dirty="0"/>
              <a:t>Klikk ikonet for å legge til et diagram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2634" y="2481947"/>
            <a:ext cx="4588087" cy="171558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172634" y="1720934"/>
            <a:ext cx="4588087" cy="564257"/>
          </a:xfrm>
        </p:spPr>
        <p:txBody>
          <a:bodyPr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1172634" y="4618401"/>
            <a:ext cx="9755717" cy="139205"/>
          </a:xfrm>
        </p:spPr>
        <p:txBody>
          <a:bodyPr wrap="square">
            <a:sp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800" b="1"/>
            </a:lvl1pPr>
          </a:lstStyle>
          <a:p>
            <a:pPr lvl="0"/>
            <a:r>
              <a:rPr lang="nb-NO" dirty="0" err="1"/>
              <a:t>Footerheading</a:t>
            </a:r>
            <a:endParaRPr lang="nb-NO" dirty="0"/>
          </a:p>
        </p:txBody>
      </p:sp>
      <p:sp>
        <p:nvSpPr>
          <p:cNvPr id="13" name="Plassholder for tekst 10"/>
          <p:cNvSpPr>
            <a:spLocks noGrp="1"/>
          </p:cNvSpPr>
          <p:nvPr>
            <p:ph type="body" sz="quarter" idx="16" hasCustomPrompt="1"/>
          </p:nvPr>
        </p:nvSpPr>
        <p:spPr>
          <a:xfrm>
            <a:off x="1172634" y="4766040"/>
            <a:ext cx="9755717" cy="461665"/>
          </a:xfrm>
        </p:spPr>
        <p:txBody>
          <a:bodyPr wrap="square">
            <a:no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800" b="0"/>
            </a:lvl1pPr>
          </a:lstStyle>
          <a:p>
            <a:pPr lvl="0"/>
            <a:r>
              <a:rPr lang="nb-NO" dirty="0" err="1"/>
              <a:t>Footer</a:t>
            </a:r>
            <a:endParaRPr lang="nb-NO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9796" y="6388695"/>
            <a:ext cx="2743200" cy="13849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0833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tel, innhold og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888111" y="1573397"/>
            <a:ext cx="10402901" cy="3776872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7" name="Plassholder for diagram 6"/>
          <p:cNvSpPr>
            <a:spLocks noGrp="1"/>
          </p:cNvSpPr>
          <p:nvPr>
            <p:ph type="chart" sz="quarter" idx="14"/>
          </p:nvPr>
        </p:nvSpPr>
        <p:spPr>
          <a:xfrm>
            <a:off x="6226380" y="2019137"/>
            <a:ext cx="5064632" cy="2885392"/>
          </a:xfrm>
          <a:noFill/>
        </p:spPr>
        <p:txBody>
          <a:bodyPr/>
          <a:lstStyle/>
          <a:p>
            <a:r>
              <a:rPr lang="nb-NO" dirty="0"/>
              <a:t>Klikk ikonet for å legge til et diagram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0" name="Plassholder for diagram 6"/>
          <p:cNvSpPr>
            <a:spLocks noGrp="1"/>
          </p:cNvSpPr>
          <p:nvPr>
            <p:ph type="chart" sz="quarter" idx="15"/>
          </p:nvPr>
        </p:nvSpPr>
        <p:spPr>
          <a:xfrm>
            <a:off x="888111" y="2019137"/>
            <a:ext cx="5064632" cy="2885392"/>
          </a:xfrm>
          <a:noFill/>
        </p:spPr>
        <p:txBody>
          <a:bodyPr/>
          <a:lstStyle/>
          <a:p>
            <a:r>
              <a:rPr lang="nb-NO" dirty="0"/>
              <a:t>Klikk ikonet for å legge til et diagram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9796" y="6388695"/>
            <a:ext cx="2743200" cy="13849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05907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003" y="520508"/>
            <a:ext cx="664196" cy="4981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174673"/>
            <a:ext cx="8782412" cy="1692771"/>
          </a:xfrm>
        </p:spPr>
        <p:txBody>
          <a:bodyPr anchor="t">
            <a:noAutofit/>
          </a:bodyPr>
          <a:lstStyle>
            <a:lvl1pPr>
              <a:lnSpc>
                <a:spcPts val="44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882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175223"/>
            <a:ext cx="8782412" cy="1692771"/>
          </a:xfrm>
        </p:spPr>
        <p:txBody>
          <a:bodyPr anchor="t">
            <a:noAutofit/>
          </a:bodyPr>
          <a:lstStyle>
            <a:lvl1pPr>
              <a:lnSpc>
                <a:spcPts val="44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003" y="520508"/>
            <a:ext cx="664196" cy="498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310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tels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378809"/>
            <a:ext cx="8782412" cy="846386"/>
          </a:xfrm>
        </p:spPr>
        <p:txBody>
          <a:bodyPr anchor="t">
            <a:noAutofit/>
          </a:bodyPr>
          <a:lstStyle>
            <a:lvl1pPr>
              <a:lnSpc>
                <a:spcPts val="3300"/>
              </a:lnSpc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003" y="520508"/>
            <a:ext cx="664196" cy="498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741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telsi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378809"/>
            <a:ext cx="8782412" cy="846386"/>
          </a:xfrm>
        </p:spPr>
        <p:txBody>
          <a:bodyPr anchor="t">
            <a:noAutofit/>
          </a:bodyPr>
          <a:lstStyle>
            <a:lvl1pPr>
              <a:lnSpc>
                <a:spcPts val="3300"/>
              </a:lnSpc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003" y="520508"/>
            <a:ext cx="664196" cy="498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39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us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933" y="3060700"/>
            <a:ext cx="959104" cy="719328"/>
          </a:xfrm>
          <a:prstGeom prst="rect">
            <a:avLst/>
          </a:prstGeom>
        </p:spPr>
      </p:pic>
      <p:sp>
        <p:nvSpPr>
          <p:cNvPr id="7" name="Rettvinklet trekant 6"/>
          <p:cNvSpPr/>
          <p:nvPr userDrawn="1"/>
        </p:nvSpPr>
        <p:spPr>
          <a:xfrm rot="16200000">
            <a:off x="4366413" y="-967589"/>
            <a:ext cx="4899355" cy="10751820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3177552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5" name="Rettvinklet trekant 4"/>
          <p:cNvSpPr/>
          <p:nvPr userDrawn="1"/>
        </p:nvSpPr>
        <p:spPr>
          <a:xfrm rot="16200000">
            <a:off x="7195165" y="1861166"/>
            <a:ext cx="3019920" cy="697374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04795" y="2992026"/>
            <a:ext cx="8782412" cy="769441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60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573647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0145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91636"/>
            <a:ext cx="9547497" cy="2000548"/>
          </a:xfrm>
        </p:spPr>
        <p:txBody>
          <a:bodyPr wrap="square" anchor="t">
            <a:noAutofit/>
          </a:bodyPr>
          <a:lstStyle>
            <a:lvl1pPr algn="l">
              <a:lnSpc>
                <a:spcPts val="5200"/>
              </a:lnSpc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4608821"/>
            <a:ext cx="8530167" cy="179536"/>
          </a:xfr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4779648"/>
            <a:ext cx="2743200" cy="184666"/>
          </a:xfrm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0" name="Rettvinklet trekant 9"/>
          <p:cNvSpPr/>
          <p:nvPr userDrawn="1"/>
        </p:nvSpPr>
        <p:spPr>
          <a:xfrm rot="16200000">
            <a:off x="7195165" y="1861166"/>
            <a:ext cx="3019920" cy="6973748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72" y="0"/>
            <a:ext cx="3779528" cy="21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347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02BFB9-B9F5-A64B-9C15-7077D34D54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DEC8F5D-B04E-6D45-9A0D-228BBB76F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A51EBFE-3EED-7945-A957-4AEBDB0E9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ABE3-C234-3B42-9C50-489E339F84AC}" type="datetimeFigureOut">
              <a:rPr lang="nb-NO" smtClean="0"/>
              <a:t>29.03.2022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CBF1680-9537-4E48-AEF7-7423E82B4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D20896D-081D-0E48-A480-D4CFE9961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BDFC-631F-9249-9A64-FB13EBEEA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09142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D22421-EDA9-4B48-94ED-D3D6DAF76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7E2FAC-FDD4-0C44-B113-230327E5B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630974-AF6A-084C-AE28-E0178A504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ABE3-C234-3B42-9C50-489E339F84AC}" type="datetimeFigureOut">
              <a:rPr lang="nb-NO" smtClean="0"/>
              <a:t>29.03.2022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B6D5CFF-DC36-C34E-A717-23730F6BC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3B79091-D282-AE4D-B9F6-50B825D96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BDFC-631F-9249-9A64-FB13EBEEA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33619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B4E2993-F223-9640-ABD8-F4ADA1683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E9A679-7EC1-344F-987C-0AD6850EF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1096611-DAEC-754E-8147-3C1EEC338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ABE3-C234-3B42-9C50-489E339F84AC}" type="datetimeFigureOut">
              <a:rPr lang="nb-NO" smtClean="0"/>
              <a:t>29.03.2022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2C30F75-0B8B-EE44-B6C9-FB76BFB1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14A9F53-47DF-884D-870A-BD08C4013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BDFC-631F-9249-9A64-FB13EBEEA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99559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EECCB3-507C-E341-85C9-C303215EE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4CA966C-4FEA-B24C-AB82-BF6E5CE8AC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1D6B741-7347-7547-B6D3-6B539EBC9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861FF40-D903-EC48-A996-23603BFB7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ABE3-C234-3B42-9C50-489E339F84AC}" type="datetimeFigureOut">
              <a:rPr lang="nb-NO" smtClean="0"/>
              <a:t>29.03.2022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27C0EB2-3CEE-2349-9D10-D108D1644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F756572-A35F-C84D-883B-20FA1FC9D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BDFC-631F-9249-9A64-FB13EBEEA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11096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575F8F-5475-8D4A-8593-8BF6FC086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F233CD4-2026-D847-999D-A419C11DC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2CAC9D8-4C21-AE40-B4B1-19C21BE87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796B2F5-6F4C-1E48-BC30-A018BBB710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A9EDFD4-BAED-B54F-8D72-3A02DC036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4DEF079-5856-854A-BB60-E4BB5A378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ABE3-C234-3B42-9C50-489E339F84AC}" type="datetimeFigureOut">
              <a:rPr lang="nb-NO" smtClean="0"/>
              <a:t>29.03.2022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4D35A6D-1DD4-5446-911C-FEF32B532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0E629F5B-AB71-4042-AD39-6D26EBA6E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BDFC-631F-9249-9A64-FB13EBEEA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93649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A09817-D286-C74C-B598-E992C05F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77359DF-028C-0F4B-B9E3-CDF86EF46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ABE3-C234-3B42-9C50-489E339F84AC}" type="datetimeFigureOut">
              <a:rPr lang="nb-NO" smtClean="0"/>
              <a:t>29.03.2022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EDD6ACD-7D38-7B49-BE0B-28E7FCBDC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8962F3D-C360-0947-B3BB-BB7DF5EC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BDFC-631F-9249-9A64-FB13EBEEA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2736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6F4B025-8208-C540-9A6E-8C33862DA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ABE3-C234-3B42-9C50-489E339F84AC}" type="datetimeFigureOut">
              <a:rPr lang="nb-NO" smtClean="0"/>
              <a:t>29.03.2022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1BBD6E5-61B3-5A4B-8857-29DCEF7E9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7EC4C96-A511-F645-802E-131D5FB11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BDFC-631F-9249-9A64-FB13EBEEA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25967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DADC2F-5ABA-BD4F-8433-152739E15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F8175E-28D3-EC40-BDFD-7F3EDA0FA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4C699C3-7C76-E64C-AA79-40F3A40D2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C89B280-929C-564D-B220-277389C12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ABE3-C234-3B42-9C50-489E339F84AC}" type="datetimeFigureOut">
              <a:rPr lang="nb-NO" smtClean="0"/>
              <a:t>29.03.2022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3BEADA4-FEC0-3448-8F32-94933AA2E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330EC44-E45C-C947-A883-C50D62ECB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BDFC-631F-9249-9A64-FB13EBEEA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79034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4C5B4E-E81D-BA4A-BBF2-292540273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459894D-2F55-0E4A-8B8B-E74456C00C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41251CD-70FD-BB4F-81CE-67EDE8878E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091861C-9558-6F4D-872E-C963890A0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ABE3-C234-3B42-9C50-489E339F84AC}" type="datetimeFigureOut">
              <a:rPr lang="nb-NO" smtClean="0"/>
              <a:t>29.03.2022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8AA089F-FF35-F046-ADC1-770DDB9AC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05A55DB-457C-C240-8D27-A97C87B70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BDFC-631F-9249-9A64-FB13EBEEA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80451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95B10C-D6F2-F54D-8F0F-885792EB3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1EEB1AD-4E58-974D-AEE5-5D607A1E79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6A52E3C-7C91-A848-BDCF-AAA86A87A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ABE3-C234-3B42-9C50-489E339F84AC}" type="datetimeFigureOut">
              <a:rPr lang="nb-NO" smtClean="0"/>
              <a:t>29.03.2022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2BB7CC8-A9F9-7E41-B2F7-8EB28814F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90A125-32C1-794D-83F2-7D5AA06A9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BDFC-631F-9249-9A64-FB13EBEEA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6959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172634" y="1511923"/>
            <a:ext cx="9539817" cy="564257"/>
          </a:xfrm>
        </p:spPr>
        <p:txBody>
          <a:bodyPr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9796" y="6388695"/>
            <a:ext cx="2743200" cy="13849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327766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D62A657-A098-0349-BFFF-06BD30FC92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09B3049-C931-DD44-B052-7F48E9007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5DD0088-FD24-8F45-816A-66194A25A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ABE3-C234-3B42-9C50-489E339F84AC}" type="datetimeFigureOut">
              <a:rPr lang="nb-NO" smtClean="0"/>
              <a:t>29.03.2022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55F6B53-EA3F-4342-A343-8F555FAB4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2D73BDD-28C7-BD43-97A2-609626CD8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BDFC-631F-9249-9A64-FB13EBEEA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572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me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2258" y="2281646"/>
            <a:ext cx="9540193" cy="236637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172634" y="1511923"/>
            <a:ext cx="9539817" cy="564257"/>
          </a:xfrm>
        </p:spPr>
        <p:txBody>
          <a:bodyPr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7" name="Plassholder f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1172634" y="4827413"/>
            <a:ext cx="9539817" cy="139205"/>
          </a:xfrm>
        </p:spPr>
        <p:txBody>
          <a:bodyPr wrap="square">
            <a:sp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800" b="1"/>
            </a:lvl1pPr>
          </a:lstStyle>
          <a:p>
            <a:pPr lvl="0"/>
            <a:r>
              <a:rPr lang="nb-NO" dirty="0" err="1"/>
              <a:t>Footerheading</a:t>
            </a:r>
            <a:endParaRPr lang="nb-NO" dirty="0"/>
          </a:p>
        </p:txBody>
      </p:sp>
      <p:sp>
        <p:nvSpPr>
          <p:cNvPr id="9" name="Plassholder for tekst 10"/>
          <p:cNvSpPr>
            <a:spLocks noGrp="1"/>
          </p:cNvSpPr>
          <p:nvPr>
            <p:ph type="body" sz="quarter" idx="16" hasCustomPrompt="1"/>
          </p:nvPr>
        </p:nvSpPr>
        <p:spPr>
          <a:xfrm>
            <a:off x="1172634" y="4975052"/>
            <a:ext cx="9539817" cy="1201911"/>
          </a:xfrm>
        </p:spPr>
        <p:txBody>
          <a:bodyPr wrap="square">
            <a:no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800" b="0"/>
            </a:lvl1pPr>
          </a:lstStyle>
          <a:p>
            <a:pPr lvl="0"/>
            <a:r>
              <a:rPr lang="nb-NO" dirty="0" err="1"/>
              <a:t>Footer</a:t>
            </a:r>
            <a:endParaRPr lang="nb-NO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9796" y="6388695"/>
            <a:ext cx="2743200" cy="13849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5654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72633" y="2281646"/>
            <a:ext cx="4440555" cy="389531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9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172633" y="1511923"/>
            <a:ext cx="4440555" cy="564257"/>
          </a:xfrm>
        </p:spPr>
        <p:txBody>
          <a:bodyPr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6509239" y="2281646"/>
            <a:ext cx="4440931" cy="389531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11" name="Plassholder for tekst 7"/>
          <p:cNvSpPr>
            <a:spLocks noGrp="1"/>
          </p:cNvSpPr>
          <p:nvPr>
            <p:ph type="body" sz="quarter" idx="15" hasCustomPrompt="1"/>
          </p:nvPr>
        </p:nvSpPr>
        <p:spPr>
          <a:xfrm>
            <a:off x="6509239" y="1511923"/>
            <a:ext cx="4440756" cy="564257"/>
          </a:xfrm>
        </p:spPr>
        <p:txBody>
          <a:bodyPr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9796" y="6388695"/>
            <a:ext cx="2743200" cy="13849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7589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2634" y="2281646"/>
            <a:ext cx="4588087" cy="389531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172634" y="1511923"/>
            <a:ext cx="4588087" cy="564257"/>
          </a:xfrm>
        </p:spPr>
        <p:txBody>
          <a:bodyPr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9" name="Plassholder for diagram 6"/>
          <p:cNvSpPr>
            <a:spLocks noGrp="1"/>
          </p:cNvSpPr>
          <p:nvPr>
            <p:ph type="chart" sz="quarter" idx="15"/>
          </p:nvPr>
        </p:nvSpPr>
        <p:spPr>
          <a:xfrm>
            <a:off x="6226380" y="1573397"/>
            <a:ext cx="5064632" cy="3776872"/>
          </a:xfrm>
          <a:noFill/>
        </p:spPr>
        <p:txBody>
          <a:bodyPr/>
          <a:lstStyle/>
          <a:p>
            <a:r>
              <a:rPr lang="nb-NO" dirty="0"/>
              <a:t>Klikk ikonet for å legge til et diagram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9796" y="6388695"/>
            <a:ext cx="2743200" cy="13849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205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, innhold og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6226379" y="1573397"/>
            <a:ext cx="5064632" cy="3776872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2634" y="2281646"/>
            <a:ext cx="4588087" cy="389531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172634" y="1511923"/>
            <a:ext cx="4588087" cy="564257"/>
          </a:xfrm>
        </p:spPr>
        <p:txBody>
          <a:bodyPr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7" name="Plassholder for diagram 6"/>
          <p:cNvSpPr>
            <a:spLocks noGrp="1"/>
          </p:cNvSpPr>
          <p:nvPr>
            <p:ph type="chart" sz="quarter" idx="14"/>
          </p:nvPr>
        </p:nvSpPr>
        <p:spPr>
          <a:xfrm>
            <a:off x="6226380" y="1573397"/>
            <a:ext cx="5064632" cy="3776872"/>
          </a:xfrm>
          <a:noFill/>
        </p:spPr>
        <p:txBody>
          <a:bodyPr/>
          <a:lstStyle/>
          <a:p>
            <a:r>
              <a:rPr lang="nb-NO" dirty="0"/>
              <a:t>Klikk ikonet for å legge til et diagram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9796" y="6388695"/>
            <a:ext cx="2743200" cy="13849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0089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2633" y="2281646"/>
            <a:ext cx="4440555" cy="389531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172633" y="1511923"/>
            <a:ext cx="4440555" cy="564257"/>
          </a:xfrm>
        </p:spPr>
        <p:txBody>
          <a:bodyPr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0" name="Plassholder for bilde 3"/>
          <p:cNvSpPr>
            <a:spLocks noGrp="1"/>
          </p:cNvSpPr>
          <p:nvPr>
            <p:ph type="pic" sz="quarter" idx="15"/>
          </p:nvPr>
        </p:nvSpPr>
        <p:spPr>
          <a:xfrm>
            <a:off x="6226380" y="1573397"/>
            <a:ext cx="5064632" cy="3776872"/>
          </a:xfrm>
          <a:prstGeom prst="rect">
            <a:avLst/>
          </a:prstGeom>
          <a:solidFill>
            <a:srgbClr val="E6E6E6"/>
          </a:solidFill>
        </p:spPr>
        <p:txBody>
          <a:bodyPr lIns="0" tIns="0" rIns="0" bIns="0"/>
          <a:lstStyle/>
          <a:p>
            <a:r>
              <a:rPr lang="nb-NO" dirty="0"/>
              <a:t>Klikk ikonet for å legge til et bilde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9796" y="6388695"/>
            <a:ext cx="2743200" cy="13849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78391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0" name="Plassholder for bilde 3"/>
          <p:cNvSpPr>
            <a:spLocks noGrp="1"/>
          </p:cNvSpPr>
          <p:nvPr>
            <p:ph type="pic" sz="quarter" idx="15"/>
          </p:nvPr>
        </p:nvSpPr>
        <p:spPr>
          <a:xfrm>
            <a:off x="888111" y="1573397"/>
            <a:ext cx="10402901" cy="3776872"/>
          </a:xfrm>
          <a:prstGeom prst="rect">
            <a:avLst/>
          </a:prstGeom>
          <a:solidFill>
            <a:srgbClr val="E6E6E6"/>
          </a:solidFill>
        </p:spPr>
        <p:txBody>
          <a:bodyPr lIns="0" tIns="0" rIns="0" bIns="0"/>
          <a:lstStyle/>
          <a:p>
            <a:r>
              <a:rPr lang="nb-NO" dirty="0"/>
              <a:t>Klikk ikonet for å legge til et bilde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9796" y="6388695"/>
            <a:ext cx="2743200" cy="13849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4784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 descr="samfunnsviterne_symbol_150dpi.png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003" y="520508"/>
            <a:ext cx="664196" cy="49814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684" y="353397"/>
            <a:ext cx="7887387" cy="74379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634" y="2281646"/>
            <a:ext cx="9540193" cy="389531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9796" y="6388695"/>
            <a:ext cx="2743200" cy="13849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64224"/>
            <a:ext cx="4315977" cy="49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2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hf hdr="0" ftr="0" dt="0"/>
  <p:txStyles>
    <p:titleStyle>
      <a:lvl1pPr algn="l" defTabSz="914400" rtl="0" eaLnBrk="1" latinLnBrk="0" hangingPunct="1">
        <a:lnSpc>
          <a:spcPts val="2900"/>
        </a:lnSpc>
        <a:spcBef>
          <a:spcPct val="0"/>
        </a:spcBef>
        <a:buNone/>
        <a:defRPr sz="26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1900"/>
        </a:lnSpc>
        <a:spcBef>
          <a:spcPts val="1000"/>
        </a:spcBef>
        <a:buFont typeface="Georgia" panose="02040502050405020303" pitchFamily="18" charset="0"/>
        <a:buChar char="●"/>
        <a:defRPr sz="1450" kern="1200">
          <a:solidFill>
            <a:schemeClr val="tx2"/>
          </a:solidFill>
          <a:latin typeface="+mn-lt"/>
          <a:ea typeface="+mn-ea"/>
          <a:cs typeface="+mn-cs"/>
        </a:defRPr>
      </a:lvl1pPr>
      <a:lvl2pPr marL="666000" indent="-228600" algn="l" defTabSz="914400" rtl="0" eaLnBrk="1" latinLnBrk="0" hangingPunct="1">
        <a:lnSpc>
          <a:spcPts val="1900"/>
        </a:lnSpc>
        <a:spcBef>
          <a:spcPts val="0"/>
        </a:spcBef>
        <a:buFont typeface="Arial" panose="020B0604020202020204" pitchFamily="34" charset="0"/>
        <a:buChar char="•"/>
        <a:defRPr sz="1450" kern="1200">
          <a:solidFill>
            <a:schemeClr val="tx2"/>
          </a:solidFill>
          <a:latin typeface="+mn-lt"/>
          <a:ea typeface="+mn-ea"/>
          <a:cs typeface="+mn-cs"/>
        </a:defRPr>
      </a:lvl2pPr>
      <a:lvl3pPr marL="1080000" indent="-216000" algn="l" defTabSz="914400" rtl="0" eaLnBrk="1" latinLnBrk="0" hangingPunct="1">
        <a:lnSpc>
          <a:spcPts val="1900"/>
        </a:lnSpc>
        <a:spcBef>
          <a:spcPts val="0"/>
        </a:spcBef>
        <a:buFont typeface="Georgia" panose="02040502050405020303" pitchFamily="18" charset="0"/>
        <a:buChar char="-"/>
        <a:defRPr sz="145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216000" algn="l" defTabSz="914400" rtl="0" eaLnBrk="1" latinLnBrk="0" hangingPunct="1">
        <a:lnSpc>
          <a:spcPts val="1900"/>
        </a:lnSpc>
        <a:spcBef>
          <a:spcPts val="0"/>
        </a:spcBef>
        <a:buFont typeface="Georgia" panose="02040502050405020303" pitchFamily="18" charset="0"/>
        <a:buChar char="-"/>
        <a:defRPr sz="1450" kern="1200">
          <a:solidFill>
            <a:schemeClr val="tx2"/>
          </a:solidFill>
          <a:latin typeface="+mn-lt"/>
          <a:ea typeface="+mn-ea"/>
          <a:cs typeface="+mn-cs"/>
        </a:defRPr>
      </a:lvl4pPr>
      <a:lvl5pPr marL="1080000" indent="-216000" algn="l" defTabSz="914400" rtl="0" eaLnBrk="1" latinLnBrk="0" hangingPunct="1">
        <a:lnSpc>
          <a:spcPts val="1900"/>
        </a:lnSpc>
        <a:spcBef>
          <a:spcPts val="0"/>
        </a:spcBef>
        <a:buFont typeface="Georgia" panose="02040502050405020303" pitchFamily="18" charset="0"/>
        <a:buChar char="-"/>
        <a:defRPr sz="145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E7ACB64-4DCB-2D41-AC95-7F4A3CA26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EA90C97-CE0A-284D-A6AE-771EFDE52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3725C40-6ED3-DE4A-B77D-FF89D65C4A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4ABE3-C234-3B42-9C50-489E339F84AC}" type="datetimeFigureOut">
              <a:rPr lang="nb-NO" smtClean="0"/>
              <a:t>29.03.2022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B4BA97E-1DF8-EA41-9CA7-B1730642C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F981AA0-C04C-3547-9DFF-DE2B6C58D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4BDFC-631F-9249-9A64-FB13EBEEA2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757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EE2A18-E39D-1649-ABC3-1FBAEF36F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5462"/>
            <a:ext cx="10515600" cy="55615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b-NO" sz="3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3800" dirty="0">
                <a:solidFill>
                  <a:schemeClr val="bg1"/>
                </a:solidFill>
              </a:rPr>
              <a:t>	</a:t>
            </a:r>
          </a:p>
          <a:p>
            <a:pPr marL="0" indent="0">
              <a:buNone/>
            </a:pPr>
            <a:r>
              <a:rPr lang="nb-NO" sz="3800" dirty="0">
                <a:solidFill>
                  <a:schemeClr val="bg1"/>
                </a:solidFill>
              </a:rPr>
              <a:t>Organisasjonsseminar med fylkeslederne og arbeidslivsutvalget i Samfunnsviterne </a:t>
            </a:r>
          </a:p>
          <a:p>
            <a:pPr marL="0" indent="0">
              <a:buNone/>
            </a:pPr>
            <a:endParaRPr lang="nb-NO" sz="3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3800" dirty="0">
                <a:solidFill>
                  <a:schemeClr val="bg1"/>
                </a:solidFill>
              </a:rPr>
              <a:t>Helsinki, 29. mars 2022</a:t>
            </a:r>
          </a:p>
          <a:p>
            <a:pPr marL="0" indent="0">
              <a:buNone/>
            </a:pPr>
            <a:endParaRPr lang="nb-NO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870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72DC42-D00F-4486-8CFC-E99209BE4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409" y="406560"/>
            <a:ext cx="7887387" cy="743793"/>
          </a:xfrm>
        </p:spPr>
        <p:txBody>
          <a:bodyPr/>
          <a:lstStyle/>
          <a:p>
            <a:r>
              <a:rPr lang="nb-NO" sz="2400" b="1" dirty="0">
                <a:solidFill>
                  <a:schemeClr val="tx1"/>
                </a:solidFill>
                <a:latin typeface="+mj-lt"/>
              </a:rPr>
              <a:t>2) Fylkesavdelingene har via fylkesledermøtet en dobbeltrolle som kan være problematisk</a:t>
            </a:r>
            <a:br>
              <a:rPr lang="nb-NO" sz="2400" b="1" dirty="0">
                <a:latin typeface="+mj-lt"/>
              </a:rPr>
            </a:br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63DB969-D6E3-4B50-AB51-5291ECD60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633" y="1392866"/>
            <a:ext cx="4440931" cy="4784098"/>
          </a:xfr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nb-NO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"/>
              </a:rPr>
              <a:t>Referansegruppens anbefaling:</a:t>
            </a:r>
            <a:br>
              <a:rPr lang="nb-NO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"/>
              </a:rPr>
            </a:br>
            <a:endParaRPr lang="nb-NO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"/>
              </a:rPr>
              <a:t>Flertallet:</a:t>
            </a:r>
            <a:r>
              <a:rPr lang="nb-NO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"/>
              </a:rPr>
              <a:t> </a:t>
            </a:r>
            <a:br>
              <a:rPr lang="nb-NO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"/>
              </a:rPr>
            </a:br>
            <a:r>
              <a:rPr lang="nb-NO" sz="2400" dirty="0">
                <a:ln w="0"/>
                <a:solidFill>
                  <a:schemeClr val="tx1"/>
                </a:solidFill>
                <a:latin typeface="Arial "/>
              </a:rPr>
              <a:t>Hovedstyret vurdere: </a:t>
            </a:r>
            <a:br>
              <a:rPr lang="nb-NO" sz="2400" dirty="0">
                <a:ln w="0"/>
                <a:solidFill>
                  <a:schemeClr val="tx1"/>
                </a:solidFill>
                <a:latin typeface="Arial "/>
              </a:rPr>
            </a:br>
            <a:r>
              <a:rPr lang="nb-NO" sz="2400" dirty="0">
                <a:ln w="0"/>
                <a:solidFill>
                  <a:schemeClr val="tx1"/>
                </a:solidFill>
                <a:latin typeface="Arial "/>
              </a:rPr>
              <a:t>- Er praktisk håndtering tilstrekkelig</a:t>
            </a:r>
            <a:r>
              <a:rPr lang="nb-NO" sz="2400" i="1" dirty="0">
                <a:ln w="0"/>
                <a:solidFill>
                  <a:schemeClr val="tx1"/>
                </a:solidFill>
                <a:latin typeface="Arial "/>
              </a:rPr>
              <a:t>?</a:t>
            </a:r>
            <a:r>
              <a:rPr lang="nb-NO" sz="2400" dirty="0">
                <a:ln w="0"/>
                <a:solidFill>
                  <a:schemeClr val="tx1"/>
                </a:solidFill>
                <a:latin typeface="Arial "/>
              </a:rPr>
              <a:t> </a:t>
            </a:r>
            <a:br>
              <a:rPr lang="nb-NO" sz="2400" dirty="0">
                <a:ln w="0"/>
                <a:solidFill>
                  <a:schemeClr val="tx1"/>
                </a:solidFill>
                <a:latin typeface="Arial "/>
              </a:rPr>
            </a:br>
            <a:r>
              <a:rPr lang="nb-NO" sz="2400" dirty="0">
                <a:ln w="0"/>
                <a:solidFill>
                  <a:schemeClr val="tx1"/>
                </a:solidFill>
                <a:latin typeface="Arial "/>
              </a:rPr>
              <a:t>- Må ansvaret for valg flyttes til annet et organ?</a:t>
            </a:r>
            <a:br>
              <a:rPr lang="nb-NO" sz="2400" dirty="0">
                <a:ln w="0"/>
                <a:solidFill>
                  <a:schemeClr val="tx1"/>
                </a:solidFill>
                <a:latin typeface="Arial "/>
              </a:rPr>
            </a:br>
            <a:br>
              <a:rPr lang="nb-NO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"/>
              </a:rPr>
            </a:br>
            <a:r>
              <a:rPr lang="nb-NO" sz="2400" dirty="0">
                <a:ln w="0"/>
                <a:solidFill>
                  <a:schemeClr val="tx1"/>
                </a:solidFill>
                <a:latin typeface="Arial "/>
              </a:rPr>
              <a:t>Dersom praktisk håndtering er tilstrekkelig, må sekretariatet sikre ryddige prosesser og lik praksis.</a:t>
            </a:r>
          </a:p>
          <a:p>
            <a:pPr marL="0" indent="0">
              <a:buNone/>
            </a:pPr>
            <a:endParaRPr lang="nb-NO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"/>
              </a:rPr>
              <a:t>Mindretallet: </a:t>
            </a:r>
            <a:b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"/>
              </a:rPr>
            </a:br>
            <a:r>
              <a:rPr lang="en-US" sz="2400" dirty="0">
                <a:ln w="0"/>
                <a:solidFill>
                  <a:schemeClr val="tx1"/>
                </a:solidFill>
                <a:latin typeface="Arial "/>
              </a:rPr>
              <a:t>Fortsette som nå.</a:t>
            </a:r>
          </a:p>
          <a:p>
            <a:endParaRPr lang="en-US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260B19C2-99B9-4E94-958A-37EFDF38141E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096001" y="1392866"/>
            <a:ext cx="4854170" cy="4784097"/>
          </a:xfrm>
          <a:solidFill>
            <a:schemeClr val="accent6">
              <a:lumMod val="75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endParaRPr lang="nb-NO" dirty="0"/>
          </a:p>
          <a:p>
            <a:pPr marL="0" indent="0">
              <a:buNone/>
            </a:pPr>
            <a:r>
              <a:rPr lang="en-US" sz="4400" dirty="0">
                <a:solidFill>
                  <a:schemeClr val="tx1"/>
                </a:solidFill>
                <a:latin typeface="Arial "/>
              </a:rPr>
              <a:t>Hovedstyrets foreløpige vurderinger: </a:t>
            </a:r>
            <a:endParaRPr lang="en-US" sz="3400" dirty="0">
              <a:latin typeface="Arial "/>
            </a:endParaRPr>
          </a:p>
          <a:p>
            <a:r>
              <a:rPr lang="nb-NO" sz="3400" dirty="0">
                <a:solidFill>
                  <a:schemeClr val="tx1"/>
                </a:solidFill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Ansvaret for valg av delegater flyttes fra fylkesavdelingenes årsmøter til et valgsekretariat. Krever vedtektsendring. </a:t>
            </a:r>
            <a:br>
              <a:rPr lang="nb-NO" sz="3400" dirty="0">
                <a:solidFill>
                  <a:schemeClr val="tx1"/>
                </a:solidFill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sz="3400" dirty="0">
              <a:solidFill>
                <a:schemeClr val="tx1"/>
              </a:solidFill>
              <a:latin typeface="Arial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3400" dirty="0">
                <a:solidFill>
                  <a:schemeClr val="tx1"/>
                </a:solidFill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Omgjøre fylkesledermøtet til </a:t>
            </a:r>
            <a:r>
              <a:rPr lang="nb-NO" sz="3400" dirty="0">
                <a:solidFill>
                  <a:schemeClr val="tx1"/>
                </a:solidFill>
                <a:effectLst/>
                <a:latin typeface="Arial "/>
                <a:ea typeface="Times New Roman" panose="02020603050405020304" pitchFamily="18" charset="0"/>
              </a:rPr>
              <a:t>et utvidet rådgivende organ, der fylkeslederne, arbeidslivsutvalget og eventuelt andre utvalg, gir råd til hovedstyret. </a:t>
            </a:r>
            <a:br>
              <a:rPr lang="nb-NO" sz="3400" dirty="0">
                <a:solidFill>
                  <a:schemeClr val="tx1"/>
                </a:solidFill>
                <a:effectLst/>
                <a:latin typeface="Arial "/>
                <a:ea typeface="Times New Roman" panose="02020603050405020304" pitchFamily="18" charset="0"/>
              </a:rPr>
            </a:br>
            <a:r>
              <a:rPr lang="nb-NO" sz="3400" dirty="0">
                <a:solidFill>
                  <a:schemeClr val="tx1"/>
                </a:solidFill>
                <a:effectLst/>
                <a:latin typeface="Arial "/>
                <a:ea typeface="Times New Roman" panose="02020603050405020304" pitchFamily="18" charset="0"/>
              </a:rPr>
              <a:t>(Krever vedtektsendring.)</a:t>
            </a:r>
            <a:br>
              <a:rPr lang="nb-NO" sz="3400" dirty="0">
                <a:solidFill>
                  <a:schemeClr val="tx1"/>
                </a:solidFill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sz="3400" dirty="0">
              <a:solidFill>
                <a:schemeClr val="tx1"/>
              </a:solidFill>
              <a:latin typeface="Arial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3400" dirty="0">
                <a:solidFill>
                  <a:schemeClr val="tx1"/>
                </a:solidFill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nb-NO" sz="3400" dirty="0">
                <a:solidFill>
                  <a:schemeClr val="tx1"/>
                </a:solidFill>
                <a:effectLst/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nsvaret for informasjon til medlemmene </a:t>
            </a:r>
            <a:r>
              <a:rPr lang="nb-NO" sz="3400" dirty="0">
                <a:solidFill>
                  <a:schemeClr val="tx1"/>
                </a:solidFill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og </a:t>
            </a:r>
            <a:r>
              <a:rPr lang="nb-NO" sz="3400" dirty="0">
                <a:solidFill>
                  <a:schemeClr val="tx1"/>
                </a:solidFill>
                <a:effectLst/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forberedelser av delegater legges til sekretariatet.</a:t>
            </a:r>
            <a:br>
              <a:rPr lang="nb-NO" sz="3400" dirty="0">
                <a:solidFill>
                  <a:schemeClr val="tx1"/>
                </a:solidFill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400" dirty="0">
              <a:solidFill>
                <a:schemeClr val="tx1"/>
              </a:solidFill>
              <a:latin typeface="Arial "/>
            </a:endParaRP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F91821D-577B-4386-9515-BC2AA09DC0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8596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Rett pilkobling 11">
            <a:extLst>
              <a:ext uri="{FF2B5EF4-FFF2-40B4-BE49-F238E27FC236}">
                <a16:creationId xmlns:a16="http://schemas.microsoft.com/office/drawing/2014/main" id="{C7F34D71-F544-4842-B3C0-264177EA27D7}"/>
              </a:ext>
            </a:extLst>
          </p:cNvPr>
          <p:cNvCxnSpPr/>
          <p:nvPr/>
        </p:nvCxnSpPr>
        <p:spPr>
          <a:xfrm>
            <a:off x="10190375" y="766752"/>
            <a:ext cx="914400" cy="914400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4A26E469-A6A6-4E49-89FC-FC9A3E47CFEF}"/>
              </a:ext>
            </a:extLst>
          </p:cNvPr>
          <p:cNvSpPr txBox="1"/>
          <p:nvPr/>
        </p:nvSpPr>
        <p:spPr>
          <a:xfrm>
            <a:off x="1634996" y="63262"/>
            <a:ext cx="919716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2400" b="1" dirty="0">
                <a:latin typeface="+mj-lt"/>
              </a:rPr>
              <a:t>3)Medlemmene mangler en direkte kanal for å kunne påvirke i organisasjonen</a:t>
            </a:r>
          </a:p>
        </p:txBody>
      </p:sp>
      <p:sp>
        <p:nvSpPr>
          <p:cNvPr id="39" name="TekstSylinder 38">
            <a:extLst>
              <a:ext uri="{FF2B5EF4-FFF2-40B4-BE49-F238E27FC236}">
                <a16:creationId xmlns:a16="http://schemas.microsoft.com/office/drawing/2014/main" id="{38872A87-E044-4636-8666-AB5A329E5183}"/>
              </a:ext>
            </a:extLst>
          </p:cNvPr>
          <p:cNvSpPr txBox="1"/>
          <p:nvPr/>
        </p:nvSpPr>
        <p:spPr>
          <a:xfrm>
            <a:off x="3934047" y="1012935"/>
            <a:ext cx="3695298" cy="3970318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accent5"/>
                </a:solidFill>
                <a:latin typeface="Arial" panose="020B0604020202020204" pitchFamily="34" charset="0"/>
                <a:ea typeface="Raleway" pitchFamily="2" charset="0"/>
                <a:cs typeface="Times New Roman" panose="02020603050405020304" pitchFamily="18" charset="0"/>
              </a:rPr>
              <a:t>Må ha realistiske forventninger til m</a:t>
            </a:r>
            <a:r>
              <a:rPr lang="nb-NO" sz="1800" dirty="0">
                <a:solidFill>
                  <a:schemeClr val="accent5"/>
                </a:solidFill>
                <a:effectLst/>
                <a:latin typeface="Arial" panose="020B0604020202020204" pitchFamily="34" charset="0"/>
                <a:ea typeface="Raleway" pitchFamily="2" charset="0"/>
                <a:cs typeface="Times New Roman" panose="02020603050405020304" pitchFamily="18" charset="0"/>
              </a:rPr>
              <a:t>edlemmene, begrenset interesse for å delta.</a:t>
            </a:r>
            <a:br>
              <a:rPr lang="nb-NO" sz="1800" dirty="0">
                <a:solidFill>
                  <a:schemeClr val="accent5"/>
                </a:solidFill>
                <a:effectLst/>
                <a:latin typeface="Arial" panose="020B0604020202020204" pitchFamily="34" charset="0"/>
                <a:ea typeface="Raleway" pitchFamily="2" charset="0"/>
                <a:cs typeface="Times New Roman" panose="02020603050405020304" pitchFamily="18" charset="0"/>
              </a:rPr>
            </a:br>
            <a:endParaRPr lang="nb-NO" sz="1800" dirty="0">
              <a:solidFill>
                <a:schemeClr val="accent5"/>
              </a:solidFill>
              <a:effectLst/>
              <a:latin typeface="Arial" panose="020B0604020202020204" pitchFamily="34" charset="0"/>
              <a:ea typeface="Raleway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dirty="0">
                <a:solidFill>
                  <a:schemeClr val="accent5"/>
                </a:solidFill>
                <a:effectLst/>
                <a:latin typeface="Arial" panose="020B0604020202020204" pitchFamily="34" charset="0"/>
                <a:ea typeface="Raleway" pitchFamily="2" charset="0"/>
                <a:cs typeface="Times New Roman" panose="02020603050405020304" pitchFamily="18" charset="0"/>
              </a:rPr>
              <a:t>Medlemmene deltar ikke på fylkesavdelingenes årsmøte/</a:t>
            </a:r>
            <a:br>
              <a:rPr lang="nb-NO" sz="1800" dirty="0">
                <a:solidFill>
                  <a:schemeClr val="accent5"/>
                </a:solidFill>
                <a:effectLst/>
                <a:latin typeface="Arial" panose="020B0604020202020204" pitchFamily="34" charset="0"/>
                <a:ea typeface="Raleway" pitchFamily="2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chemeClr val="accent5"/>
                </a:solidFill>
                <a:effectLst/>
                <a:latin typeface="Arial" panose="020B0604020202020204" pitchFamily="34" charset="0"/>
                <a:ea typeface="Raleway" pitchFamily="2" charset="0"/>
                <a:cs typeface="Times New Roman" panose="02020603050405020304" pitchFamily="18" charset="0"/>
              </a:rPr>
              <a:t>org</a:t>
            </a:r>
            <a:r>
              <a:rPr lang="nb-NO" dirty="0">
                <a:solidFill>
                  <a:schemeClr val="accent5"/>
                </a:solidFill>
                <a:latin typeface="Arial" panose="020B0604020202020204" pitchFamily="34" charset="0"/>
                <a:ea typeface="Raleway" pitchFamily="2" charset="0"/>
                <a:cs typeface="Times New Roman" panose="02020603050405020304" pitchFamily="18" charset="0"/>
              </a:rPr>
              <a:t>anisatoriske</a:t>
            </a:r>
            <a:r>
              <a:rPr lang="nb-NO" sz="1800" dirty="0">
                <a:solidFill>
                  <a:schemeClr val="accent5"/>
                </a:solidFill>
                <a:effectLst/>
                <a:latin typeface="Arial" panose="020B0604020202020204" pitchFamily="34" charset="0"/>
                <a:ea typeface="Raleway" pitchFamily="2" charset="0"/>
                <a:cs typeface="Times New Roman" panose="02020603050405020304" pitchFamily="18" charset="0"/>
              </a:rPr>
              <a:t> </a:t>
            </a:r>
            <a:r>
              <a:rPr lang="nb-NO" dirty="0">
                <a:solidFill>
                  <a:schemeClr val="accent5"/>
                </a:solidFill>
                <a:latin typeface="Arial" panose="020B0604020202020204" pitchFamily="34" charset="0"/>
                <a:ea typeface="Raleway" pitchFamily="2" charset="0"/>
                <a:cs typeface="Times New Roman" panose="02020603050405020304" pitchFamily="18" charset="0"/>
              </a:rPr>
              <a:t>m</a:t>
            </a:r>
            <a:r>
              <a:rPr lang="nb-NO" sz="1800" dirty="0">
                <a:solidFill>
                  <a:schemeClr val="accent5"/>
                </a:solidFill>
                <a:effectLst/>
                <a:latin typeface="Arial" panose="020B0604020202020204" pitchFamily="34" charset="0"/>
                <a:ea typeface="Raleway" pitchFamily="2" charset="0"/>
                <a:cs typeface="Times New Roman" panose="02020603050405020304" pitchFamily="18" charset="0"/>
              </a:rPr>
              <a:t>øter. Hvor representative blir da rådene til hovedstyret?</a:t>
            </a:r>
            <a:br>
              <a:rPr lang="nb-NO" sz="1800" dirty="0">
                <a:solidFill>
                  <a:schemeClr val="accent5"/>
                </a:solidFill>
                <a:effectLst/>
                <a:latin typeface="Arial" panose="020B0604020202020204" pitchFamily="34" charset="0"/>
                <a:ea typeface="Raleway" pitchFamily="2" charset="0"/>
                <a:cs typeface="Times New Roman" panose="02020603050405020304" pitchFamily="18" charset="0"/>
              </a:rPr>
            </a:br>
            <a:endParaRPr lang="nb-NO" sz="1800" dirty="0">
              <a:solidFill>
                <a:schemeClr val="accent5"/>
              </a:solidFill>
              <a:effectLst/>
              <a:latin typeface="Arial" panose="020B0604020202020204" pitchFamily="34" charset="0"/>
              <a:ea typeface="Raleway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accent5"/>
                </a:solidFill>
                <a:latin typeface="Arial" panose="020B0604020202020204" pitchFamily="34" charset="0"/>
                <a:ea typeface="Raleway" pitchFamily="2" charset="0"/>
                <a:cs typeface="Times New Roman" panose="02020603050405020304" pitchFamily="18" charset="0"/>
              </a:rPr>
              <a:t>A</a:t>
            </a:r>
            <a:r>
              <a:rPr lang="nb-NO" sz="1800" dirty="0">
                <a:solidFill>
                  <a:schemeClr val="accent5"/>
                </a:solidFill>
                <a:effectLst/>
                <a:latin typeface="Arial" panose="020B0604020202020204" pitchFamily="34" charset="0"/>
                <a:ea typeface="Raleway" pitchFamily="2" charset="0"/>
                <a:cs typeface="Times New Roman" panose="02020603050405020304" pitchFamily="18" charset="0"/>
              </a:rPr>
              <a:t>rbeidslivsutvalget må forankre bedre hos lokale tillitsvalgte.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solidFill>
                <a:schemeClr val="accent5"/>
              </a:solidFill>
            </a:endParaRPr>
          </a:p>
          <a:p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Pil: høyre 2">
            <a:extLst>
              <a:ext uri="{FF2B5EF4-FFF2-40B4-BE49-F238E27FC236}">
                <a16:creationId xmlns:a16="http://schemas.microsoft.com/office/drawing/2014/main" id="{BB07C09E-09F0-4B0D-8917-9C035887AE94}"/>
              </a:ext>
            </a:extLst>
          </p:cNvPr>
          <p:cNvSpPr/>
          <p:nvPr/>
        </p:nvSpPr>
        <p:spPr>
          <a:xfrm>
            <a:off x="7787919" y="984462"/>
            <a:ext cx="4364181" cy="5485598"/>
          </a:xfrm>
          <a:prstGeom prst="rightArrow">
            <a:avLst>
              <a:gd name="adj1" fmla="val 50000"/>
              <a:gd name="adj2" fmla="val 52179"/>
            </a:avLst>
          </a:prstGeom>
          <a:solidFill>
            <a:schemeClr val="accent6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sz="1800" dirty="0">
                <a:effectLst/>
                <a:latin typeface="Arial" panose="020B0604020202020204" pitchFamily="34" charset="0"/>
                <a:ea typeface="Raleway" pitchFamily="2" charset="0"/>
              </a:rPr>
              <a:t>Styrke dialog/forankring</a:t>
            </a:r>
            <a:br>
              <a:rPr lang="nb-NO" sz="1800" dirty="0">
                <a:effectLst/>
                <a:latin typeface="Arial" panose="020B0604020202020204" pitchFamily="34" charset="0"/>
                <a:ea typeface="Raleway" pitchFamily="2" charset="0"/>
              </a:rPr>
            </a:br>
            <a:r>
              <a:rPr lang="nb-NO" sz="1800" dirty="0">
                <a:effectLst/>
                <a:latin typeface="Arial" panose="020B0604020202020204" pitchFamily="34" charset="0"/>
                <a:ea typeface="Raleway" pitchFamily="2" charset="0"/>
              </a:rPr>
              <a:t>mellom lokallag og hhv. </a:t>
            </a:r>
            <a:r>
              <a:rPr lang="nb-NO" dirty="0">
                <a:latin typeface="Arial" panose="020B0604020202020204" pitchFamily="34" charset="0"/>
                <a:ea typeface="Raleway" pitchFamily="2" charset="0"/>
              </a:rPr>
              <a:t>f</a:t>
            </a:r>
            <a:r>
              <a:rPr lang="nb-NO" sz="1800" dirty="0">
                <a:effectLst/>
                <a:latin typeface="Arial" panose="020B0604020202020204" pitchFamily="34" charset="0"/>
                <a:ea typeface="Raleway" pitchFamily="2" charset="0"/>
              </a:rPr>
              <a:t>ylkesavdelingene og ALU</a:t>
            </a:r>
            <a:br>
              <a:rPr lang="nb-NO" sz="1800" dirty="0">
                <a:effectLst/>
                <a:latin typeface="Arial" panose="020B0604020202020204" pitchFamily="34" charset="0"/>
                <a:ea typeface="Raleway" pitchFamily="2" charset="0"/>
              </a:rPr>
            </a:br>
            <a:endParaRPr lang="nb-NO" sz="1800" dirty="0">
              <a:effectLst/>
              <a:latin typeface="Arial" panose="020B0604020202020204" pitchFamily="34" charset="0"/>
              <a:ea typeface="Raleway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sz="1800" dirty="0">
                <a:effectLst/>
                <a:latin typeface="Arial" panose="020B0604020202020204" pitchFamily="34" charset="0"/>
                <a:ea typeface="Raleway" pitchFamily="2" charset="0"/>
              </a:rPr>
              <a:t>Medvirkning som prosess</a:t>
            </a:r>
            <a:br>
              <a:rPr lang="nb-NO" sz="1800" dirty="0">
                <a:effectLst/>
                <a:latin typeface="Arial" panose="020B0604020202020204" pitchFamily="34" charset="0"/>
                <a:ea typeface="Raleway" pitchFamily="2" charset="0"/>
              </a:rPr>
            </a:br>
            <a:endParaRPr lang="nb-NO" sz="1800" dirty="0">
              <a:effectLst/>
              <a:latin typeface="Arial" panose="020B0604020202020204" pitchFamily="34" charset="0"/>
              <a:ea typeface="Raleway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>
                <a:latin typeface="Arial" panose="020B0604020202020204" pitchFamily="34" charset="0"/>
                <a:ea typeface="Raleway" pitchFamily="2" charset="0"/>
              </a:rPr>
              <a:t>Ikke etablere nye organer</a:t>
            </a:r>
            <a:br>
              <a:rPr lang="nb-NO" dirty="0">
                <a:latin typeface="Arial" panose="020B0604020202020204" pitchFamily="34" charset="0"/>
                <a:ea typeface="Raleway" pitchFamily="2" charset="0"/>
              </a:rPr>
            </a:br>
            <a:endParaRPr lang="nb-NO" sz="1800" dirty="0">
              <a:effectLst/>
              <a:latin typeface="Arial" panose="020B0604020202020204" pitchFamily="34" charset="0"/>
              <a:ea typeface="Raleway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>
                <a:latin typeface="Arial" panose="020B0604020202020204" pitchFamily="34" charset="0"/>
                <a:ea typeface="Raleway" pitchFamily="2" charset="0"/>
              </a:rPr>
              <a:t>Ad- hoc deltakelse og mikromedvirkning</a:t>
            </a:r>
            <a:endParaRPr lang="nb-NO" sz="1800" dirty="0">
              <a:effectLst/>
              <a:latin typeface="Arial" panose="020B0604020202020204" pitchFamily="34" charset="0"/>
              <a:ea typeface="Raleway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800" dirty="0">
              <a:effectLst/>
              <a:latin typeface="Arial" panose="020B0604020202020204" pitchFamily="34" charset="0"/>
              <a:ea typeface="Raleway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Pil: høyre 9">
            <a:extLst>
              <a:ext uri="{FF2B5EF4-FFF2-40B4-BE49-F238E27FC236}">
                <a16:creationId xmlns:a16="http://schemas.microsoft.com/office/drawing/2014/main" id="{31B07B90-EDC6-4805-909A-EDDE664950E2}"/>
              </a:ext>
            </a:extLst>
          </p:cNvPr>
          <p:cNvSpPr/>
          <p:nvPr/>
        </p:nvSpPr>
        <p:spPr>
          <a:xfrm>
            <a:off x="898933" y="766752"/>
            <a:ext cx="3035114" cy="5703308"/>
          </a:xfrm>
          <a:prstGeom prst="rightArrow">
            <a:avLst>
              <a:gd name="adj1" fmla="val 50000"/>
              <a:gd name="adj2" fmla="val 50648"/>
            </a:avLst>
          </a:prstGeom>
          <a:solidFill>
            <a:srgbClr val="00B0F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bg1"/>
                </a:solidFill>
              </a:rPr>
              <a:t>Utfordring for medlemmene å påvirke organer </a:t>
            </a:r>
            <a:br>
              <a:rPr lang="nb-NO" dirty="0">
                <a:solidFill>
                  <a:schemeClr val="bg1"/>
                </a:solidFill>
              </a:rPr>
            </a:br>
            <a:r>
              <a:rPr lang="nb-NO" dirty="0">
                <a:solidFill>
                  <a:schemeClr val="bg1"/>
                </a:solidFill>
              </a:rPr>
              <a:t>via lokallag.</a:t>
            </a:r>
          </a:p>
          <a:p>
            <a:endParaRPr lang="nb-NO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bg1"/>
                </a:solidFill>
              </a:rPr>
              <a:t>Medlemmene ønsker å påvirke direkte og ad hoc.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02FF3F2C-A60A-48D3-ADB0-BCBAA6A637FC}"/>
              </a:ext>
            </a:extLst>
          </p:cNvPr>
          <p:cNvSpPr/>
          <p:nvPr/>
        </p:nvSpPr>
        <p:spPr>
          <a:xfrm>
            <a:off x="898933" y="1250401"/>
            <a:ext cx="1472127" cy="833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Bakgrunn/</a:t>
            </a:r>
          </a:p>
          <a:p>
            <a:pPr algn="ctr"/>
            <a:r>
              <a:rPr lang="nb-NO" dirty="0">
                <a:solidFill>
                  <a:schemeClr val="bg1"/>
                </a:solidFill>
              </a:rPr>
              <a:t>innspill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8EDA1810-C486-49AB-81B7-298F9E8991A6}"/>
              </a:ext>
            </a:extLst>
          </p:cNvPr>
          <p:cNvSpPr/>
          <p:nvPr/>
        </p:nvSpPr>
        <p:spPr>
          <a:xfrm>
            <a:off x="7787919" y="1346094"/>
            <a:ext cx="1866443" cy="9718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Referanse-gruppens anbefalinger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53939A9-4FDB-4387-9A40-C57FD4DD1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11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97039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72DC42-D00F-4486-8CFC-E99209BE4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b="1" dirty="0">
                <a:solidFill>
                  <a:schemeClr val="tx1"/>
                </a:solidFill>
                <a:latin typeface="+mj-lt"/>
              </a:rPr>
              <a:t>3)Medlemmene mangler en direkte kanal for å kunne påvirke i organisasjonen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63DB969-D6E3-4B50-AB51-5291ECD60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633" y="1392866"/>
            <a:ext cx="4440931" cy="4784098"/>
          </a:xfr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nb-NO" sz="2800" dirty="0">
              <a:effectLst/>
              <a:latin typeface="Arial" panose="020B0604020202020204" pitchFamily="34" charset="0"/>
              <a:ea typeface="Raleway" pitchFamily="2" charset="0"/>
            </a:endParaRPr>
          </a:p>
          <a:p>
            <a:pPr marL="0" indent="0">
              <a:buNone/>
            </a:pPr>
            <a:r>
              <a:rPr lang="nb-NO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Raleway" pitchFamily="2" charset="0"/>
              </a:rPr>
              <a:t>Referansegruppens anbefalinger: </a:t>
            </a:r>
          </a:p>
          <a:p>
            <a:pPr marL="0" indent="0">
              <a:buNone/>
            </a:pPr>
            <a:endParaRPr lang="nb-NO" sz="2400" dirty="0">
              <a:solidFill>
                <a:schemeClr val="tx1"/>
              </a:solidFill>
              <a:effectLst/>
              <a:latin typeface="Arial" panose="020B0604020202020204" pitchFamily="34" charset="0"/>
              <a:ea typeface="Raleway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b-NO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Raleway" pitchFamily="2" charset="0"/>
              </a:rPr>
              <a:t>Styrke dialog/forankring</a:t>
            </a:r>
            <a:br>
              <a:rPr lang="nb-NO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Raleway" pitchFamily="2" charset="0"/>
              </a:rPr>
            </a:br>
            <a:r>
              <a:rPr lang="nb-NO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Raleway" pitchFamily="2" charset="0"/>
              </a:rPr>
              <a:t>mellom lokallag og fylkesavdelingene/</a:t>
            </a:r>
            <a:br>
              <a:rPr lang="nb-NO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Raleway" pitchFamily="2" charset="0"/>
              </a:rPr>
            </a:br>
            <a:r>
              <a:rPr lang="nb-NO" sz="2400" dirty="0">
                <a:solidFill>
                  <a:schemeClr val="tx1"/>
                </a:solidFill>
                <a:latin typeface="Arial" panose="020B0604020202020204" pitchFamily="34" charset="0"/>
                <a:ea typeface="Raleway" pitchFamily="2" charset="0"/>
              </a:rPr>
              <a:t>arbeidslivsutvalget</a:t>
            </a:r>
            <a:br>
              <a:rPr lang="nb-NO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Raleway" pitchFamily="2" charset="0"/>
              </a:rPr>
            </a:br>
            <a:endParaRPr lang="nb-NO" sz="2400" dirty="0">
              <a:solidFill>
                <a:schemeClr val="tx1"/>
              </a:solidFill>
              <a:effectLst/>
              <a:latin typeface="Arial" panose="020B0604020202020204" pitchFamily="34" charset="0"/>
              <a:ea typeface="Raleway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b-NO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Raleway" pitchFamily="2" charset="0"/>
              </a:rPr>
              <a:t>Medvirkning som prosess</a:t>
            </a:r>
            <a:br>
              <a:rPr lang="nb-NO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Raleway" pitchFamily="2" charset="0"/>
              </a:rPr>
            </a:br>
            <a:endParaRPr lang="nb-NO" sz="2400" dirty="0">
              <a:solidFill>
                <a:schemeClr val="tx1"/>
              </a:solidFill>
              <a:effectLst/>
              <a:latin typeface="Arial" panose="020B0604020202020204" pitchFamily="34" charset="0"/>
              <a:ea typeface="Raleway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b-NO" sz="2400" dirty="0">
                <a:solidFill>
                  <a:schemeClr val="tx1"/>
                </a:solidFill>
                <a:latin typeface="Arial" panose="020B0604020202020204" pitchFamily="34" charset="0"/>
                <a:ea typeface="Raleway" pitchFamily="2" charset="0"/>
              </a:rPr>
              <a:t>Ikke etablere nye organer </a:t>
            </a:r>
            <a:br>
              <a:rPr lang="nb-NO" sz="2400" dirty="0">
                <a:solidFill>
                  <a:schemeClr val="tx1"/>
                </a:solidFill>
                <a:latin typeface="Arial" panose="020B0604020202020204" pitchFamily="34" charset="0"/>
                <a:ea typeface="Raleway" pitchFamily="2" charset="0"/>
              </a:rPr>
            </a:br>
            <a:r>
              <a:rPr lang="nb-NO" sz="2400" dirty="0">
                <a:solidFill>
                  <a:schemeClr val="tx1"/>
                </a:solidFill>
                <a:latin typeface="Arial" panose="020B0604020202020204" pitchFamily="34" charset="0"/>
                <a:ea typeface="Raleway" pitchFamily="2" charset="0"/>
              </a:rPr>
              <a:t>(uten å fjerne noen)</a:t>
            </a:r>
            <a:br>
              <a:rPr lang="nb-NO" sz="2400" dirty="0">
                <a:solidFill>
                  <a:schemeClr val="tx1"/>
                </a:solidFill>
                <a:latin typeface="Arial" panose="020B0604020202020204" pitchFamily="34" charset="0"/>
                <a:ea typeface="Raleway" pitchFamily="2" charset="0"/>
              </a:rPr>
            </a:br>
            <a:endParaRPr lang="nb-NO" sz="2400" dirty="0">
              <a:solidFill>
                <a:schemeClr val="tx1"/>
              </a:solidFill>
              <a:effectLst/>
              <a:latin typeface="Arial" panose="020B0604020202020204" pitchFamily="34" charset="0"/>
              <a:ea typeface="Raleway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b-NO" sz="2400" dirty="0">
                <a:solidFill>
                  <a:schemeClr val="tx1"/>
                </a:solidFill>
                <a:latin typeface="Arial" panose="020B0604020202020204" pitchFamily="34" charset="0"/>
                <a:ea typeface="Raleway" pitchFamily="2" charset="0"/>
              </a:rPr>
              <a:t>Ad- hoc deltakelse og mikromedvirkning</a:t>
            </a:r>
            <a:endParaRPr lang="nb-NO" sz="2400" dirty="0">
              <a:solidFill>
                <a:schemeClr val="tx1"/>
              </a:solidFill>
              <a:effectLst/>
              <a:latin typeface="Arial" panose="020B0604020202020204" pitchFamily="34" charset="0"/>
              <a:ea typeface="Raleway" pitchFamily="2" charset="0"/>
            </a:endParaRPr>
          </a:p>
          <a:p>
            <a:endParaRPr lang="en-US" sz="2800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260B19C2-99B9-4E94-958A-37EFDF38141E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096001" y="1392866"/>
            <a:ext cx="4854170" cy="4784097"/>
          </a:xfrm>
          <a:solidFill>
            <a:schemeClr val="accent6">
              <a:lumMod val="75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32500" lnSpcReduction="20000"/>
          </a:bodyPr>
          <a:lstStyle/>
          <a:p>
            <a:endParaRPr lang="nb-NO" sz="2800" dirty="0">
              <a:effectLst/>
              <a:latin typeface="Arial" panose="020B0604020202020204" pitchFamily="34" charset="0"/>
              <a:ea typeface="Raleway" pitchFamily="2" charset="0"/>
            </a:endParaRPr>
          </a:p>
          <a:p>
            <a:pPr marL="0" indent="0">
              <a:buNone/>
            </a:pPr>
            <a:r>
              <a:rPr lang="nb-NO" sz="7400" dirty="0">
                <a:solidFill>
                  <a:schemeClr val="tx1"/>
                </a:solidFill>
                <a:effectLst/>
                <a:latin typeface="Arial "/>
                <a:ea typeface="Raleway" pitchFamily="2" charset="0"/>
              </a:rPr>
              <a:t>Hovedstyrets foreløpige vurderinger: </a:t>
            </a:r>
          </a:p>
          <a:p>
            <a:endParaRPr lang="en-US" sz="6000" dirty="0">
              <a:latin typeface="Arial 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6000" dirty="0">
                <a:solidFill>
                  <a:schemeClr val="tx1"/>
                </a:solidFill>
                <a:effectLst/>
                <a:latin typeface="Arial "/>
                <a:ea typeface="Times New Roman" panose="02020603050405020304" pitchFamily="18" charset="0"/>
              </a:rPr>
              <a:t>Videreutvikle kanalstrategi for målrettet informasjon og kommunikasjon i foreningen (målgruppeorientering).</a:t>
            </a:r>
            <a:endParaRPr lang="en-US" sz="6000" dirty="0">
              <a:solidFill>
                <a:schemeClr val="tx1"/>
              </a:solidFill>
              <a:effectLst/>
              <a:latin typeface="Arial 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6000" dirty="0">
                <a:solidFill>
                  <a:schemeClr val="tx1"/>
                </a:solidFill>
                <a:effectLst/>
                <a:latin typeface="Arial "/>
                <a:ea typeface="Times New Roman" panose="02020603050405020304" pitchFamily="18" charset="0"/>
              </a:rPr>
              <a:t>Bruke digitale verktøy for å oppnå økt kommunikasjon og dialog.</a:t>
            </a:r>
            <a:endParaRPr lang="en-US" sz="6000" dirty="0">
              <a:solidFill>
                <a:schemeClr val="tx1"/>
              </a:solidFill>
              <a:effectLst/>
              <a:latin typeface="Arial 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6000" dirty="0">
                <a:solidFill>
                  <a:schemeClr val="tx1"/>
                </a:solidFill>
                <a:effectLst/>
                <a:latin typeface="Arial "/>
                <a:ea typeface="Times New Roman" panose="02020603050405020304" pitchFamily="18" charset="0"/>
              </a:rPr>
              <a:t>Ta i bruk virkemidler som f.eks. årshjul for informasjon om aktiviteter, hvor/når medlemmer kan påvirke/medvirke m.v.</a:t>
            </a:r>
            <a:endParaRPr lang="en-US" sz="6000" dirty="0">
              <a:solidFill>
                <a:schemeClr val="tx1"/>
              </a:solidFill>
              <a:effectLst/>
              <a:latin typeface="Arial 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6000" dirty="0">
                <a:solidFill>
                  <a:schemeClr val="tx1"/>
                </a:solidFill>
                <a:effectLst/>
                <a:latin typeface="Arial "/>
                <a:ea typeface="Times New Roman" panose="02020603050405020304" pitchFamily="18" charset="0"/>
              </a:rPr>
              <a:t>Utvikle nye arenaer for dialog mellom lokale tillitsvalgte og arbeidslivsutvalget, og også mellom øvrige organ.</a:t>
            </a:r>
            <a:endParaRPr lang="en-US" sz="6000" dirty="0">
              <a:solidFill>
                <a:schemeClr val="tx1"/>
              </a:solidFill>
              <a:effectLst/>
              <a:latin typeface="Arial "/>
              <a:ea typeface="Times New Roman" panose="02020603050405020304" pitchFamily="18" charset="0"/>
            </a:endParaRP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F91821D-577B-4386-9515-BC2AA09DC0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12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92037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Rett pilkobling 11">
            <a:extLst>
              <a:ext uri="{FF2B5EF4-FFF2-40B4-BE49-F238E27FC236}">
                <a16:creationId xmlns:a16="http://schemas.microsoft.com/office/drawing/2014/main" id="{C7F34D71-F544-4842-B3C0-264177EA27D7}"/>
              </a:ext>
            </a:extLst>
          </p:cNvPr>
          <p:cNvCxnSpPr/>
          <p:nvPr/>
        </p:nvCxnSpPr>
        <p:spPr>
          <a:xfrm>
            <a:off x="10190375" y="766752"/>
            <a:ext cx="914400" cy="914400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4A26E469-A6A6-4E49-89FC-FC9A3E47CFEF}"/>
              </a:ext>
            </a:extLst>
          </p:cNvPr>
          <p:cNvSpPr txBox="1"/>
          <p:nvPr/>
        </p:nvSpPr>
        <p:spPr>
          <a:xfrm>
            <a:off x="1634996" y="63262"/>
            <a:ext cx="919716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2400" b="1" dirty="0">
                <a:latin typeface="+mj-lt"/>
              </a:rPr>
              <a:t>4)Ulike forutsetninger/kunnskap hos medlemmene til å bruke muligheten til å påvirke</a:t>
            </a:r>
          </a:p>
        </p:txBody>
      </p:sp>
      <p:sp>
        <p:nvSpPr>
          <p:cNvPr id="39" name="TekstSylinder 38">
            <a:extLst>
              <a:ext uri="{FF2B5EF4-FFF2-40B4-BE49-F238E27FC236}">
                <a16:creationId xmlns:a16="http://schemas.microsoft.com/office/drawing/2014/main" id="{38872A87-E044-4636-8666-AB5A329E5183}"/>
              </a:ext>
            </a:extLst>
          </p:cNvPr>
          <p:cNvSpPr txBox="1"/>
          <p:nvPr/>
        </p:nvSpPr>
        <p:spPr>
          <a:xfrm>
            <a:off x="3934047" y="949075"/>
            <a:ext cx="3695298" cy="4765985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b="1" dirty="0">
                <a:solidFill>
                  <a:schemeClr val="accent5"/>
                </a:solidFill>
              </a:rPr>
              <a:t>Vurdering - Øke deltakelsen fra medlemmene gjennom:</a:t>
            </a:r>
          </a:p>
          <a:p>
            <a:endParaRPr lang="nb-NO" dirty="0">
              <a:solidFill>
                <a:schemeClr val="accent5"/>
              </a:solidFill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800" b="1" dirty="0">
                <a:solidFill>
                  <a:schemeClr val="accent5"/>
                </a:solidFill>
                <a:effectLst/>
                <a:latin typeface="Arial" panose="020B0604020202020204" pitchFamily="34" charset="0"/>
                <a:ea typeface="Raleway" pitchFamily="2" charset="0"/>
              </a:rPr>
              <a:t>Styrket informasjon </a:t>
            </a:r>
            <a:br>
              <a:rPr lang="nb-NO" sz="1800" b="1" dirty="0">
                <a:solidFill>
                  <a:schemeClr val="accent5"/>
                </a:solidFill>
                <a:effectLst/>
                <a:latin typeface="Arial" panose="020B0604020202020204" pitchFamily="34" charset="0"/>
                <a:ea typeface="Raleway" pitchFamily="2" charset="0"/>
              </a:rPr>
            </a:br>
            <a:r>
              <a:rPr lang="nb-NO" dirty="0">
                <a:solidFill>
                  <a:schemeClr val="accent5"/>
                </a:solidFill>
                <a:latin typeface="Arial" panose="020B0604020202020204" pitchFamily="34" charset="0"/>
                <a:ea typeface="Raleway" pitchFamily="2" charset="0"/>
              </a:rPr>
              <a:t>om landsmøtet, mot </a:t>
            </a:r>
            <a:r>
              <a:rPr lang="nb-NO" dirty="0">
                <a:solidFill>
                  <a:schemeClr val="accent5"/>
                </a:solidFill>
                <a:effectLst/>
                <a:latin typeface="Arial" panose="020B0604020202020204" pitchFamily="34" charset="0"/>
                <a:ea typeface="Raleway" pitchFamily="2" charset="0"/>
              </a:rPr>
              <a:t>nye medlemmer og andre særskilte grupper. </a:t>
            </a:r>
            <a:r>
              <a:rPr lang="nb-NO" dirty="0">
                <a:solidFill>
                  <a:schemeClr val="accent5"/>
                </a:solidFill>
                <a:latin typeface="Arial" panose="020B0604020202020204" pitchFamily="34" charset="0"/>
                <a:ea typeface="Raleway" pitchFamily="2" charset="0"/>
              </a:rPr>
              <a:t>Bygge på medlemmers erfaring og interesse. </a:t>
            </a:r>
            <a:endParaRPr lang="nb-NO" dirty="0">
              <a:solidFill>
                <a:schemeClr val="accent5"/>
              </a:solidFill>
              <a:effectLst/>
              <a:latin typeface="Arial" panose="020B0604020202020204" pitchFamily="34" charset="0"/>
              <a:ea typeface="Raleway" pitchFamily="2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accent5"/>
                </a:solidFill>
                <a:latin typeface="Arial" panose="020B0604020202020204" pitchFamily="34" charset="0"/>
                <a:ea typeface="Raleway" pitchFamily="2" charset="0"/>
              </a:rPr>
              <a:t>Opplæring og tydelig organisasjon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accent5"/>
                </a:solidFill>
                <a:latin typeface="Arial" panose="020B0604020202020204" pitchFamily="34" charset="0"/>
                <a:ea typeface="Raleway" pitchFamily="2" charset="0"/>
              </a:rPr>
              <a:t>Styrket </a:t>
            </a:r>
            <a:r>
              <a:rPr lang="nb-NO" sz="1800" b="1" dirty="0">
                <a:solidFill>
                  <a:schemeClr val="accent5"/>
                </a:solidFill>
                <a:effectLst/>
                <a:latin typeface="Arial" panose="020B0604020202020204" pitchFamily="34" charset="0"/>
                <a:ea typeface="Raleway" pitchFamily="2" charset="0"/>
              </a:rPr>
              <a:t>dialog:</a:t>
            </a:r>
            <a:br>
              <a:rPr lang="nb-NO" sz="1800" b="1" dirty="0">
                <a:solidFill>
                  <a:schemeClr val="accent5"/>
                </a:solidFill>
                <a:latin typeface="Arial" panose="020B0604020202020204" pitchFamily="34" charset="0"/>
                <a:ea typeface="Raleway" pitchFamily="2" charset="0"/>
              </a:rPr>
            </a:br>
            <a:r>
              <a:rPr lang="nb-NO" dirty="0">
                <a:solidFill>
                  <a:schemeClr val="accent5"/>
                </a:solidFill>
                <a:effectLst/>
                <a:latin typeface="Arial" panose="020B0604020202020204" pitchFamily="34" charset="0"/>
                <a:ea typeface="Raleway" pitchFamily="2" charset="0"/>
              </a:rPr>
              <a:t>med nye medlemmer og me</a:t>
            </a:r>
            <a:r>
              <a:rPr lang="nb-NO" sz="1800" dirty="0">
                <a:solidFill>
                  <a:schemeClr val="accent5"/>
                </a:solidFill>
                <a:effectLst/>
                <a:latin typeface="Arial" panose="020B0604020202020204" pitchFamily="34" charset="0"/>
                <a:ea typeface="Raleway" pitchFamily="2" charset="0"/>
              </a:rPr>
              <a:t>dlemmer som hittil ikke har engasjert seg.</a:t>
            </a:r>
            <a:endParaRPr lang="nb-NO" b="1" dirty="0">
              <a:solidFill>
                <a:schemeClr val="accent5"/>
              </a:solidFill>
              <a:latin typeface="Arial" panose="020B0604020202020204" pitchFamily="34" charset="0"/>
              <a:ea typeface="Raleway" pitchFamily="2" charset="0"/>
            </a:endParaRPr>
          </a:p>
        </p:txBody>
      </p:sp>
      <p:sp>
        <p:nvSpPr>
          <p:cNvPr id="3" name="Pil: høyre 2">
            <a:extLst>
              <a:ext uri="{FF2B5EF4-FFF2-40B4-BE49-F238E27FC236}">
                <a16:creationId xmlns:a16="http://schemas.microsoft.com/office/drawing/2014/main" id="{BB07C09E-09F0-4B0D-8917-9C035887AE94}"/>
              </a:ext>
            </a:extLst>
          </p:cNvPr>
          <p:cNvSpPr/>
          <p:nvPr/>
        </p:nvSpPr>
        <p:spPr>
          <a:xfrm>
            <a:off x="7697684" y="954604"/>
            <a:ext cx="4364181" cy="5485598"/>
          </a:xfrm>
          <a:prstGeom prst="rightArrow">
            <a:avLst>
              <a:gd name="adj1" fmla="val 50000"/>
              <a:gd name="adj2" fmla="val 52179"/>
            </a:avLst>
          </a:prstGeom>
          <a:solidFill>
            <a:schemeClr val="accent6">
              <a:lumMod val="5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sz="1800" dirty="0">
                <a:effectLst/>
                <a:latin typeface="Arial" panose="020B0604020202020204" pitchFamily="34" charset="0"/>
                <a:ea typeface="Raleway" pitchFamily="2" charset="0"/>
              </a:rPr>
              <a:t>Styrke dialogen med medlemmene for å øke engasjementet og deltakelsen i foreningen. </a:t>
            </a:r>
            <a:br>
              <a:rPr lang="nb-NO" sz="1800" dirty="0">
                <a:effectLst/>
                <a:latin typeface="Arial" panose="020B0604020202020204" pitchFamily="34" charset="0"/>
                <a:ea typeface="Raleway" pitchFamily="2" charset="0"/>
              </a:rPr>
            </a:br>
            <a:endParaRPr lang="nb-NO" sz="1800" dirty="0">
              <a:effectLst/>
              <a:latin typeface="Arial" panose="020B0604020202020204" pitchFamily="34" charset="0"/>
              <a:ea typeface="Raleway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>
                <a:latin typeface="Arial" panose="020B0604020202020204" pitchFamily="34" charset="0"/>
                <a:ea typeface="Raleway" pitchFamily="2" charset="0"/>
              </a:rPr>
              <a:t>Spesielt fokus på </a:t>
            </a:r>
            <a:r>
              <a:rPr lang="nb-NO" sz="1800" dirty="0">
                <a:effectLst/>
                <a:latin typeface="Arial" panose="020B0604020202020204" pitchFamily="34" charset="0"/>
                <a:ea typeface="Raleway" pitchFamily="2" charset="0"/>
              </a:rPr>
              <a:t>nye medlemmer.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Pil: høyre 9">
            <a:extLst>
              <a:ext uri="{FF2B5EF4-FFF2-40B4-BE49-F238E27FC236}">
                <a16:creationId xmlns:a16="http://schemas.microsoft.com/office/drawing/2014/main" id="{31B07B90-EDC6-4805-909A-EDDE664950E2}"/>
              </a:ext>
            </a:extLst>
          </p:cNvPr>
          <p:cNvSpPr/>
          <p:nvPr/>
        </p:nvSpPr>
        <p:spPr>
          <a:xfrm>
            <a:off x="898933" y="766752"/>
            <a:ext cx="3035114" cy="5703308"/>
          </a:xfrm>
          <a:prstGeom prst="rightArrow">
            <a:avLst>
              <a:gd name="adj1" fmla="val 50000"/>
              <a:gd name="adj2" fmla="val 50648"/>
            </a:avLst>
          </a:prstGeom>
          <a:solidFill>
            <a:schemeClr val="accent6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solidFill>
                <a:schemeClr val="bg1"/>
              </a:solidFill>
            </a:endParaRPr>
          </a:p>
          <a:p>
            <a:br>
              <a:rPr lang="nb-NO" dirty="0">
                <a:ea typeface="Raleway" pitchFamily="2" charset="0"/>
                <a:cs typeface="Times New Roman" panose="02020603050405020304" pitchFamily="18" charset="0"/>
              </a:rPr>
            </a:br>
            <a:r>
              <a:rPr lang="nb-NO" dirty="0">
                <a:ea typeface="Raleway" pitchFamily="2" charset="0"/>
                <a:cs typeface="Times New Roman" panose="02020603050405020304" pitchFamily="18" charset="0"/>
              </a:rPr>
              <a:t>Medlemmene:</a:t>
            </a:r>
            <a:endParaRPr lang="nb-NO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bg1"/>
                </a:solidFill>
              </a:rPr>
              <a:t>vil gjerne bidra, men mangler kunnskap og informasjon.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dirty="0">
                <a:effectLst/>
                <a:ea typeface="Raleway" pitchFamily="2" charset="0"/>
                <a:cs typeface="Times New Roman" panose="02020603050405020304" pitchFamily="18" charset="0"/>
              </a:rPr>
              <a:t>skjønner ikke hvordan de kan delta og engasjere seg. 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02FF3F2C-A60A-48D3-ADB0-BCBAA6A637FC}"/>
              </a:ext>
            </a:extLst>
          </p:cNvPr>
          <p:cNvSpPr/>
          <p:nvPr/>
        </p:nvSpPr>
        <p:spPr>
          <a:xfrm>
            <a:off x="898933" y="1250401"/>
            <a:ext cx="1472127" cy="833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Bakgrunn/</a:t>
            </a:r>
          </a:p>
          <a:p>
            <a:pPr algn="ctr"/>
            <a:r>
              <a:rPr lang="nb-NO" dirty="0">
                <a:solidFill>
                  <a:schemeClr val="bg1"/>
                </a:solidFill>
              </a:rPr>
              <a:t>innspill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8EDA1810-C486-49AB-81B7-298F9E8991A6}"/>
              </a:ext>
            </a:extLst>
          </p:cNvPr>
          <p:cNvSpPr/>
          <p:nvPr/>
        </p:nvSpPr>
        <p:spPr>
          <a:xfrm>
            <a:off x="7787919" y="949075"/>
            <a:ext cx="1866443" cy="12357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Referanse-gruppens anbefalinger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CD00E92-6997-4DE2-BFA1-68687E1FD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13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73756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72DC42-D00F-4486-8CFC-E99209BE4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b="1" dirty="0">
                <a:solidFill>
                  <a:schemeClr val="tx1"/>
                </a:solidFill>
                <a:latin typeface="+mj-lt"/>
              </a:rPr>
              <a:t>4)Ulike forutsetninger/kunnskap hos medlemmene til å bruke muligheten til å påvirke</a:t>
            </a:r>
            <a:br>
              <a:rPr lang="nb-NO" sz="2400" b="1" dirty="0">
                <a:latin typeface="+mj-lt"/>
              </a:rPr>
            </a:br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63DB969-D6E3-4B50-AB51-5291ECD60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633" y="1392866"/>
            <a:ext cx="4440931" cy="478409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nb-NO" sz="2800" dirty="0"/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Arial "/>
              </a:rPr>
              <a:t>Referansegruppens anbefalinger: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Arial 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tx1"/>
                </a:solidFill>
                <a:effectLst/>
                <a:latin typeface="Arial "/>
                <a:ea typeface="Raleway" pitchFamily="2" charset="0"/>
              </a:rPr>
              <a:t>Styrke dialogen med medlemmene for å øke engasjementet og deltakelsen i foreningen. </a:t>
            </a:r>
            <a:br>
              <a:rPr lang="nb-NO" sz="2400" dirty="0">
                <a:solidFill>
                  <a:schemeClr val="tx1"/>
                </a:solidFill>
                <a:effectLst/>
                <a:latin typeface="Arial "/>
                <a:ea typeface="Raleway" pitchFamily="2" charset="0"/>
              </a:rPr>
            </a:br>
            <a:endParaRPr lang="nb-NO" sz="2400" dirty="0">
              <a:solidFill>
                <a:schemeClr val="tx1"/>
              </a:solidFill>
              <a:effectLst/>
              <a:latin typeface="Arial "/>
              <a:ea typeface="Raleway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tx1"/>
                </a:solidFill>
                <a:latin typeface="Arial "/>
                <a:ea typeface="Raleway" pitchFamily="2" charset="0"/>
              </a:rPr>
              <a:t>Spesielt fokus på </a:t>
            </a:r>
            <a:r>
              <a:rPr lang="nb-NO" sz="2400" dirty="0">
                <a:solidFill>
                  <a:schemeClr val="tx1"/>
                </a:solidFill>
                <a:effectLst/>
                <a:latin typeface="Arial "/>
                <a:ea typeface="Raleway" pitchFamily="2" charset="0"/>
              </a:rPr>
              <a:t>nye medlemmer. 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260B19C2-99B9-4E94-958A-37EFDF38141E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096001" y="1392866"/>
            <a:ext cx="4854170" cy="4784097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endParaRPr lang="nb-NO" sz="2800" dirty="0"/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Arial "/>
              </a:rPr>
              <a:t>Hovedstyrets foreløpige vurderinger: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Arial "/>
            </a:endParaRPr>
          </a:p>
          <a:p>
            <a:r>
              <a:rPr lang="en-US" sz="2400" dirty="0">
                <a:solidFill>
                  <a:schemeClr val="tx1"/>
                </a:solidFill>
                <a:latin typeface="Arial "/>
              </a:rPr>
              <a:t>De eksisterende digitale kontaktpunktene </a:t>
            </a:r>
            <a:r>
              <a:rPr lang="en-US" sz="2400" dirty="0" err="1">
                <a:solidFill>
                  <a:schemeClr val="tx1"/>
                </a:solidFill>
                <a:latin typeface="Arial "/>
              </a:rPr>
              <a:t>på</a:t>
            </a:r>
            <a:r>
              <a:rPr lang="en-US" sz="2400" dirty="0">
                <a:solidFill>
                  <a:schemeClr val="tx1"/>
                </a:solidFill>
                <a:latin typeface="Arial 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"/>
              </a:rPr>
              <a:t>nettsidene</a:t>
            </a:r>
            <a:r>
              <a:rPr lang="en-US" sz="2400" dirty="0">
                <a:solidFill>
                  <a:schemeClr val="tx1"/>
                </a:solidFill>
                <a:latin typeface="Arial "/>
              </a:rPr>
              <a:t> </a:t>
            </a:r>
            <a:br>
              <a:rPr lang="en-US" sz="2400" dirty="0">
                <a:solidFill>
                  <a:schemeClr val="tx1"/>
                </a:solidFill>
                <a:latin typeface="Arial "/>
              </a:rPr>
            </a:br>
            <a:r>
              <a:rPr lang="en-US" sz="2400" dirty="0">
                <a:solidFill>
                  <a:schemeClr val="tx1"/>
                </a:solidFill>
                <a:latin typeface="Arial "/>
              </a:rPr>
              <a:t>er tilstrekkelig.</a:t>
            </a:r>
          </a:p>
          <a:p>
            <a:r>
              <a:rPr lang="en-US" sz="2400" dirty="0">
                <a:solidFill>
                  <a:schemeClr val="tx1"/>
                </a:solidFill>
                <a:latin typeface="Arial "/>
              </a:rPr>
              <a:t>Det er avgjørende at alle får svar.</a:t>
            </a:r>
            <a:br>
              <a:rPr lang="en-US" sz="2400" dirty="0">
                <a:solidFill>
                  <a:schemeClr val="tx1"/>
                </a:solidFill>
                <a:latin typeface="Arial "/>
              </a:rPr>
            </a:br>
            <a:r>
              <a:rPr lang="en-US" sz="2400" dirty="0">
                <a:solidFill>
                  <a:schemeClr val="tx1"/>
                </a:solidFill>
                <a:latin typeface="Arial "/>
              </a:rPr>
              <a:t> </a:t>
            </a:r>
          </a:p>
          <a:p>
            <a:r>
              <a:rPr lang="en-US" sz="2400" dirty="0">
                <a:solidFill>
                  <a:schemeClr val="tx1"/>
                </a:solidFill>
                <a:latin typeface="Arial "/>
              </a:rPr>
              <a:t>Målgruppeorientert kanalbruk, spesielt viktig for </a:t>
            </a:r>
            <a:r>
              <a:rPr lang="en-US" sz="2400" dirty="0" err="1">
                <a:solidFill>
                  <a:schemeClr val="tx1"/>
                </a:solidFill>
                <a:latin typeface="Arial "/>
              </a:rPr>
              <a:t>unge</a:t>
            </a:r>
            <a:r>
              <a:rPr lang="en-US" sz="2400" dirty="0">
                <a:solidFill>
                  <a:schemeClr val="tx1"/>
                </a:solidFill>
                <a:latin typeface="Arial "/>
              </a:rPr>
              <a:t> medlemmer.</a:t>
            </a:r>
          </a:p>
          <a:p>
            <a:r>
              <a:rPr lang="en-US" sz="2400" dirty="0">
                <a:solidFill>
                  <a:schemeClr val="tx1"/>
                </a:solidFill>
                <a:latin typeface="Arial "/>
              </a:rPr>
              <a:t> Opplæring i styre- og organisasjonsarbeid basert på dialog og refleksjon tilbys alle tillitsvalgte.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F91821D-577B-4386-9515-BC2AA09DC0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14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87755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Rett pilkobling 11">
            <a:extLst>
              <a:ext uri="{FF2B5EF4-FFF2-40B4-BE49-F238E27FC236}">
                <a16:creationId xmlns:a16="http://schemas.microsoft.com/office/drawing/2014/main" id="{C7F34D71-F544-4842-B3C0-264177EA27D7}"/>
              </a:ext>
            </a:extLst>
          </p:cNvPr>
          <p:cNvCxnSpPr/>
          <p:nvPr/>
        </p:nvCxnSpPr>
        <p:spPr>
          <a:xfrm>
            <a:off x="10190375" y="766752"/>
            <a:ext cx="914400" cy="914400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4A26E469-A6A6-4E49-89FC-FC9A3E47CFEF}"/>
              </a:ext>
            </a:extLst>
          </p:cNvPr>
          <p:cNvSpPr txBox="1"/>
          <p:nvPr/>
        </p:nvSpPr>
        <p:spPr>
          <a:xfrm>
            <a:off x="1637091" y="27650"/>
            <a:ext cx="9197162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2000" b="1" dirty="0">
                <a:latin typeface="+mj-lt"/>
              </a:rPr>
              <a:t>5)For å styrke lokale tillitsvalgtes påvirkning på lønn og arbeidsvilkår, bør arbeidslivsutvalgets rolle som bindeledd mot lokale tillitsvalgte og samhandlingen med fylkesavdelingene styrkes</a:t>
            </a:r>
          </a:p>
        </p:txBody>
      </p:sp>
      <p:sp>
        <p:nvSpPr>
          <p:cNvPr id="39" name="TekstSylinder 38">
            <a:extLst>
              <a:ext uri="{FF2B5EF4-FFF2-40B4-BE49-F238E27FC236}">
                <a16:creationId xmlns:a16="http://schemas.microsoft.com/office/drawing/2014/main" id="{38872A87-E044-4636-8666-AB5A329E5183}"/>
              </a:ext>
            </a:extLst>
          </p:cNvPr>
          <p:cNvSpPr txBox="1"/>
          <p:nvPr/>
        </p:nvSpPr>
        <p:spPr>
          <a:xfrm>
            <a:off x="3950480" y="1361889"/>
            <a:ext cx="3695298" cy="5078313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Vurdering: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Arbeidslivsutvalget må styrke sin forankring hos lokale tillitsvalgte.</a:t>
            </a:r>
            <a:br>
              <a:rPr lang="nb-NO" dirty="0">
                <a:solidFill>
                  <a:schemeClr val="accent1">
                    <a:lumMod val="75000"/>
                  </a:schemeClr>
                </a:solidFill>
              </a:rPr>
            </a:br>
            <a:endParaRPr lang="nb-NO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Forankring i kraft av medlemmenes sektor eller bosted/fylke?</a:t>
            </a:r>
            <a:br>
              <a:rPr lang="nb-NO" dirty="0">
                <a:solidFill>
                  <a:schemeClr val="accent1">
                    <a:lumMod val="75000"/>
                  </a:schemeClr>
                </a:solidFill>
              </a:rPr>
            </a:br>
            <a:endParaRPr lang="nb-NO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Arbeidslivsutvalget må også kunne involvere seg i organisasjonspolitiske saker.</a:t>
            </a:r>
            <a:br>
              <a:rPr lang="nb-NO" dirty="0">
                <a:solidFill>
                  <a:schemeClr val="accent1">
                    <a:lumMod val="75000"/>
                  </a:schemeClr>
                </a:solidFill>
              </a:rPr>
            </a:br>
            <a:endParaRPr lang="nb-NO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Foreningen må se nærmere på rådgivende roller til hovedstyret og se disse mer i sammenheng. </a:t>
            </a:r>
          </a:p>
          <a:p>
            <a:endParaRPr lang="nb-NO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il: høyre 2">
            <a:extLst>
              <a:ext uri="{FF2B5EF4-FFF2-40B4-BE49-F238E27FC236}">
                <a16:creationId xmlns:a16="http://schemas.microsoft.com/office/drawing/2014/main" id="{BB07C09E-09F0-4B0D-8917-9C035887AE94}"/>
              </a:ext>
            </a:extLst>
          </p:cNvPr>
          <p:cNvSpPr/>
          <p:nvPr/>
        </p:nvSpPr>
        <p:spPr>
          <a:xfrm>
            <a:off x="7645778" y="1076173"/>
            <a:ext cx="4364181" cy="5485598"/>
          </a:xfrm>
          <a:prstGeom prst="rightArrow">
            <a:avLst>
              <a:gd name="adj1" fmla="val 50000"/>
              <a:gd name="adj2" fmla="val 52179"/>
            </a:avLst>
          </a:prstGeom>
          <a:solidFill>
            <a:schemeClr val="accent3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Arbeidslivutvalget må møte lokale tillitsvalgte. </a:t>
            </a:r>
            <a:r>
              <a:rPr lang="nb-NO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nb-NO" dirty="0">
              <a:latin typeface="Arial" panose="020B0604020202020204" pitchFamily="34" charset="0"/>
              <a:ea typeface="Raleway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sz="1800" dirty="0">
                <a:effectLst/>
                <a:ea typeface="Raleway" pitchFamily="2" charset="0"/>
                <a:cs typeface="Times New Roman" panose="02020603050405020304" pitchFamily="18" charset="0"/>
              </a:rPr>
              <a:t>God prosess for innspill for å gi arbeidslivsutvalgets råd god legitimitet.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sz="1800" dirty="0">
                <a:effectLst/>
                <a:ea typeface="Raleway" pitchFamily="2" charset="0"/>
              </a:rPr>
              <a:t>Se på hvordan fylkesleder-møtet og arbeidslivs-utvalgets rådgivende roller kan koordineres bedre inn mot hovedstyret.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Pil: høyre 9">
            <a:extLst>
              <a:ext uri="{FF2B5EF4-FFF2-40B4-BE49-F238E27FC236}">
                <a16:creationId xmlns:a16="http://schemas.microsoft.com/office/drawing/2014/main" id="{31B07B90-EDC6-4805-909A-EDDE664950E2}"/>
              </a:ext>
            </a:extLst>
          </p:cNvPr>
          <p:cNvSpPr/>
          <p:nvPr/>
        </p:nvSpPr>
        <p:spPr>
          <a:xfrm>
            <a:off x="898933" y="1092638"/>
            <a:ext cx="3035114" cy="5703308"/>
          </a:xfrm>
          <a:prstGeom prst="rightArrow">
            <a:avLst>
              <a:gd name="adj1" fmla="val 50000"/>
              <a:gd name="adj2" fmla="val 50648"/>
            </a:avLst>
          </a:prstGeom>
          <a:solidFill>
            <a:schemeClr val="accent6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bg1"/>
                </a:solidFill>
              </a:rPr>
              <a:t>Arbeidslivsutvalget: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Orientere og invitere lokale tillitsvalgte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Tettere sampill med tillitsvalgte vil styrke demokratiet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bg1"/>
                </a:solidFill>
              </a:rPr>
              <a:t>Bedre forankring av råd til HS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02FF3F2C-A60A-48D3-ADB0-BCBAA6A637FC}"/>
              </a:ext>
            </a:extLst>
          </p:cNvPr>
          <p:cNvSpPr/>
          <p:nvPr/>
        </p:nvSpPr>
        <p:spPr>
          <a:xfrm>
            <a:off x="934106" y="1465006"/>
            <a:ext cx="1405971" cy="993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Bakgrunn/</a:t>
            </a:r>
          </a:p>
          <a:p>
            <a:pPr algn="ctr"/>
            <a:r>
              <a:rPr lang="nb-NO" dirty="0">
                <a:solidFill>
                  <a:schemeClr val="bg1"/>
                </a:solidFill>
              </a:rPr>
              <a:t>innspill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8EDA1810-C486-49AB-81B7-298F9E8991A6}"/>
              </a:ext>
            </a:extLst>
          </p:cNvPr>
          <p:cNvSpPr/>
          <p:nvPr/>
        </p:nvSpPr>
        <p:spPr>
          <a:xfrm>
            <a:off x="7787919" y="1346094"/>
            <a:ext cx="1866443" cy="10038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Referanse-gruppens anbefalinger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585B2F1-AEED-4281-88F1-C9E585626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15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453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72DC42-D00F-4486-8CFC-E99209BE4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684" y="353397"/>
            <a:ext cx="10070935" cy="1230854"/>
          </a:xfrm>
        </p:spPr>
        <p:txBody>
          <a:bodyPr/>
          <a:lstStyle/>
          <a:p>
            <a:r>
              <a:rPr lang="nb-NO" sz="2400" b="1" dirty="0">
                <a:solidFill>
                  <a:schemeClr val="tx1"/>
                </a:solidFill>
                <a:latin typeface="+mj-lt"/>
              </a:rPr>
              <a:t>5)For å styrke lokale tillitsvalgtes påvirkning på lønn og arbeidsvilkår, bør arbeidslivsutvalgets rolle som bindeledd mot lokale tillitsvalgte og samhandlingen med fylkesavdelingene styrkes</a:t>
            </a:r>
            <a:br>
              <a:rPr lang="nb-NO" sz="2400" b="1" dirty="0">
                <a:solidFill>
                  <a:schemeClr val="tx1"/>
                </a:solidFill>
                <a:latin typeface="+mj-lt"/>
              </a:rPr>
            </a:br>
            <a:br>
              <a:rPr lang="nb-NO" sz="2400" b="1" dirty="0">
                <a:solidFill>
                  <a:schemeClr val="tx1"/>
                </a:solidFill>
                <a:latin typeface="+mj-lt"/>
              </a:rPr>
            </a:br>
            <a:br>
              <a:rPr lang="nb-NO" sz="2400" b="1" dirty="0">
                <a:latin typeface="+mj-lt"/>
              </a:rPr>
            </a:br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63DB969-D6E3-4B50-AB51-5291ECD60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633" y="1711842"/>
            <a:ext cx="4441358" cy="4465122"/>
          </a:xfr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endParaRPr lang="nb-NO" dirty="0"/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Arial "/>
              </a:rPr>
              <a:t>Referansegruppens anbefalinger:</a:t>
            </a:r>
          </a:p>
          <a:p>
            <a:pPr marL="0" indent="0">
              <a:buNone/>
            </a:pPr>
            <a:endParaRPr lang="en-US" sz="2400" dirty="0">
              <a:latin typeface="Arial "/>
            </a:endParaRPr>
          </a:p>
          <a:p>
            <a:r>
              <a:rPr lang="nb-NO" sz="2800" dirty="0">
                <a:ln w="0"/>
                <a:solidFill>
                  <a:schemeClr val="tx1"/>
                </a:solidFill>
                <a:latin typeface="Arial "/>
              </a:rPr>
              <a:t>Arbeidslivutvalget må møte lokale tillitsvalgte. </a:t>
            </a:r>
            <a:br>
              <a:rPr lang="nb-NO" sz="2800" dirty="0">
                <a:ln w="0"/>
                <a:solidFill>
                  <a:schemeClr val="tx1"/>
                </a:solidFill>
                <a:latin typeface="Arial "/>
              </a:rPr>
            </a:br>
            <a:r>
              <a:rPr lang="nb-NO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"/>
              </a:rPr>
              <a:t> </a:t>
            </a:r>
            <a:endParaRPr lang="nb-NO" sz="2800" dirty="0">
              <a:solidFill>
                <a:schemeClr val="tx1"/>
              </a:solidFill>
              <a:latin typeface="Arial "/>
              <a:ea typeface="Raleway" pitchFamily="2" charset="0"/>
              <a:cs typeface="Times New Roman" panose="02020603050405020304" pitchFamily="18" charset="0"/>
            </a:endParaRPr>
          </a:p>
          <a:p>
            <a:r>
              <a:rPr lang="nb-NO" sz="2800" dirty="0">
                <a:solidFill>
                  <a:schemeClr val="tx1"/>
                </a:solidFill>
                <a:effectLst/>
                <a:latin typeface="Arial "/>
                <a:ea typeface="Raleway" pitchFamily="2" charset="0"/>
                <a:cs typeface="Times New Roman" panose="02020603050405020304" pitchFamily="18" charset="0"/>
              </a:rPr>
              <a:t>God prosess for innspill for å gi arbeidslivsutvalgets råd god legitimitet.</a:t>
            </a:r>
            <a:br>
              <a:rPr lang="nb-NO" sz="2800" dirty="0">
                <a:solidFill>
                  <a:schemeClr val="tx1"/>
                </a:solidFill>
                <a:effectLst/>
                <a:latin typeface="Arial "/>
                <a:ea typeface="Raleway" pitchFamily="2" charset="0"/>
                <a:cs typeface="Times New Roman" panose="02020603050405020304" pitchFamily="18" charset="0"/>
              </a:rPr>
            </a:br>
            <a:endParaRPr lang="nb-NO" sz="2800" dirty="0">
              <a:solidFill>
                <a:schemeClr val="tx1"/>
              </a:solidFill>
              <a:effectLst/>
              <a:latin typeface="Arial "/>
              <a:ea typeface="Raleway" pitchFamily="2" charset="0"/>
              <a:cs typeface="Times New Roman" panose="02020603050405020304" pitchFamily="18" charset="0"/>
            </a:endParaRPr>
          </a:p>
          <a:p>
            <a:r>
              <a:rPr lang="nb-NO" sz="2800" dirty="0">
                <a:solidFill>
                  <a:schemeClr val="tx1"/>
                </a:solidFill>
                <a:effectLst/>
                <a:latin typeface="Arial "/>
                <a:ea typeface="Raleway" pitchFamily="2" charset="0"/>
              </a:rPr>
              <a:t>Se på hvordan fylkesledermøtet og arbeidslivutvalget kan koordinere seg bedre inn mot hovedstyret.</a:t>
            </a:r>
            <a:endParaRPr lang="en-US" sz="2800" dirty="0">
              <a:solidFill>
                <a:schemeClr val="tx1"/>
              </a:solidFill>
              <a:effectLst/>
              <a:latin typeface="Arial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260B19C2-99B9-4E94-958A-37EFDF38141E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096001" y="1711842"/>
            <a:ext cx="4813004" cy="4465121"/>
          </a:xfrm>
          <a:solidFill>
            <a:schemeClr val="accent6">
              <a:lumMod val="75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Arial "/>
              </a:rPr>
              <a:t>Hovedstyrets foreløpige vurderinger: 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Arial "/>
            </a:endParaRPr>
          </a:p>
          <a:p>
            <a:r>
              <a:rPr lang="en-US" sz="2400" dirty="0">
                <a:solidFill>
                  <a:schemeClr val="tx1"/>
                </a:solidFill>
                <a:latin typeface="Arial "/>
              </a:rPr>
              <a:t>Arbeidslivsutvalget bør styrke sin deltakelse på kurs og arrangementer for å </a:t>
            </a:r>
            <a:r>
              <a:rPr lang="en-US" sz="2400" dirty="0" err="1">
                <a:solidFill>
                  <a:schemeClr val="tx1"/>
                </a:solidFill>
                <a:latin typeface="Arial "/>
              </a:rPr>
              <a:t>møte</a:t>
            </a:r>
            <a:r>
              <a:rPr lang="en-US" sz="2400" dirty="0">
                <a:solidFill>
                  <a:schemeClr val="tx1"/>
                </a:solidFill>
                <a:latin typeface="Arial 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"/>
              </a:rPr>
              <a:t>lokale</a:t>
            </a:r>
            <a:r>
              <a:rPr lang="en-US" sz="2400" dirty="0">
                <a:solidFill>
                  <a:schemeClr val="tx1"/>
                </a:solidFill>
                <a:latin typeface="Arial "/>
              </a:rPr>
              <a:t> tillitsvalgte. </a:t>
            </a:r>
            <a:br>
              <a:rPr lang="en-US" sz="2400" dirty="0">
                <a:solidFill>
                  <a:schemeClr val="tx1"/>
                </a:solidFill>
                <a:latin typeface="Arial "/>
              </a:rPr>
            </a:br>
            <a:endParaRPr lang="en-US" sz="2400" dirty="0">
              <a:solidFill>
                <a:schemeClr val="tx1"/>
              </a:solidFill>
              <a:latin typeface="Arial "/>
            </a:endParaRPr>
          </a:p>
          <a:p>
            <a:r>
              <a:rPr lang="en-US" sz="2400" dirty="0">
                <a:solidFill>
                  <a:schemeClr val="tx1"/>
                </a:solidFill>
                <a:latin typeface="Arial "/>
              </a:rPr>
              <a:t>Se punkt 6. for bedre koordinering av fylkesledermøtet og arbeidslivsutvalget som rådgivende organer inn mot hovedstyret. 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F91821D-577B-4386-9515-BC2AA09DC0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16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74784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Rett pilkobling 11">
            <a:extLst>
              <a:ext uri="{FF2B5EF4-FFF2-40B4-BE49-F238E27FC236}">
                <a16:creationId xmlns:a16="http://schemas.microsoft.com/office/drawing/2014/main" id="{C7F34D71-F544-4842-B3C0-264177EA27D7}"/>
              </a:ext>
            </a:extLst>
          </p:cNvPr>
          <p:cNvCxnSpPr/>
          <p:nvPr/>
        </p:nvCxnSpPr>
        <p:spPr>
          <a:xfrm>
            <a:off x="10190375" y="766752"/>
            <a:ext cx="914400" cy="914400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4A26E469-A6A6-4E49-89FC-FC9A3E47CFEF}"/>
              </a:ext>
            </a:extLst>
          </p:cNvPr>
          <p:cNvSpPr txBox="1"/>
          <p:nvPr/>
        </p:nvSpPr>
        <p:spPr>
          <a:xfrm>
            <a:off x="1254643" y="95693"/>
            <a:ext cx="1003842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2400" b="1" dirty="0">
                <a:latin typeface="Arial Narrow" panose="020B0606020202030204" pitchFamily="34" charset="0"/>
              </a:rPr>
              <a:t>6)For mer strategiske råd til hovedstyret, bør rollene til fylkesavdelingene og arbeidslivsutvalget koordineres bedre</a:t>
            </a:r>
          </a:p>
        </p:txBody>
      </p:sp>
      <p:sp>
        <p:nvSpPr>
          <p:cNvPr id="39" name="TekstSylinder 38">
            <a:extLst>
              <a:ext uri="{FF2B5EF4-FFF2-40B4-BE49-F238E27FC236}">
                <a16:creationId xmlns:a16="http://schemas.microsoft.com/office/drawing/2014/main" id="{38872A87-E044-4636-8666-AB5A329E5183}"/>
              </a:ext>
            </a:extLst>
          </p:cNvPr>
          <p:cNvSpPr txBox="1"/>
          <p:nvPr/>
        </p:nvSpPr>
        <p:spPr>
          <a:xfrm>
            <a:off x="3934047" y="1012935"/>
            <a:ext cx="3695298" cy="4801314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b="1" dirty="0">
                <a:solidFill>
                  <a:schemeClr val="accent1">
                    <a:lumMod val="75000"/>
                  </a:schemeClr>
                </a:solidFill>
                <a:ea typeface="Raleway" pitchFamily="2" charset="0"/>
                <a:cs typeface="Times New Roman" panose="02020603050405020304" pitchFamily="18" charset="0"/>
              </a:rPr>
              <a:t>Vurdering: </a:t>
            </a:r>
            <a:endParaRPr lang="nb-NO" sz="1800" b="1" dirty="0">
              <a:solidFill>
                <a:schemeClr val="accent1">
                  <a:lumMod val="75000"/>
                </a:schemeClr>
              </a:solidFill>
              <a:effectLst/>
              <a:ea typeface="Raleway" pitchFamily="2" charset="0"/>
              <a:cs typeface="Times New Roman" panose="02020603050405020304" pitchFamily="18" charset="0"/>
            </a:endParaRPr>
          </a:p>
          <a:p>
            <a:r>
              <a:rPr lang="nb-NO" sz="1800" b="1" dirty="0">
                <a:solidFill>
                  <a:schemeClr val="accent1">
                    <a:lumMod val="75000"/>
                  </a:schemeClr>
                </a:solidFill>
                <a:effectLst/>
                <a:ea typeface="Raleway" pitchFamily="2" charset="0"/>
                <a:cs typeface="Times New Roman" panose="02020603050405020304" pitchFamily="18" charset="0"/>
              </a:rPr>
              <a:t>Ikke etablere flere organer totalt sett </a:t>
            </a:r>
            <a:br>
              <a:rPr lang="nb-NO" sz="1800" b="1" dirty="0">
                <a:solidFill>
                  <a:schemeClr val="accent1">
                    <a:lumMod val="75000"/>
                  </a:schemeClr>
                </a:solidFill>
                <a:effectLst/>
                <a:ea typeface="Raleway" pitchFamily="2" charset="0"/>
                <a:cs typeface="Times New Roman" panose="02020603050405020304" pitchFamily="18" charset="0"/>
              </a:rPr>
            </a:br>
            <a:r>
              <a:rPr lang="nb-NO" dirty="0">
                <a:solidFill>
                  <a:schemeClr val="accent1">
                    <a:lumMod val="75000"/>
                  </a:schemeClr>
                </a:solidFill>
                <a:ea typeface="Raleway" pitchFamily="2" charset="0"/>
                <a:cs typeface="Times New Roman" panose="02020603050405020304" pitchFamily="18" charset="0"/>
              </a:rPr>
              <a:t>A</a:t>
            </a:r>
            <a:r>
              <a:rPr lang="nb-NO" sz="1800" dirty="0">
                <a:solidFill>
                  <a:schemeClr val="accent1">
                    <a:lumMod val="75000"/>
                  </a:schemeClr>
                </a:solidFill>
                <a:effectLst/>
                <a:ea typeface="Raleway" pitchFamily="2" charset="0"/>
                <a:cs typeface="Times New Roman" panose="02020603050405020304" pitchFamily="18" charset="0"/>
              </a:rPr>
              <a:t>mbisjonen bør snarere være å slanke organisasjonen.</a:t>
            </a:r>
            <a:br>
              <a:rPr lang="nb-NO" sz="1800" dirty="0">
                <a:solidFill>
                  <a:schemeClr val="accent1">
                    <a:lumMod val="75000"/>
                  </a:schemeClr>
                </a:solidFill>
                <a:effectLst/>
                <a:ea typeface="Raleway" pitchFamily="2" charset="0"/>
                <a:cs typeface="Times New Roman" panose="02020603050405020304" pitchFamily="18" charset="0"/>
              </a:rPr>
            </a:br>
            <a:endParaRPr lang="nb-NO" sz="1800" dirty="0">
              <a:solidFill>
                <a:schemeClr val="accent1">
                  <a:lumMod val="75000"/>
                </a:schemeClr>
              </a:solidFill>
              <a:effectLst/>
              <a:ea typeface="Raleway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b="1" dirty="0">
                <a:solidFill>
                  <a:schemeClr val="accent1">
                    <a:lumMod val="75000"/>
                  </a:schemeClr>
                </a:solidFill>
                <a:effectLst/>
                <a:ea typeface="Raleway" pitchFamily="2" charset="0"/>
              </a:rPr>
              <a:t>Mer strategisk rådgivning </a:t>
            </a:r>
            <a:r>
              <a:rPr lang="nb-NO" sz="1800" dirty="0">
                <a:solidFill>
                  <a:schemeClr val="accent1">
                    <a:lumMod val="75000"/>
                  </a:schemeClr>
                </a:solidFill>
                <a:effectLst/>
                <a:ea typeface="Raleway" pitchFamily="2" charset="0"/>
              </a:rPr>
              <a:t>Viktig for å styrke foreningens påvirkningsmuligheter i samfunnet.</a:t>
            </a:r>
            <a:br>
              <a:rPr lang="nb-NO" sz="1800" dirty="0">
                <a:solidFill>
                  <a:schemeClr val="accent1">
                    <a:lumMod val="75000"/>
                  </a:schemeClr>
                </a:solidFill>
                <a:effectLst/>
                <a:ea typeface="Raleway" pitchFamily="2" charset="0"/>
              </a:rPr>
            </a:br>
            <a:endParaRPr lang="nb-NO" dirty="0">
              <a:solidFill>
                <a:schemeClr val="accent1">
                  <a:lumMod val="75000"/>
                </a:schemeClr>
              </a:solidFill>
              <a:ea typeface="Raleway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accent1">
                    <a:lumMod val="75000"/>
                  </a:schemeClr>
                </a:solidFill>
                <a:ea typeface="Raleway" pitchFamily="2" charset="0"/>
                <a:cs typeface="Times New Roman" panose="02020603050405020304" pitchFamily="18" charset="0"/>
              </a:rPr>
              <a:t>Viktig å diskutere arbeidsdeling mellom: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accent1">
                    <a:lumMod val="75000"/>
                  </a:schemeClr>
                </a:solidFill>
                <a:ea typeface="Raleway" pitchFamily="2" charset="0"/>
                <a:cs typeface="Times New Roman" panose="02020603050405020304" pitchFamily="18" charset="0"/>
              </a:rPr>
              <a:t>ALU og fylkesavdelingene mht. utøvende oppgaver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accent1">
                    <a:lumMod val="75000"/>
                  </a:schemeClr>
                </a:solidFill>
                <a:ea typeface="Raleway" pitchFamily="2" charset="0"/>
                <a:cs typeface="Times New Roman" panose="02020603050405020304" pitchFamily="18" charset="0"/>
              </a:rPr>
              <a:t>ALU og fylkesledermøtet mht. råd til hovedstyret. </a:t>
            </a:r>
            <a:endParaRPr lang="nb-NO" dirty="0">
              <a:solidFill>
                <a:schemeClr val="accent1">
                  <a:lumMod val="75000"/>
                </a:schemeClr>
              </a:solidFill>
              <a:effectLst/>
              <a:ea typeface="Raleway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Pil: høyre 2">
            <a:extLst>
              <a:ext uri="{FF2B5EF4-FFF2-40B4-BE49-F238E27FC236}">
                <a16:creationId xmlns:a16="http://schemas.microsoft.com/office/drawing/2014/main" id="{BB07C09E-09F0-4B0D-8917-9C035887AE94}"/>
              </a:ext>
            </a:extLst>
          </p:cNvPr>
          <p:cNvSpPr/>
          <p:nvPr/>
        </p:nvSpPr>
        <p:spPr>
          <a:xfrm>
            <a:off x="7787919" y="984462"/>
            <a:ext cx="4364181" cy="5485598"/>
          </a:xfrm>
          <a:prstGeom prst="rightArrow">
            <a:avLst>
              <a:gd name="adj1" fmla="val 50000"/>
              <a:gd name="adj2" fmla="val 52179"/>
            </a:avLst>
          </a:prstGeom>
          <a:solidFill>
            <a:schemeClr val="accent3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br>
              <a:rPr lang="nb-NO" sz="1800" b="1" dirty="0">
                <a:effectLst/>
                <a:ea typeface="Raleway" pitchFamily="2" charset="0"/>
                <a:cs typeface="Times New Roman" panose="02020603050405020304" pitchFamily="18" charset="0"/>
              </a:rPr>
            </a:br>
            <a:endParaRPr lang="nb-NO" sz="1800" b="1" dirty="0">
              <a:effectLst/>
              <a:ea typeface="Raleway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sz="1800" b="1" dirty="0">
                <a:effectLst/>
                <a:ea typeface="Raleway" pitchFamily="2" charset="0"/>
                <a:cs typeface="Times New Roman" panose="02020603050405020304" pitchFamily="18" charset="0"/>
              </a:rPr>
              <a:t>Flertallet </a:t>
            </a:r>
            <a:r>
              <a:rPr lang="nb-NO" sz="1800" dirty="0">
                <a:effectLst/>
                <a:ea typeface="Raleway" pitchFamily="2" charset="0"/>
                <a:cs typeface="Times New Roman" panose="02020603050405020304" pitchFamily="18" charset="0"/>
              </a:rPr>
              <a:t>er skeptiske til et landsråd. Kan svekke hovedstyrets koordinering.</a:t>
            </a:r>
            <a:br>
              <a:rPr lang="nb-NO" sz="1800" dirty="0">
                <a:effectLst/>
                <a:ea typeface="Raleway" pitchFamily="2" charset="0"/>
                <a:cs typeface="Times New Roman" panose="02020603050405020304" pitchFamily="18" charset="0"/>
              </a:rPr>
            </a:br>
            <a:endParaRPr lang="nb-NO" sz="1800" dirty="0">
              <a:effectLst/>
              <a:ea typeface="Raleway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b="1" dirty="0">
                <a:ea typeface="Calibri" panose="020F0502020204030204" pitchFamily="34" charset="0"/>
                <a:cs typeface="Times New Roman" panose="02020603050405020304" pitchFamily="18" charset="0"/>
              </a:rPr>
              <a:t>Mindretallet</a:t>
            </a:r>
            <a:r>
              <a:rPr lang="nb-NO" dirty="0">
                <a:ea typeface="Calibri" panose="020F0502020204030204" pitchFamily="34" charset="0"/>
                <a:cs typeface="Times New Roman" panose="02020603050405020304" pitchFamily="18" charset="0"/>
              </a:rPr>
              <a:t> anbefaler e</a:t>
            </a:r>
            <a:r>
              <a:rPr lang="nb-NO" sz="1800" dirty="0">
                <a:effectLst/>
                <a:ea typeface="Raleway" pitchFamily="2" charset="0"/>
                <a:cs typeface="Times New Roman" panose="02020603050405020304" pitchFamily="18" charset="0"/>
              </a:rPr>
              <a:t>n ikke vedtektsfestet koordinerende enhet/ «landsråd» for fylkesledermøtet og arbeidslivsutvalget</a:t>
            </a:r>
            <a:br>
              <a:rPr lang="nb-NO" sz="1800" dirty="0">
                <a:effectLst/>
                <a:ea typeface="Raleway" pitchFamily="2" charset="0"/>
                <a:cs typeface="Times New Roman" panose="02020603050405020304" pitchFamily="18" charset="0"/>
              </a:rPr>
            </a:b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Pil: høyre 9">
            <a:extLst>
              <a:ext uri="{FF2B5EF4-FFF2-40B4-BE49-F238E27FC236}">
                <a16:creationId xmlns:a16="http://schemas.microsoft.com/office/drawing/2014/main" id="{31B07B90-EDC6-4805-909A-EDDE664950E2}"/>
              </a:ext>
            </a:extLst>
          </p:cNvPr>
          <p:cNvSpPr/>
          <p:nvPr/>
        </p:nvSpPr>
        <p:spPr>
          <a:xfrm>
            <a:off x="898933" y="766752"/>
            <a:ext cx="3035114" cy="5703308"/>
          </a:xfrm>
          <a:prstGeom prst="rightArrow">
            <a:avLst>
              <a:gd name="adj1" fmla="val 50000"/>
              <a:gd name="adj2" fmla="val 50648"/>
            </a:avLst>
          </a:prstGeom>
          <a:solidFill>
            <a:schemeClr val="accent6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b-NO" sz="1800" dirty="0">
              <a:effectLst/>
              <a:latin typeface="Arial" panose="020B0604020202020204" pitchFamily="34" charset="0"/>
              <a:ea typeface="Raleway" pitchFamily="2" charset="0"/>
            </a:endParaRPr>
          </a:p>
          <a:p>
            <a:r>
              <a:rPr lang="nb-NO" dirty="0">
                <a:ea typeface="Raleway" pitchFamily="2" charset="0"/>
              </a:rPr>
              <a:t>V</a:t>
            </a:r>
            <a:r>
              <a:rPr lang="nb-NO" sz="1800" dirty="0">
                <a:effectLst/>
                <a:ea typeface="Raleway" pitchFamily="2" charset="0"/>
              </a:rPr>
              <a:t>iktig å diskutere når det er formålstjenlig å legge hhv. </a:t>
            </a:r>
            <a:r>
              <a:rPr lang="nb-NO" dirty="0">
                <a:ea typeface="Raleway" pitchFamily="2" charset="0"/>
              </a:rPr>
              <a:t>s</a:t>
            </a:r>
            <a:r>
              <a:rPr lang="nb-NO" sz="1800" dirty="0">
                <a:effectLst/>
                <a:ea typeface="Raleway" pitchFamily="2" charset="0"/>
              </a:rPr>
              <a:t>ektor og geografi til grunn for roller og oppgavedeling</a:t>
            </a:r>
            <a:endParaRPr lang="nb-NO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02FF3F2C-A60A-48D3-ADB0-BCBAA6A637FC}"/>
              </a:ext>
            </a:extLst>
          </p:cNvPr>
          <p:cNvSpPr/>
          <p:nvPr/>
        </p:nvSpPr>
        <p:spPr>
          <a:xfrm>
            <a:off x="898933" y="1250401"/>
            <a:ext cx="1472127" cy="833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Bakgrunn/</a:t>
            </a:r>
          </a:p>
          <a:p>
            <a:pPr algn="ctr"/>
            <a:r>
              <a:rPr lang="nb-NO" dirty="0">
                <a:solidFill>
                  <a:schemeClr val="bg1"/>
                </a:solidFill>
              </a:rPr>
              <a:t>innspill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8EDA1810-C486-49AB-81B7-298F9E8991A6}"/>
              </a:ext>
            </a:extLst>
          </p:cNvPr>
          <p:cNvSpPr/>
          <p:nvPr/>
        </p:nvSpPr>
        <p:spPr>
          <a:xfrm>
            <a:off x="7787919" y="1250401"/>
            <a:ext cx="1866443" cy="91440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Referanse-gruppens anbefalinger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8F543B5-B8C4-462F-9836-419C4C6A6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17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93750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72DC42-D00F-4486-8CFC-E99209BE4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684" y="353397"/>
            <a:ext cx="9747382" cy="827737"/>
          </a:xfrm>
        </p:spPr>
        <p:txBody>
          <a:bodyPr/>
          <a:lstStyle/>
          <a:p>
            <a:r>
              <a:rPr lang="nb-NO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6)For mer strategiske råd til hovedstyret, bør rollene til fylkesavdelingene og arbeidslivsutvalget koordineres bedre</a:t>
            </a:r>
            <a:br>
              <a:rPr lang="nb-NO" sz="2400" b="1" dirty="0">
                <a:latin typeface="Arial Narrow" panose="020B0606020202030204" pitchFamily="34" charset="0"/>
              </a:rPr>
            </a:br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63DB969-D6E3-4B50-AB51-5291ECD60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633" y="1392866"/>
            <a:ext cx="4440931" cy="4784098"/>
          </a:xfr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endParaRPr lang="nb-NO" dirty="0"/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Arial "/>
              </a:rPr>
              <a:t>Referansegruppens anbefalinger: 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Arial 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b-NO" sz="2400" b="1" dirty="0">
                <a:solidFill>
                  <a:schemeClr val="tx1"/>
                </a:solidFill>
                <a:effectLst/>
                <a:latin typeface="Arial "/>
                <a:ea typeface="Raleway" pitchFamily="2" charset="0"/>
                <a:cs typeface="Times New Roman" panose="02020603050405020304" pitchFamily="18" charset="0"/>
              </a:rPr>
              <a:t>Flertallet:</a:t>
            </a:r>
            <a:br>
              <a:rPr lang="nb-NO" sz="2400" b="1" dirty="0">
                <a:solidFill>
                  <a:schemeClr val="tx1"/>
                </a:solidFill>
                <a:effectLst/>
                <a:latin typeface="Arial "/>
                <a:ea typeface="Raleway" pitchFamily="2" charset="0"/>
                <a:cs typeface="Times New Roman" panose="02020603050405020304" pitchFamily="18" charset="0"/>
              </a:rPr>
            </a:br>
            <a:r>
              <a:rPr lang="nb-NO" sz="2400" dirty="0">
                <a:solidFill>
                  <a:schemeClr val="tx1"/>
                </a:solidFill>
                <a:latin typeface="Arial "/>
                <a:ea typeface="Raleway" pitchFamily="2" charset="0"/>
                <a:cs typeface="Times New Roman" panose="02020603050405020304" pitchFamily="18" charset="0"/>
              </a:rPr>
              <a:t>E</a:t>
            </a:r>
            <a:r>
              <a:rPr lang="nb-NO" sz="2400" dirty="0">
                <a:solidFill>
                  <a:schemeClr val="tx1"/>
                </a:solidFill>
                <a:effectLst/>
                <a:latin typeface="Arial "/>
                <a:ea typeface="Raleway" pitchFamily="2" charset="0"/>
                <a:cs typeface="Times New Roman" panose="02020603050405020304" pitchFamily="18" charset="0"/>
              </a:rPr>
              <a:t>r skeptiske til et landsråd. Kan svekke hovedstyrets koordinering.</a:t>
            </a:r>
            <a:br>
              <a:rPr lang="nb-NO" sz="2400" dirty="0">
                <a:solidFill>
                  <a:schemeClr val="tx1"/>
                </a:solidFill>
                <a:effectLst/>
                <a:latin typeface="Arial "/>
                <a:ea typeface="Raleway" pitchFamily="2" charset="0"/>
                <a:cs typeface="Times New Roman" panose="02020603050405020304" pitchFamily="18" charset="0"/>
              </a:rPr>
            </a:br>
            <a:endParaRPr lang="nb-NO" sz="2400" dirty="0">
              <a:solidFill>
                <a:schemeClr val="tx1"/>
              </a:solidFill>
              <a:effectLst/>
              <a:latin typeface="Arial "/>
              <a:ea typeface="Raleway" pitchFamily="2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b-NO" sz="2400" b="1" dirty="0">
                <a:solidFill>
                  <a:schemeClr val="tx1"/>
                </a:solidFill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Mindretallet:</a:t>
            </a:r>
            <a:r>
              <a:rPr lang="nb-NO" sz="2400" dirty="0">
                <a:solidFill>
                  <a:schemeClr val="tx1"/>
                </a:solidFill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nb-NO" sz="2400" dirty="0">
                <a:solidFill>
                  <a:schemeClr val="tx1"/>
                </a:solidFill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solidFill>
                  <a:schemeClr val="tx1"/>
                </a:solidFill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Anbefaler e</a:t>
            </a:r>
            <a:r>
              <a:rPr lang="nb-NO" sz="2400" dirty="0">
                <a:solidFill>
                  <a:schemeClr val="tx1"/>
                </a:solidFill>
                <a:effectLst/>
                <a:latin typeface="Arial "/>
                <a:ea typeface="Raleway" pitchFamily="2" charset="0"/>
                <a:cs typeface="Times New Roman" panose="02020603050405020304" pitchFamily="18" charset="0"/>
              </a:rPr>
              <a:t>n ikke vedtektsfestet koordinerende enhet/ «landsråd» for fylkesledermøtet og arbeidslivsutvalget</a:t>
            </a:r>
            <a:endParaRPr lang="en-US" sz="2400" dirty="0">
              <a:solidFill>
                <a:schemeClr val="tx1"/>
              </a:solidFill>
              <a:latin typeface="Arial 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260B19C2-99B9-4E94-958A-37EFDF38141E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096001" y="1392866"/>
            <a:ext cx="4854170" cy="4784097"/>
          </a:xfrm>
          <a:solidFill>
            <a:schemeClr val="accent6">
              <a:lumMod val="75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endParaRPr lang="nb-NO" dirty="0"/>
          </a:p>
          <a:p>
            <a:pPr marL="0" indent="0">
              <a:buNone/>
            </a:pPr>
            <a:r>
              <a:rPr lang="en-US" sz="3400" dirty="0">
                <a:solidFill>
                  <a:schemeClr val="tx1"/>
                </a:solidFill>
                <a:latin typeface="Arial "/>
              </a:rPr>
              <a:t>Hovedstyrets foreløpige vurderinger: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3400" dirty="0">
                <a:solidFill>
                  <a:schemeClr val="tx1"/>
                </a:solidFill>
                <a:effectLst/>
                <a:latin typeface="Arial "/>
                <a:ea typeface="Times New Roman" panose="02020603050405020304" pitchFamily="18" charset="0"/>
              </a:rPr>
              <a:t>Hovedstyret ønsker ikke landsråd</a:t>
            </a:r>
            <a:endParaRPr lang="en-US" sz="3400" dirty="0">
              <a:solidFill>
                <a:schemeClr val="tx1"/>
              </a:solidFill>
              <a:effectLst/>
              <a:latin typeface="Arial 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3400" dirty="0">
                <a:solidFill>
                  <a:schemeClr val="tx1"/>
                </a:solidFill>
                <a:effectLst/>
                <a:latin typeface="Arial "/>
                <a:ea typeface="Times New Roman" panose="02020603050405020304" pitchFamily="18" charset="0"/>
              </a:rPr>
              <a:t>Nødvendig med en helhetlig gjennomgang av alle organ og utvalg/arbeidsgrupper, hvem som leder dem, formål, mandat osv. </a:t>
            </a:r>
            <a:endParaRPr lang="en-US" sz="3400" dirty="0">
              <a:solidFill>
                <a:schemeClr val="tx1"/>
              </a:solidFill>
              <a:effectLst/>
              <a:latin typeface="Arial 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3400" dirty="0">
                <a:solidFill>
                  <a:schemeClr val="tx1"/>
                </a:solidFill>
                <a:effectLst/>
                <a:latin typeface="Arial "/>
                <a:ea typeface="Times New Roman" panose="02020603050405020304" pitchFamily="18" charset="0"/>
              </a:rPr>
              <a:t>Behov for et koordinerende rådgivende organ, f.eks. møte to ganger årlig for dialog med hovedstyret. Kan omgjøre</a:t>
            </a:r>
            <a:r>
              <a:rPr lang="nb-NO" sz="3400" dirty="0">
                <a:solidFill>
                  <a:schemeClr val="tx1"/>
                </a:solidFill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 fylkesledermøtet til </a:t>
            </a:r>
            <a:r>
              <a:rPr lang="nb-NO" sz="3400" dirty="0">
                <a:solidFill>
                  <a:schemeClr val="tx1"/>
                </a:solidFill>
                <a:effectLst/>
                <a:latin typeface="Arial "/>
                <a:ea typeface="Times New Roman" panose="02020603050405020304" pitchFamily="18" charset="0"/>
              </a:rPr>
              <a:t>et utvidet rådgivende organ, der fylkeslederne, arbeidslivsutvalget og eventuelt andre utvalg, gir råd til hovedstyret. </a:t>
            </a:r>
            <a:br>
              <a:rPr lang="nb-NO" sz="3400" dirty="0">
                <a:solidFill>
                  <a:schemeClr val="tx1"/>
                </a:solidFill>
                <a:effectLst/>
                <a:latin typeface="Arial "/>
                <a:ea typeface="Times New Roman" panose="02020603050405020304" pitchFamily="18" charset="0"/>
              </a:rPr>
            </a:br>
            <a:r>
              <a:rPr lang="nb-NO" sz="3400" dirty="0">
                <a:solidFill>
                  <a:schemeClr val="tx1"/>
                </a:solidFill>
                <a:effectLst/>
                <a:latin typeface="Arial "/>
                <a:ea typeface="Times New Roman" panose="02020603050405020304" pitchFamily="18" charset="0"/>
              </a:rPr>
              <a:t>(Krever vedtektsendring.)</a:t>
            </a:r>
            <a:br>
              <a:rPr lang="nb-NO" sz="3400" dirty="0">
                <a:solidFill>
                  <a:schemeClr val="tx1"/>
                </a:solidFill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sz="3400" dirty="0">
              <a:solidFill>
                <a:schemeClr val="tx1"/>
              </a:solidFill>
              <a:latin typeface="Arial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F91821D-577B-4386-9515-BC2AA09DC0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18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75311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EE2A18-E39D-1649-ABC3-1FBAEF36F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5462"/>
            <a:ext cx="10515600" cy="55615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3900" b="1" dirty="0">
                <a:solidFill>
                  <a:schemeClr val="bg1"/>
                </a:solidFill>
              </a:rPr>
              <a:t>Mål </a:t>
            </a:r>
          </a:p>
          <a:p>
            <a:pPr marL="0" indent="0">
              <a:buNone/>
            </a:pPr>
            <a:endParaRPr lang="nb-NO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dirty="0">
                <a:solidFill>
                  <a:schemeClr val="bg1"/>
                </a:solidFill>
              </a:rPr>
              <a:t>Når dagens samling er ferdig, har dere fått: </a:t>
            </a:r>
          </a:p>
          <a:p>
            <a:pPr marL="0" indent="0">
              <a:buNone/>
            </a:pPr>
            <a:endParaRPr lang="nb-NO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nb-NO" dirty="0">
                <a:solidFill>
                  <a:schemeClr val="bg1"/>
                </a:solidFill>
              </a:rPr>
              <a:t>mulighet til å diskutere hovedstyrets foreløpige vurderinger om organisasjonsutviklingsarbeidet </a:t>
            </a:r>
          </a:p>
          <a:p>
            <a:pPr lvl="1">
              <a:buFontTx/>
              <a:buChar char="-"/>
            </a:pPr>
            <a:endParaRPr lang="nb-NO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dirty="0">
                <a:solidFill>
                  <a:schemeClr val="bg1"/>
                </a:solidFill>
              </a:rPr>
              <a:t>- innspill til veien videre i organisasjonsutviklingsarbeidet</a:t>
            </a:r>
          </a:p>
          <a:p>
            <a:pPr marL="0" indent="0">
              <a:buNone/>
            </a:pPr>
            <a:endParaRPr lang="nb-NO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b-NO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092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EE2A18-E39D-1649-ABC3-1FBAEF36F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5462"/>
            <a:ext cx="10515600" cy="55615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>
                <a:solidFill>
                  <a:schemeClr val="bg1"/>
                </a:solidFill>
              </a:rPr>
              <a:t>		</a:t>
            </a:r>
          </a:p>
          <a:p>
            <a:pPr marL="0" indent="0">
              <a:buNone/>
            </a:pPr>
            <a:r>
              <a:rPr lang="nb-NO" sz="3900" b="1" dirty="0">
                <a:solidFill>
                  <a:schemeClr val="bg1"/>
                </a:solidFill>
              </a:rPr>
              <a:t>Dagens program  i overskrifter</a:t>
            </a:r>
          </a:p>
          <a:p>
            <a:pPr marL="0" indent="0">
              <a:buNone/>
            </a:pPr>
            <a:endParaRPr lang="nb-NO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nb-NO" dirty="0">
                <a:solidFill>
                  <a:schemeClr val="bg1"/>
                </a:solidFill>
              </a:rPr>
              <a:t>Korte møter og innsjekk </a:t>
            </a:r>
          </a:p>
          <a:p>
            <a:pPr>
              <a:buFontTx/>
              <a:buChar char="-"/>
            </a:pPr>
            <a:r>
              <a:rPr lang="nb-NO" dirty="0">
                <a:solidFill>
                  <a:schemeClr val="bg1"/>
                </a:solidFill>
              </a:rPr>
              <a:t>Kort presentasjon om dagens tema</a:t>
            </a:r>
          </a:p>
          <a:p>
            <a:pPr>
              <a:buFontTx/>
              <a:buChar char="-"/>
            </a:pPr>
            <a:r>
              <a:rPr lang="nb-NO" dirty="0">
                <a:solidFill>
                  <a:schemeClr val="bg1"/>
                </a:solidFill>
              </a:rPr>
              <a:t>Diskusjoner i grupper og plenum, om 6 problemstillinger, og hovedstyrets foreløpige vurderinger av disse </a:t>
            </a:r>
          </a:p>
          <a:p>
            <a:pPr marL="0" indent="0">
              <a:buNone/>
            </a:pPr>
            <a:endParaRPr lang="nb-NO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dirty="0">
                <a:solidFill>
                  <a:schemeClr val="bg1"/>
                </a:solidFill>
              </a:rPr>
              <a:t>Det blir tid til egenrefleksjon, samtaler i grupper og plenum underveis</a:t>
            </a:r>
          </a:p>
          <a:p>
            <a:pPr marL="0" indent="0">
              <a:buNone/>
            </a:pPr>
            <a:endParaRPr lang="nb-NO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b-NO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b-NO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b-NO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25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EE2A18-E39D-1649-ABC3-1FBAEF36F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5462"/>
            <a:ext cx="10515600" cy="55615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>
                <a:solidFill>
                  <a:schemeClr val="bg1"/>
                </a:solidFill>
              </a:rPr>
              <a:t>		</a:t>
            </a:r>
          </a:p>
          <a:p>
            <a:pPr marL="0" indent="0">
              <a:buNone/>
            </a:pPr>
            <a:r>
              <a:rPr lang="nb-NO" sz="3600" b="1" dirty="0">
                <a:solidFill>
                  <a:schemeClr val="bg1"/>
                </a:solidFill>
              </a:rPr>
              <a:t>Korte møter  og innsjekk </a:t>
            </a:r>
          </a:p>
          <a:p>
            <a:pPr marL="0" indent="0">
              <a:buNone/>
            </a:pPr>
            <a:endParaRPr lang="nb-NO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dirty="0">
                <a:solidFill>
                  <a:schemeClr val="bg1"/>
                </a:solidFill>
              </a:rPr>
              <a:t>Presenter deg for en annen, med: </a:t>
            </a:r>
          </a:p>
          <a:p>
            <a:pPr marL="0" indent="0">
              <a:buNone/>
            </a:pPr>
            <a:endParaRPr lang="nb-NO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nb-NO" dirty="0">
                <a:solidFill>
                  <a:schemeClr val="bg1"/>
                </a:solidFill>
              </a:rPr>
              <a:t>Navn</a:t>
            </a:r>
          </a:p>
          <a:p>
            <a:pPr>
              <a:buFontTx/>
              <a:buChar char="-"/>
            </a:pPr>
            <a:r>
              <a:rPr lang="nb-NO" dirty="0">
                <a:solidFill>
                  <a:schemeClr val="bg1"/>
                </a:solidFill>
              </a:rPr>
              <a:t>Roller </a:t>
            </a:r>
            <a:r>
              <a:rPr lang="nb-NO">
                <a:solidFill>
                  <a:schemeClr val="bg1"/>
                </a:solidFill>
              </a:rPr>
              <a:t>og hatter</a:t>
            </a:r>
            <a:endParaRPr lang="nb-NO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nb-NO" dirty="0">
                <a:solidFill>
                  <a:schemeClr val="bg1"/>
                </a:solidFill>
              </a:rPr>
              <a:t>En ting du gleder deg til ved dagens samling</a:t>
            </a:r>
          </a:p>
          <a:p>
            <a:pPr marL="0" indent="0">
              <a:buNone/>
            </a:pPr>
            <a:endParaRPr lang="nb-NO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b-NO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b-NO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973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14401" y="2191635"/>
            <a:ext cx="9771320" cy="2975787"/>
          </a:xfrm>
        </p:spPr>
        <p:txBody>
          <a:bodyPr>
            <a:normAutofit fontScale="90000"/>
          </a:bodyPr>
          <a:lstStyle/>
          <a:p>
            <a:pPr rtl="0">
              <a:lnSpc>
                <a:spcPct val="150000"/>
              </a:lnSpc>
            </a:pPr>
            <a:r>
              <a:rPr lang="nb-NO" sz="3100" b="1" dirty="0">
                <a:latin typeface="+mn-lt"/>
                <a:ea typeface="ＭＳ Ｐゴシック" pitchFamily="34" charset="-128"/>
                <a:cs typeface="Arial" panose="020B0604020202020204" pitchFamily="34" charset="0"/>
              </a:rPr>
              <a:t>Referansegruppens vurderinger og anbefalinger</a:t>
            </a:r>
            <a:br>
              <a:rPr lang="nb-NO" sz="3100" b="1" dirty="0">
                <a:latin typeface="+mn-lt"/>
                <a:ea typeface="ＭＳ Ｐゴシック" pitchFamily="34" charset="-128"/>
                <a:cs typeface="Arial" panose="020B0604020202020204" pitchFamily="34" charset="0"/>
              </a:rPr>
            </a:br>
            <a:br>
              <a:rPr lang="nb-NO" sz="3100" b="1" dirty="0">
                <a:latin typeface="+mn-lt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nb-NO" sz="2700" b="1" dirty="0">
                <a:latin typeface="+mn-lt"/>
                <a:ea typeface="ＭＳ Ｐゴシック" pitchFamily="34" charset="-128"/>
                <a:cs typeface="Arial" panose="020B0604020202020204" pitchFamily="34" charset="0"/>
              </a:rPr>
              <a:t>Hovedstyrets foreløpige vurderinger </a:t>
            </a:r>
            <a:br>
              <a:rPr lang="nb-NO" sz="2200" b="1" dirty="0">
                <a:latin typeface="+mn-lt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nb-NO" sz="2200" b="1" dirty="0">
                <a:latin typeface="+mn-lt"/>
                <a:ea typeface="ＭＳ Ｐゴシック" pitchFamily="34" charset="-128"/>
                <a:cs typeface="Arial" panose="020B0604020202020204" pitchFamily="34" charset="0"/>
              </a:rPr>
              <a:t>til diskusjon på felles samling for </a:t>
            </a:r>
            <a:r>
              <a:rPr lang="nb-NO" sz="2200" b="1" i="0" u="none" strike="noStrike" kern="1200" baseline="0" dirty="0">
                <a:latin typeface="+mn-lt"/>
              </a:rPr>
              <a:t>fylkeslederne, arbeidslivsutvalget og hovedstyret i Helsinki 28.-30. mars 2022</a:t>
            </a:r>
            <a:r>
              <a:rPr lang="nb-NO" sz="2200" b="0" i="0" u="none" strike="noStrike" kern="1200" baseline="0" dirty="0">
                <a:latin typeface="+mn-lt"/>
              </a:rPr>
              <a:t>.</a:t>
            </a:r>
            <a:br>
              <a:rPr lang="en-US" sz="2200" b="0" i="0" u="none" strike="noStrike" kern="1200" baseline="0" dirty="0">
                <a:latin typeface="+mn-lt"/>
              </a:rPr>
            </a:br>
            <a:br>
              <a:rPr lang="nb-NO" sz="2200" b="1" dirty="0">
                <a:latin typeface="+mn-lt"/>
                <a:ea typeface="ＭＳ Ｐゴシック" pitchFamily="34" charset="-128"/>
                <a:cs typeface="Arial" panose="020B0604020202020204" pitchFamily="34" charset="0"/>
              </a:rPr>
            </a:br>
            <a:br>
              <a:rPr lang="nb-NO" sz="2000" b="1" dirty="0">
                <a:latin typeface="+mn-lt"/>
                <a:ea typeface="ＭＳ Ｐゴシック" pitchFamily="34" charset="-128"/>
                <a:cs typeface="Arial" panose="020B0604020202020204" pitchFamily="34" charset="0"/>
              </a:rPr>
            </a:br>
            <a:br>
              <a:rPr lang="nb-NO" sz="2000" b="0" i="0" u="none" strike="noStrike" kern="1200" baseline="0" dirty="0">
                <a:solidFill>
                  <a:srgbClr val="000000"/>
                </a:solidFill>
                <a:latin typeface="Georgia" panose="02040502050405020303" pitchFamily="18" charset="0"/>
              </a:rPr>
            </a:br>
            <a:endParaRPr lang="nb-NO" sz="2000" b="1" dirty="0">
              <a:latin typeface="+mn-lt"/>
              <a:ea typeface="ＭＳ Ｐゴシック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37035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Rett pilkobling 11">
            <a:extLst>
              <a:ext uri="{FF2B5EF4-FFF2-40B4-BE49-F238E27FC236}">
                <a16:creationId xmlns:a16="http://schemas.microsoft.com/office/drawing/2014/main" id="{C7F34D71-F544-4842-B3C0-264177EA27D7}"/>
              </a:ext>
            </a:extLst>
          </p:cNvPr>
          <p:cNvCxnSpPr/>
          <p:nvPr/>
        </p:nvCxnSpPr>
        <p:spPr>
          <a:xfrm>
            <a:off x="10190375" y="766752"/>
            <a:ext cx="914400" cy="914400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4A26E469-A6A6-4E49-89FC-FC9A3E47CFEF}"/>
              </a:ext>
            </a:extLst>
          </p:cNvPr>
          <p:cNvSpPr txBox="1"/>
          <p:nvPr/>
        </p:nvSpPr>
        <p:spPr>
          <a:xfrm>
            <a:off x="2094614" y="305087"/>
            <a:ext cx="809576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2400" b="1" dirty="0"/>
              <a:t>1) </a:t>
            </a:r>
            <a:r>
              <a:rPr lang="nb-NO" sz="2400" b="1" dirty="0">
                <a:latin typeface="+mj-lt"/>
              </a:rPr>
              <a:t>Manglende mulighet for medlemmene til å delta </a:t>
            </a:r>
          </a:p>
        </p:txBody>
      </p:sp>
      <p:sp>
        <p:nvSpPr>
          <p:cNvPr id="39" name="TekstSylinder 38">
            <a:extLst>
              <a:ext uri="{FF2B5EF4-FFF2-40B4-BE49-F238E27FC236}">
                <a16:creationId xmlns:a16="http://schemas.microsoft.com/office/drawing/2014/main" id="{38872A87-E044-4636-8666-AB5A329E5183}"/>
              </a:ext>
            </a:extLst>
          </p:cNvPr>
          <p:cNvSpPr txBox="1"/>
          <p:nvPr/>
        </p:nvSpPr>
        <p:spPr>
          <a:xfrm>
            <a:off x="3934047" y="1012934"/>
            <a:ext cx="3695298" cy="5078313"/>
          </a:xfrm>
          <a:prstGeom prst="rect">
            <a:avLst/>
          </a:prstGeom>
          <a:solidFill>
            <a:srgbClr val="FFC000"/>
          </a:solidFill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nb-NO" b="1" dirty="0">
                <a:solidFill>
                  <a:schemeClr val="accent6">
                    <a:lumMod val="50000"/>
                  </a:schemeClr>
                </a:solidFill>
              </a:rPr>
              <a:t>- Dette er en demokratisk, utfordring, to alternative  tiltak vurdert:</a:t>
            </a:r>
          </a:p>
          <a:p>
            <a:endParaRPr lang="nb-NO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nb-NO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b="1" dirty="0">
                <a:solidFill>
                  <a:schemeClr val="accent1">
                    <a:lumMod val="75000"/>
                  </a:schemeClr>
                </a:solidFill>
              </a:rPr>
              <a:t>Innføre direkte digitale valg 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for å gi alle lik mulighet </a:t>
            </a:r>
            <a:br>
              <a:rPr lang="nb-NO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til å delta, og for å styrke fylkesavdelingen som demokratisk arena.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b-NO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b="1" dirty="0">
                <a:solidFill>
                  <a:schemeClr val="accent1">
                    <a:lumMod val="75000"/>
                  </a:schemeClr>
                </a:solidFill>
              </a:rPr>
              <a:t>Innføre hybridløsning</a:t>
            </a:r>
          </a:p>
          <a:p>
            <a:r>
              <a:rPr lang="nb-NO" b="1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Valg på tariffkonferansen,</a:t>
            </a:r>
          </a:p>
          <a:p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    direkte valg og to til hver</a:t>
            </a:r>
          </a:p>
          <a:p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    fylkesavdeling.</a:t>
            </a:r>
            <a:br>
              <a:rPr lang="nb-NO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    Valgkomite ansvaret.</a:t>
            </a:r>
          </a:p>
          <a:p>
            <a:endParaRPr lang="nb-N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il: høyre 2">
            <a:extLst>
              <a:ext uri="{FF2B5EF4-FFF2-40B4-BE49-F238E27FC236}">
                <a16:creationId xmlns:a16="http://schemas.microsoft.com/office/drawing/2014/main" id="{BB07C09E-09F0-4B0D-8917-9C035887AE94}"/>
              </a:ext>
            </a:extLst>
          </p:cNvPr>
          <p:cNvSpPr/>
          <p:nvPr/>
        </p:nvSpPr>
        <p:spPr>
          <a:xfrm>
            <a:off x="7629345" y="1012935"/>
            <a:ext cx="4364181" cy="5457125"/>
          </a:xfrm>
          <a:prstGeom prst="rightArrow">
            <a:avLst>
              <a:gd name="adj1" fmla="val 50601"/>
              <a:gd name="adj2" fmla="val 52179"/>
            </a:avLst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Flertallet</a:t>
            </a:r>
            <a:r>
              <a:rPr lang="nb-NO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innføre direkte</a:t>
            </a:r>
          </a:p>
          <a:p>
            <a:r>
              <a:rPr lang="nb-NO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digitale valg</a:t>
            </a:r>
            <a:br>
              <a:rPr lang="nb-NO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nb-NO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Mindretallet: - </a:t>
            </a:r>
            <a:r>
              <a:rPr lang="en-US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ikke nok, nødvendig å flytte ansvaret - hybridløsning </a:t>
            </a:r>
            <a:br>
              <a:rPr lang="en-US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en-US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Flere: </a:t>
            </a:r>
            <a:r>
              <a:rPr lang="en-US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hovedstyret ta stilling til andre løsninger,  forbedre dagens system </a:t>
            </a:r>
            <a:endParaRPr lang="en-US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Pil: høyre 9">
            <a:extLst>
              <a:ext uri="{FF2B5EF4-FFF2-40B4-BE49-F238E27FC236}">
                <a16:creationId xmlns:a16="http://schemas.microsoft.com/office/drawing/2014/main" id="{31B07B90-EDC6-4805-909A-EDDE664950E2}"/>
              </a:ext>
            </a:extLst>
          </p:cNvPr>
          <p:cNvSpPr/>
          <p:nvPr/>
        </p:nvSpPr>
        <p:spPr>
          <a:xfrm>
            <a:off x="898933" y="766752"/>
            <a:ext cx="3035114" cy="5703308"/>
          </a:xfrm>
          <a:prstGeom prst="rightArrow">
            <a:avLst>
              <a:gd name="adj1" fmla="val 50000"/>
              <a:gd name="adj2" fmla="val 50648"/>
            </a:avLst>
          </a:prstGeom>
          <a:solidFill>
            <a:schemeClr val="accent6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bg1"/>
                </a:solidFill>
              </a:rPr>
              <a:t>Digitale løsninger etterspurt av medlemmene</a:t>
            </a:r>
            <a:br>
              <a:rPr lang="nb-NO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bg1"/>
                </a:solidFill>
              </a:rPr>
              <a:t>Lokallag viktigst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Lav erfart og forventet deltakelse på års-/org. møter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02FF3F2C-A60A-48D3-ADB0-BCBAA6A637FC}"/>
              </a:ext>
            </a:extLst>
          </p:cNvPr>
          <p:cNvSpPr/>
          <p:nvPr/>
        </p:nvSpPr>
        <p:spPr>
          <a:xfrm>
            <a:off x="898933" y="1250401"/>
            <a:ext cx="1472127" cy="833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Bakgrunn/</a:t>
            </a:r>
          </a:p>
          <a:p>
            <a:pPr algn="ctr"/>
            <a:r>
              <a:rPr lang="nb-NO" dirty="0">
                <a:solidFill>
                  <a:schemeClr val="bg1"/>
                </a:solidFill>
              </a:rPr>
              <a:t>innspill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8EDA1810-C486-49AB-81B7-298F9E8991A6}"/>
              </a:ext>
            </a:extLst>
          </p:cNvPr>
          <p:cNvSpPr/>
          <p:nvPr/>
        </p:nvSpPr>
        <p:spPr>
          <a:xfrm>
            <a:off x="7779681" y="1250401"/>
            <a:ext cx="1866443" cy="9718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Referanse-gruppens anbefalinger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ED04893-763D-4A37-8A11-F45CBDBCC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03447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72DC42-D00F-4486-8CFC-E99209BE4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b-NO" sz="16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</a:br>
            <a:r>
              <a:rPr lang="nb-NO" sz="2400" b="1" dirty="0">
                <a:solidFill>
                  <a:schemeClr val="tx1"/>
                </a:solidFill>
              </a:rPr>
              <a:t>1) </a:t>
            </a:r>
            <a:r>
              <a:rPr lang="nb-NO" sz="3200" b="1" dirty="0">
                <a:solidFill>
                  <a:schemeClr val="tx1"/>
                </a:solidFill>
                <a:latin typeface="+mj-lt"/>
              </a:rPr>
              <a:t>Manglende mulighet for medlemmene til å delta </a:t>
            </a:r>
            <a:endParaRPr lang="en-US" sz="32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63DB969-D6E3-4B50-AB51-5291ECD60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633" y="1212112"/>
            <a:ext cx="4356297" cy="4964852"/>
          </a:xfr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r>
              <a:rPr lang="nb-NO" sz="2400" dirty="0">
                <a:solidFill>
                  <a:schemeClr val="tx1"/>
                </a:solidFill>
                <a:latin typeface="Arial "/>
              </a:rPr>
              <a:t>Referansegruppens anbefaling: </a:t>
            </a:r>
            <a:br>
              <a:rPr lang="nb-NO" sz="2400" dirty="0">
                <a:solidFill>
                  <a:schemeClr val="tx1"/>
                </a:solidFill>
                <a:latin typeface="Arial "/>
              </a:rPr>
            </a:br>
            <a:endParaRPr lang="nb-NO" sz="2400" dirty="0">
              <a:solidFill>
                <a:schemeClr val="tx1"/>
              </a:solidFill>
              <a:latin typeface="Arial 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"/>
              </a:rPr>
              <a:t>Flertallet</a:t>
            </a:r>
            <a:r>
              <a:rPr lang="nb-NO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"/>
              </a:rPr>
              <a:t>: </a:t>
            </a:r>
            <a:br>
              <a:rPr lang="nb-NO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"/>
              </a:rPr>
            </a:br>
            <a:r>
              <a:rPr lang="nb-NO" sz="2400" dirty="0">
                <a:ln w="0"/>
                <a:solidFill>
                  <a:schemeClr val="tx1"/>
                </a:solidFill>
                <a:latin typeface="Arial "/>
              </a:rPr>
              <a:t>Innføre direkte digitale valg</a:t>
            </a:r>
            <a:br>
              <a:rPr lang="nb-NO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"/>
              </a:rPr>
            </a:br>
            <a:endParaRPr lang="nb-NO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"/>
              </a:rPr>
              <a:t>Mindretallet: </a:t>
            </a:r>
            <a:b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"/>
              </a:rPr>
            </a:br>
            <a:r>
              <a:rPr lang="en-US" sz="2400" dirty="0">
                <a:ln w="0"/>
                <a:solidFill>
                  <a:schemeClr val="tx1"/>
                </a:solidFill>
                <a:latin typeface="Arial "/>
              </a:rPr>
              <a:t>Ikke nok, nødvendig å flytte ansvaret - hybridløsning </a:t>
            </a:r>
            <a:br>
              <a:rPr lang="en-US" sz="2400" dirty="0">
                <a:ln w="0"/>
                <a:solidFill>
                  <a:schemeClr val="tx1"/>
                </a:solidFill>
                <a:latin typeface="Arial "/>
              </a:rPr>
            </a:br>
            <a:endParaRPr lang="en-US" sz="2400" dirty="0">
              <a:ln w="0"/>
              <a:solidFill>
                <a:schemeClr val="tx1"/>
              </a:solidFill>
              <a:latin typeface="Arial 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"/>
              </a:rPr>
              <a:t>Flere av medlemmene: </a:t>
            </a:r>
            <a:b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"/>
              </a:rPr>
            </a:br>
            <a:r>
              <a:rPr lang="en-US" sz="2400" dirty="0">
                <a:ln w="0"/>
                <a:solidFill>
                  <a:schemeClr val="tx1"/>
                </a:solidFill>
                <a:latin typeface="Arial "/>
              </a:rPr>
              <a:t>Hovedstyret ta stilling til andre løsninger for å forbedre dagens system </a:t>
            </a:r>
            <a:endParaRPr lang="en-US" sz="2400" dirty="0">
              <a:solidFill>
                <a:schemeClr val="tx1"/>
              </a:solidFill>
              <a:latin typeface="Arial "/>
            </a:endParaRP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260B19C2-99B9-4E94-958A-37EFDF38141E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096000" y="1212112"/>
            <a:ext cx="4823636" cy="4964851"/>
          </a:xfrm>
          <a:solidFill>
            <a:schemeClr val="accent6">
              <a:lumMod val="75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r>
              <a:rPr lang="nb-NO" sz="2800" dirty="0">
                <a:solidFill>
                  <a:schemeClr val="tx1"/>
                </a:solidFill>
                <a:latin typeface="Arial "/>
              </a:rPr>
              <a:t>Hovedstyrets foreløpige vurderinger:</a:t>
            </a:r>
          </a:p>
          <a:p>
            <a:r>
              <a:rPr lang="nb-NO" sz="2800" b="1" dirty="0">
                <a:solidFill>
                  <a:schemeClr val="tx1"/>
                </a:solidFill>
                <a:latin typeface="Arial "/>
              </a:rPr>
              <a:t>Langsiktig mål: </a:t>
            </a:r>
          </a:p>
          <a:p>
            <a:pPr lvl="1"/>
            <a:r>
              <a:rPr lang="nb-NO" sz="2800" dirty="0">
                <a:solidFill>
                  <a:schemeClr val="tx1"/>
                </a:solidFill>
                <a:latin typeface="Arial "/>
              </a:rPr>
              <a:t>Direkte digitale valg av delegater</a:t>
            </a:r>
            <a:br>
              <a:rPr lang="nb-NO" sz="2800" dirty="0">
                <a:solidFill>
                  <a:schemeClr val="tx1"/>
                </a:solidFill>
                <a:latin typeface="Arial "/>
              </a:rPr>
            </a:br>
            <a:endParaRPr lang="nb-NO" sz="2800" dirty="0">
              <a:solidFill>
                <a:schemeClr val="tx1"/>
              </a:solidFill>
              <a:latin typeface="Arial "/>
            </a:endParaRPr>
          </a:p>
          <a:p>
            <a:pPr lvl="1"/>
            <a:r>
              <a:rPr lang="nb-NO" sz="2800" dirty="0">
                <a:solidFill>
                  <a:schemeClr val="tx1"/>
                </a:solidFill>
                <a:effectLst/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Utrede en valgordning med utgangspunkt i UH-sektorens modell med bl.a. direkte digitale valg, kriterier og eget valgsekretariat. </a:t>
            </a:r>
            <a:r>
              <a:rPr lang="nb-NO" sz="2800" dirty="0">
                <a:solidFill>
                  <a:schemeClr val="tx1"/>
                </a:solidFill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Berører ikke nødvendigvis dagens valgkrets.</a:t>
            </a:r>
            <a:endParaRPr lang="nb-NO" sz="2800" dirty="0">
              <a:solidFill>
                <a:schemeClr val="tx1"/>
              </a:solidFill>
              <a:effectLst/>
              <a:latin typeface="Arial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37400" lvl="1" indent="0">
              <a:buNone/>
            </a:pPr>
            <a:endParaRPr lang="nb-NO" sz="28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r>
              <a:rPr lang="nb-NO" sz="2800" b="1" dirty="0">
                <a:solidFill>
                  <a:schemeClr val="tx1"/>
                </a:solidFill>
                <a:latin typeface="Arial "/>
              </a:rPr>
              <a:t>2022</a:t>
            </a:r>
            <a:r>
              <a:rPr lang="nb-NO" sz="2800" dirty="0">
                <a:solidFill>
                  <a:schemeClr val="tx1"/>
                </a:solidFill>
                <a:latin typeface="Arial "/>
              </a:rPr>
              <a:t>: </a:t>
            </a:r>
          </a:p>
          <a:p>
            <a:pPr lvl="1"/>
            <a:r>
              <a:rPr lang="nb-NO" sz="2800" dirty="0">
                <a:solidFill>
                  <a:schemeClr val="tx1"/>
                </a:solidFill>
                <a:latin typeface="Arial "/>
              </a:rPr>
              <a:t>FA som ønsker det gjennomfører direkte digitale delegatsvalg (pilot)</a:t>
            </a:r>
          </a:p>
          <a:p>
            <a:pPr lvl="1"/>
            <a:r>
              <a:rPr lang="nb-NO" sz="2800" dirty="0">
                <a:solidFill>
                  <a:schemeClr val="tx1"/>
                </a:solidFill>
                <a:latin typeface="Arial "/>
              </a:rPr>
              <a:t>Øvrige FA avholder valg ihht. dagens vedtekter på årsmøter, (gjerne digitalt i samtid).</a:t>
            </a:r>
          </a:p>
          <a:p>
            <a:pPr lvl="1"/>
            <a:endParaRPr lang="nb-NO" sz="2800" dirty="0">
              <a:solidFill>
                <a:schemeClr val="tx1"/>
              </a:solidFill>
              <a:latin typeface="Arial "/>
            </a:endParaRPr>
          </a:p>
          <a:p>
            <a:pPr lvl="1"/>
            <a:endParaRPr lang="nb-NO" sz="2800" dirty="0">
              <a:solidFill>
                <a:schemeClr val="tx1"/>
              </a:solidFill>
            </a:endParaRPr>
          </a:p>
          <a:p>
            <a:pPr marL="437400" lvl="1" indent="0">
              <a:buNone/>
            </a:pPr>
            <a:endParaRPr lang="nb-NO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F91821D-577B-4386-9515-BC2AA09DC0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43294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72DC42-D00F-4486-8CFC-E99209BE4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684" y="353397"/>
            <a:ext cx="9985874" cy="858715"/>
          </a:xfrm>
        </p:spPr>
        <p:txBody>
          <a:bodyPr/>
          <a:lstStyle/>
          <a:p>
            <a:br>
              <a:rPr lang="nb-NO" sz="16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</a:br>
            <a:r>
              <a:rPr lang="nb-NO" sz="2400" b="1" dirty="0">
                <a:solidFill>
                  <a:schemeClr val="tx1"/>
                </a:solidFill>
              </a:rPr>
              <a:t>1) </a:t>
            </a:r>
            <a:r>
              <a:rPr lang="nb-NO" sz="3200" b="1" dirty="0">
                <a:solidFill>
                  <a:schemeClr val="tx1"/>
                </a:solidFill>
                <a:latin typeface="+mj-lt"/>
              </a:rPr>
              <a:t>Manglende mulighet for medlemmene til å delta - fortsettelse </a:t>
            </a:r>
            <a:endParaRPr lang="en-US" sz="32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63DB969-D6E3-4B50-AB51-5291ECD60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633" y="1212112"/>
            <a:ext cx="4356297" cy="4964852"/>
          </a:xfr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r>
              <a:rPr lang="nb-NO" sz="2400" dirty="0">
                <a:solidFill>
                  <a:schemeClr val="tx1"/>
                </a:solidFill>
                <a:latin typeface="Arial "/>
              </a:rPr>
              <a:t>Referansegruppens anbefaling: </a:t>
            </a:r>
          </a:p>
          <a:p>
            <a:pPr marL="0" indent="0">
              <a:buNone/>
            </a:pPr>
            <a:endParaRPr lang="nb-NO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"/>
            </a:endParaRPr>
          </a:p>
          <a:p>
            <a:r>
              <a:rPr lang="nb-NO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"/>
              </a:rPr>
              <a:t>Flertallet</a:t>
            </a:r>
            <a:r>
              <a:rPr lang="nb-NO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"/>
              </a:rPr>
              <a:t>: </a:t>
            </a:r>
            <a:br>
              <a:rPr lang="nb-NO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"/>
              </a:rPr>
            </a:br>
            <a:r>
              <a:rPr lang="nb-NO" sz="2400" dirty="0">
                <a:ln w="0"/>
                <a:solidFill>
                  <a:schemeClr val="tx1"/>
                </a:solidFill>
                <a:latin typeface="Arial "/>
              </a:rPr>
              <a:t>Innføre direkte digitale valg</a:t>
            </a:r>
            <a:br>
              <a:rPr lang="nb-NO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"/>
              </a:rPr>
            </a:br>
            <a:endParaRPr lang="nb-NO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"/>
            </a:endParaRPr>
          </a:p>
          <a:p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"/>
              </a:rPr>
              <a:t>Mindretallet: </a:t>
            </a:r>
            <a:b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"/>
              </a:rPr>
            </a:br>
            <a:r>
              <a:rPr lang="en-US" sz="2400" dirty="0">
                <a:ln w="0"/>
                <a:solidFill>
                  <a:schemeClr val="tx1"/>
                </a:solidFill>
                <a:latin typeface="Arial "/>
              </a:rPr>
              <a:t>Ikke nok, nødvendig å flytte ansvaret – hybridløsning</a:t>
            </a:r>
            <a:br>
              <a:rPr lang="en-US" sz="2400" dirty="0">
                <a:ln w="0"/>
                <a:solidFill>
                  <a:schemeClr val="tx1"/>
                </a:solidFill>
                <a:latin typeface="Arial "/>
              </a:rPr>
            </a:br>
            <a:endParaRPr lang="en-US" sz="2400" dirty="0">
              <a:ln w="0"/>
              <a:solidFill>
                <a:schemeClr val="tx1"/>
              </a:solidFill>
              <a:latin typeface="Arial "/>
            </a:endParaRPr>
          </a:p>
          <a:p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"/>
              </a:rPr>
              <a:t>Flere av medlemmene: </a:t>
            </a:r>
            <a:b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"/>
              </a:rPr>
            </a:br>
            <a:r>
              <a:rPr lang="en-US" sz="2400" dirty="0">
                <a:ln w="0"/>
                <a:solidFill>
                  <a:schemeClr val="tx1"/>
                </a:solidFill>
                <a:latin typeface="Arial "/>
              </a:rPr>
              <a:t>HA ta stilling til andre løsninger,  forbedre dagens system </a:t>
            </a:r>
            <a:endParaRPr lang="en-US" sz="2400" dirty="0">
              <a:solidFill>
                <a:schemeClr val="tx1"/>
              </a:solidFill>
              <a:latin typeface="Arial "/>
            </a:endParaRP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260B19C2-99B9-4E94-958A-37EFDF38141E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096000" y="1212113"/>
            <a:ext cx="4823636" cy="4964851"/>
          </a:xfrm>
          <a:solidFill>
            <a:schemeClr val="accent6">
              <a:lumMod val="75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r>
              <a:rPr lang="nb-NO" sz="2800" dirty="0">
                <a:solidFill>
                  <a:schemeClr val="tx1"/>
                </a:solidFill>
                <a:latin typeface="Arial "/>
              </a:rPr>
              <a:t>Hovedstyrets foreløpige vurderinger:</a:t>
            </a:r>
          </a:p>
          <a:p>
            <a:pPr marL="0" indent="0">
              <a:buNone/>
            </a:pPr>
            <a:r>
              <a:rPr lang="nb-NO" sz="2400" b="1" dirty="0">
                <a:solidFill>
                  <a:schemeClr val="tx1"/>
                </a:solidFill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Evalueringskriterier for de </a:t>
            </a:r>
            <a:r>
              <a:rPr lang="nb-NO" sz="2400" b="1" u="sng" dirty="0">
                <a:solidFill>
                  <a:schemeClr val="tx1"/>
                </a:solidFill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ulike</a:t>
            </a:r>
            <a:r>
              <a:rPr lang="nb-NO" sz="2400" b="1" dirty="0">
                <a:solidFill>
                  <a:schemeClr val="tx1"/>
                </a:solidFill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 valgordningene: 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solidFill>
                  <a:schemeClr val="tx1"/>
                </a:solidFill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Sikrer ordningen god representativitet fra de største sektorene?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solidFill>
                  <a:schemeClr val="tx1"/>
                </a:solidFill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Gir ordningen økt %-vis deltakelse innenfor fylkesavdelinger og sektor?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solidFill>
                  <a:schemeClr val="tx1"/>
                </a:solidFill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Har ordningen noe å si for deltakelse fra sentrum-periferi i fylkene?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solidFill>
                  <a:schemeClr val="tx1"/>
                </a:solidFill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Har informasjonen til medlemmene og opplæring av delegatene vært god nok?</a:t>
            </a:r>
          </a:p>
          <a:p>
            <a:pPr lvl="1"/>
            <a:endParaRPr lang="nb-NO" sz="2800" dirty="0">
              <a:solidFill>
                <a:schemeClr val="tx1"/>
              </a:solidFill>
            </a:endParaRPr>
          </a:p>
          <a:p>
            <a:pPr marL="437400" lvl="1" indent="0">
              <a:buNone/>
            </a:pPr>
            <a:endParaRPr lang="nb-NO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F91821D-577B-4386-9515-BC2AA09DC0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01154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Rett pilkobling 11">
            <a:extLst>
              <a:ext uri="{FF2B5EF4-FFF2-40B4-BE49-F238E27FC236}">
                <a16:creationId xmlns:a16="http://schemas.microsoft.com/office/drawing/2014/main" id="{C7F34D71-F544-4842-B3C0-264177EA27D7}"/>
              </a:ext>
            </a:extLst>
          </p:cNvPr>
          <p:cNvCxnSpPr/>
          <p:nvPr/>
        </p:nvCxnSpPr>
        <p:spPr>
          <a:xfrm>
            <a:off x="10190375" y="766752"/>
            <a:ext cx="914400" cy="914400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4A26E469-A6A6-4E49-89FC-FC9A3E47CFEF}"/>
              </a:ext>
            </a:extLst>
          </p:cNvPr>
          <p:cNvSpPr txBox="1"/>
          <p:nvPr/>
        </p:nvSpPr>
        <p:spPr>
          <a:xfrm>
            <a:off x="1424764" y="74429"/>
            <a:ext cx="919716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2400" b="1" dirty="0">
                <a:latin typeface="+mj-lt"/>
              </a:rPr>
              <a:t>2) Fylkesavdelingene har via fylkesledermøtet en dobbeltrolle som kan være problematisk</a:t>
            </a:r>
          </a:p>
        </p:txBody>
      </p:sp>
      <p:sp>
        <p:nvSpPr>
          <p:cNvPr id="39" name="TekstSylinder 38">
            <a:extLst>
              <a:ext uri="{FF2B5EF4-FFF2-40B4-BE49-F238E27FC236}">
                <a16:creationId xmlns:a16="http://schemas.microsoft.com/office/drawing/2014/main" id="{38872A87-E044-4636-8666-AB5A329E5183}"/>
              </a:ext>
            </a:extLst>
          </p:cNvPr>
          <p:cNvSpPr txBox="1"/>
          <p:nvPr/>
        </p:nvSpPr>
        <p:spPr>
          <a:xfrm>
            <a:off x="3934047" y="1012935"/>
            <a:ext cx="3695298" cy="4247317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b="1" dirty="0">
                <a:solidFill>
                  <a:schemeClr val="accent6">
                    <a:lumMod val="50000"/>
                  </a:schemeClr>
                </a:solidFill>
              </a:rPr>
              <a:t>Dobbeltroller problematisk, men hvor stor utfordring?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b="1" dirty="0">
                <a:solidFill>
                  <a:schemeClr val="accent1">
                    <a:lumMod val="75000"/>
                  </a:schemeClr>
                </a:solidFill>
              </a:rPr>
              <a:t>Flertallet - dobbeltrollen er problematisk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: fylkesavdelingene kan få for stor makt og risiko for strategiske stemmer fra hovedstyret.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b="1" dirty="0">
                <a:solidFill>
                  <a:schemeClr val="accent1">
                    <a:lumMod val="75000"/>
                  </a:schemeClr>
                </a:solidFill>
              </a:rPr>
              <a:t>Mindretallet – ser ikke det store problemet: 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11 ulike årsmøter velger delegater. </a:t>
            </a:r>
            <a:br>
              <a:rPr lang="nb-NO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- I så fall like problematisk at hovedstyret velger arbeidslivsutvalget.</a:t>
            </a:r>
          </a:p>
        </p:txBody>
      </p:sp>
      <p:sp>
        <p:nvSpPr>
          <p:cNvPr id="3" name="Pil: høyre 2">
            <a:extLst>
              <a:ext uri="{FF2B5EF4-FFF2-40B4-BE49-F238E27FC236}">
                <a16:creationId xmlns:a16="http://schemas.microsoft.com/office/drawing/2014/main" id="{BB07C09E-09F0-4B0D-8917-9C035887AE94}"/>
              </a:ext>
            </a:extLst>
          </p:cNvPr>
          <p:cNvSpPr/>
          <p:nvPr/>
        </p:nvSpPr>
        <p:spPr>
          <a:xfrm>
            <a:off x="7812802" y="1012935"/>
            <a:ext cx="4364181" cy="5485598"/>
          </a:xfrm>
          <a:prstGeom prst="rightArrow">
            <a:avLst>
              <a:gd name="adj1" fmla="val 50000"/>
              <a:gd name="adj2" fmla="val 52179"/>
            </a:avLst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nb-NO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Flertallet:</a:t>
            </a:r>
            <a:r>
              <a:rPr lang="nb-NO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hovedstyret vurdere – er </a:t>
            </a:r>
            <a:r>
              <a:rPr lang="nb-NO" i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praktisk håndtering tilstrekkelig*?</a:t>
            </a:r>
            <a:r>
              <a:rPr lang="nb-NO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– må ansvaret for valg flyttes til annet organ?</a:t>
            </a:r>
            <a:br>
              <a:rPr lang="nb-NO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nb-NO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Dersom *, må sekretariatet sikre ryddige prosesser og lik praksis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Mindretallet: </a:t>
            </a:r>
            <a:r>
              <a:rPr lang="en-US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fortsette som nå.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Pil: høyre 9">
            <a:extLst>
              <a:ext uri="{FF2B5EF4-FFF2-40B4-BE49-F238E27FC236}">
                <a16:creationId xmlns:a16="http://schemas.microsoft.com/office/drawing/2014/main" id="{31B07B90-EDC6-4805-909A-EDDE664950E2}"/>
              </a:ext>
            </a:extLst>
          </p:cNvPr>
          <p:cNvSpPr/>
          <p:nvPr/>
        </p:nvSpPr>
        <p:spPr>
          <a:xfrm>
            <a:off x="898933" y="428842"/>
            <a:ext cx="3035114" cy="5703308"/>
          </a:xfrm>
          <a:prstGeom prst="rightArrow">
            <a:avLst>
              <a:gd name="adj1" fmla="val 50000"/>
              <a:gd name="adj2" fmla="val 50648"/>
            </a:avLst>
          </a:prstGeom>
          <a:solidFill>
            <a:schemeClr val="accent6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solidFill>
                <a:schemeClr val="bg1"/>
              </a:solidFill>
            </a:endParaRPr>
          </a:p>
          <a:p>
            <a:br>
              <a:rPr lang="nb-NO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nb-NO" dirty="0">
                <a:solidFill>
                  <a:schemeClr val="bg1"/>
                </a:solidFill>
              </a:rPr>
              <a:t>Vedtektene: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bg1"/>
                </a:solidFill>
              </a:rPr>
              <a:t>§ 6 – FLM gir råd til HS i saker som angår strategi og org.- bygging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§ 7 – FAs årsmøte velger delegater til landsmøtet</a:t>
            </a:r>
          </a:p>
          <a:p>
            <a:r>
              <a:rPr lang="en-US" dirty="0">
                <a:solidFill>
                  <a:schemeClr val="bg1"/>
                </a:solidFill>
              </a:rPr>
              <a:t>Erfaringer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02FF3F2C-A60A-48D3-ADB0-BCBAA6A637FC}"/>
              </a:ext>
            </a:extLst>
          </p:cNvPr>
          <p:cNvSpPr/>
          <p:nvPr/>
        </p:nvSpPr>
        <p:spPr>
          <a:xfrm>
            <a:off x="941916" y="766752"/>
            <a:ext cx="1414105" cy="1037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Bakgrunn/</a:t>
            </a:r>
          </a:p>
          <a:p>
            <a:pPr algn="ctr"/>
            <a:r>
              <a:rPr lang="nb-NO" dirty="0">
                <a:solidFill>
                  <a:schemeClr val="bg1"/>
                </a:solidFill>
              </a:rPr>
              <a:t>innspill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8EDA1810-C486-49AB-81B7-298F9E8991A6}"/>
              </a:ext>
            </a:extLst>
          </p:cNvPr>
          <p:cNvSpPr/>
          <p:nvPr/>
        </p:nvSpPr>
        <p:spPr>
          <a:xfrm>
            <a:off x="7787919" y="1343729"/>
            <a:ext cx="1957443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Referanse-gruppens anbefalinger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3670BDD-27CC-42D7-AC63-DDB6888F1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47459768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-tema">
  <a:themeElements>
    <a:clrScheme name="Egendefinert 31">
      <a:dk1>
        <a:sysClr val="windowText" lastClr="000000"/>
      </a:dk1>
      <a:lt1>
        <a:sysClr val="window" lastClr="FFFFFF"/>
      </a:lt1>
      <a:dk2>
        <a:srgbClr val="3F1F71"/>
      </a:dk2>
      <a:lt2>
        <a:srgbClr val="E73130"/>
      </a:lt2>
      <a:accent1>
        <a:srgbClr val="941D80"/>
      </a:accent1>
      <a:accent2>
        <a:srgbClr val="F7A712"/>
      </a:accent2>
      <a:accent3>
        <a:srgbClr val="E73130"/>
      </a:accent3>
      <a:accent4>
        <a:srgbClr val="67C0B3"/>
      </a:accent4>
      <a:accent5>
        <a:srgbClr val="00577D"/>
      </a:accent5>
      <a:accent6>
        <a:srgbClr val="92D5F6"/>
      </a:accent6>
      <a:hlink>
        <a:srgbClr val="9B9D9A"/>
      </a:hlink>
      <a:folHlink>
        <a:srgbClr val="FFF265"/>
      </a:folHlink>
    </a:clrScheme>
    <a:fontScheme name="Egendefinert 16">
      <a:majorFont>
        <a:latin typeface="Arial Narrow"/>
        <a:ea typeface=""/>
        <a:cs typeface=""/>
      </a:majorFont>
      <a:minorFont>
        <a:latin typeface="Georgia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2" id="{0D2B8E5F-0C1B-4A76-8C3F-3130116F8376}" vid="{B259221A-6385-4863-93CA-CF72073A549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7248</TotalTime>
  <Words>2131</Words>
  <Application>Microsoft Office PowerPoint</Application>
  <PresentationFormat>Widescreen</PresentationFormat>
  <Paragraphs>346</Paragraphs>
  <Slides>18</Slides>
  <Notes>13</Notes>
  <HiddenSlides>0</HiddenSlides>
  <MMClips>0</MMClips>
  <ScaleCrop>false</ScaleCrop>
  <HeadingPairs>
    <vt:vector size="6" baseType="variant">
      <vt:variant>
        <vt:lpstr>Brukte skrifter</vt:lpstr>
      </vt:variant>
      <vt:variant>
        <vt:i4>8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18</vt:i4>
      </vt:variant>
    </vt:vector>
  </HeadingPairs>
  <TitlesOfParts>
    <vt:vector size="28" baseType="lpstr">
      <vt:lpstr>Arial</vt:lpstr>
      <vt:lpstr>Arial </vt:lpstr>
      <vt:lpstr>Arial Narrow</vt:lpstr>
      <vt:lpstr>Calibri</vt:lpstr>
      <vt:lpstr>Calibri Light</vt:lpstr>
      <vt:lpstr>Georgia</vt:lpstr>
      <vt:lpstr>Symbol</vt:lpstr>
      <vt:lpstr>Wingdings</vt:lpstr>
      <vt:lpstr>3_Office-tema</vt:lpstr>
      <vt:lpstr>Office-tema</vt:lpstr>
      <vt:lpstr>PowerPoint-presentasjon</vt:lpstr>
      <vt:lpstr>PowerPoint-presentasjon</vt:lpstr>
      <vt:lpstr>PowerPoint-presentasjon</vt:lpstr>
      <vt:lpstr>PowerPoint-presentasjon</vt:lpstr>
      <vt:lpstr>Referansegruppens vurderinger og anbefalinger  Hovedstyrets foreløpige vurderinger  til diskusjon på felles samling for fylkeslederne, arbeidslivsutvalget og hovedstyret i Helsinki 28.-30. mars 2022.    </vt:lpstr>
      <vt:lpstr>PowerPoint-presentasjon</vt:lpstr>
      <vt:lpstr> 1) Manglende mulighet for medlemmene til å delta </vt:lpstr>
      <vt:lpstr> 1) Manglende mulighet for medlemmene til å delta - fortsettelse </vt:lpstr>
      <vt:lpstr>PowerPoint-presentasjon</vt:lpstr>
      <vt:lpstr>2) Fylkesavdelingene har via fylkesledermøtet en dobbeltrolle som kan være problematisk </vt:lpstr>
      <vt:lpstr>PowerPoint-presentasjon</vt:lpstr>
      <vt:lpstr>3)Medlemmene mangler en direkte kanal for å kunne påvirke i organisasjonen</vt:lpstr>
      <vt:lpstr>PowerPoint-presentasjon</vt:lpstr>
      <vt:lpstr>4)Ulike forutsetninger/kunnskap hos medlemmene til å bruke muligheten til å påvirke </vt:lpstr>
      <vt:lpstr>PowerPoint-presentasjon</vt:lpstr>
      <vt:lpstr>5)For å styrke lokale tillitsvalgtes påvirkning på lønn og arbeidsvilkår, bør arbeidslivsutvalgets rolle som bindeledd mot lokale tillitsvalgte og samhandlingen med fylkesavdelingene styrkes   </vt:lpstr>
      <vt:lpstr>PowerPoint-presentasjon</vt:lpstr>
      <vt:lpstr>6)For mer strategiske råd til hovedstyret, bør rollene til fylkesavdelingene og arbeidslivsutvalget koordineres bedre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Samfunnsviternes standpunkter om bærekraft og sunn vekst</dc:title>
  <dc:creator>Merete Nilsson</dc:creator>
  <cp:lastModifiedBy>Torun Høgvold Enstad</cp:lastModifiedBy>
  <cp:revision>400</cp:revision>
  <cp:lastPrinted>2022-03-16T10:38:05Z</cp:lastPrinted>
  <dcterms:created xsi:type="dcterms:W3CDTF">2020-12-16T09:59:04Z</dcterms:created>
  <dcterms:modified xsi:type="dcterms:W3CDTF">2022-03-29T05:29:06Z</dcterms:modified>
</cp:coreProperties>
</file>