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73" r:id="rId2"/>
    <p:sldId id="274" r:id="rId3"/>
    <p:sldId id="357" r:id="rId4"/>
    <p:sldId id="316" r:id="rId5"/>
    <p:sldId id="377" r:id="rId6"/>
    <p:sldId id="290" r:id="rId7"/>
    <p:sldId id="359" r:id="rId8"/>
    <p:sldId id="361" r:id="rId9"/>
    <p:sldId id="367" r:id="rId10"/>
    <p:sldId id="293" r:id="rId11"/>
    <p:sldId id="383" r:id="rId12"/>
    <p:sldId id="312" r:id="rId13"/>
    <p:sldId id="317" r:id="rId14"/>
    <p:sldId id="362" r:id="rId15"/>
    <p:sldId id="370" r:id="rId16"/>
    <p:sldId id="386" r:id="rId17"/>
    <p:sldId id="387" r:id="rId18"/>
    <p:sldId id="393" r:id="rId19"/>
    <p:sldId id="390" r:id="rId20"/>
    <p:sldId id="391" r:id="rId21"/>
    <p:sldId id="395" r:id="rId22"/>
    <p:sldId id="396" r:id="rId23"/>
    <p:sldId id="397" r:id="rId24"/>
    <p:sldId id="378" r:id="rId25"/>
    <p:sldId id="398" r:id="rId26"/>
  </p:sldIdLst>
  <p:sldSz cx="9144000" cy="5145088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928"/>
    <a:srgbClr val="7B186A"/>
    <a:srgbClr val="D1D2D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56169" autoAdjust="0"/>
  </p:normalViewPr>
  <p:slideViewPr>
    <p:cSldViewPr snapToGrid="0" showGuides="1">
      <p:cViewPr varScale="1">
        <p:scale>
          <a:sx n="84" d="100"/>
          <a:sy n="84" d="100"/>
        </p:scale>
        <p:origin x="1992" y="8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91849-24F9-49E6-A8D1-EBC606D32A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B2B7BDA-DFA9-4F46-841E-369A5D246DA3}">
      <dgm:prSet phldrT="[Tekst]"/>
      <dgm:spPr/>
      <dgm:t>
        <a:bodyPr/>
        <a:lstStyle/>
        <a:p>
          <a:r>
            <a:rPr lang="nb-NO" dirty="0"/>
            <a:t>Lovlig, rettferdig og åpent</a:t>
          </a:r>
        </a:p>
      </dgm:t>
    </dgm:pt>
    <dgm:pt modelId="{D9F55409-3814-40A2-B1CE-90F84FD4BF65}" type="parTrans" cxnId="{309DD5B7-BA00-4A07-A0AB-D2660661D8B9}">
      <dgm:prSet/>
      <dgm:spPr/>
      <dgm:t>
        <a:bodyPr/>
        <a:lstStyle/>
        <a:p>
          <a:endParaRPr lang="nb-NO"/>
        </a:p>
      </dgm:t>
    </dgm:pt>
    <dgm:pt modelId="{47D168B7-AA23-44E4-91C5-C0396FAEEF61}" type="sibTrans" cxnId="{309DD5B7-BA00-4A07-A0AB-D2660661D8B9}">
      <dgm:prSet/>
      <dgm:spPr/>
      <dgm:t>
        <a:bodyPr/>
        <a:lstStyle/>
        <a:p>
          <a:endParaRPr lang="nb-NO"/>
        </a:p>
      </dgm:t>
    </dgm:pt>
    <dgm:pt modelId="{F5F987C1-0FED-4A82-BB5A-A958BB8B7D51}">
      <dgm:prSet phldrT="[Tekst]" custT="1"/>
      <dgm:spPr/>
      <dgm:t>
        <a:bodyPr/>
        <a:lstStyle/>
        <a:p>
          <a:r>
            <a:rPr lang="nb-NO" sz="1800" dirty="0"/>
            <a:t>Behandlingsgrunnlag</a:t>
          </a:r>
        </a:p>
      </dgm:t>
    </dgm:pt>
    <dgm:pt modelId="{2FA58491-A19B-477D-8A50-F442953D67BE}" type="parTrans" cxnId="{21F40572-FD4C-41DB-8F21-01179BA9E749}">
      <dgm:prSet/>
      <dgm:spPr/>
      <dgm:t>
        <a:bodyPr/>
        <a:lstStyle/>
        <a:p>
          <a:endParaRPr lang="nb-NO"/>
        </a:p>
      </dgm:t>
    </dgm:pt>
    <dgm:pt modelId="{1C2F6D40-89C6-4C9D-8D53-E01AB0AC85AE}" type="sibTrans" cxnId="{21F40572-FD4C-41DB-8F21-01179BA9E749}">
      <dgm:prSet/>
      <dgm:spPr/>
      <dgm:t>
        <a:bodyPr/>
        <a:lstStyle/>
        <a:p>
          <a:endParaRPr lang="nb-NO"/>
        </a:p>
      </dgm:t>
    </dgm:pt>
    <dgm:pt modelId="{FC4600DE-AEDF-46AC-90DC-A36EE28D9A81}">
      <dgm:prSet phldrT="[Tekst]" custT="1"/>
      <dgm:spPr/>
      <dgm:t>
        <a:bodyPr/>
        <a:lstStyle/>
        <a:p>
          <a:r>
            <a:rPr lang="nb-NO" sz="1800" dirty="0"/>
            <a:t>Forholdsmessighet</a:t>
          </a:r>
        </a:p>
      </dgm:t>
    </dgm:pt>
    <dgm:pt modelId="{9AAB596D-454D-40E8-B795-C1CA308456B4}" type="parTrans" cxnId="{CA646926-6867-4BF4-9AA1-1A8DF1DE22AF}">
      <dgm:prSet/>
      <dgm:spPr/>
      <dgm:t>
        <a:bodyPr/>
        <a:lstStyle/>
        <a:p>
          <a:endParaRPr lang="nb-NO"/>
        </a:p>
      </dgm:t>
    </dgm:pt>
    <dgm:pt modelId="{4214E3E5-BD06-4F0D-B9A8-9BB15C62267B}" type="sibTrans" cxnId="{CA646926-6867-4BF4-9AA1-1A8DF1DE22AF}">
      <dgm:prSet/>
      <dgm:spPr/>
      <dgm:t>
        <a:bodyPr/>
        <a:lstStyle/>
        <a:p>
          <a:endParaRPr lang="nb-NO"/>
        </a:p>
      </dgm:t>
    </dgm:pt>
    <dgm:pt modelId="{9B524525-086D-4932-A855-BCAC3F8FEFC1}">
      <dgm:prSet phldrT="[Tekst]"/>
      <dgm:spPr/>
      <dgm:t>
        <a:bodyPr/>
        <a:lstStyle/>
        <a:p>
          <a:r>
            <a:rPr lang="nb-NO" dirty="0"/>
            <a:t>Formåls-</a:t>
          </a:r>
        </a:p>
        <a:p>
          <a:r>
            <a:rPr lang="nb-NO" dirty="0"/>
            <a:t>begrensning</a:t>
          </a:r>
        </a:p>
      </dgm:t>
    </dgm:pt>
    <dgm:pt modelId="{133E6622-9E21-4E53-9AA0-EE3588199C29}" type="parTrans" cxnId="{506210CB-9C9B-4F63-B824-762DA6360415}">
      <dgm:prSet/>
      <dgm:spPr/>
      <dgm:t>
        <a:bodyPr/>
        <a:lstStyle/>
        <a:p>
          <a:endParaRPr lang="nb-NO"/>
        </a:p>
      </dgm:t>
    </dgm:pt>
    <dgm:pt modelId="{1F38FC88-69DE-417A-8436-64C1E2078E57}" type="sibTrans" cxnId="{506210CB-9C9B-4F63-B824-762DA6360415}">
      <dgm:prSet/>
      <dgm:spPr/>
      <dgm:t>
        <a:bodyPr/>
        <a:lstStyle/>
        <a:p>
          <a:endParaRPr lang="nb-NO"/>
        </a:p>
      </dgm:t>
    </dgm:pt>
    <dgm:pt modelId="{36FBBAE3-B9B1-44B3-8BA5-ECE7651CFA08}">
      <dgm:prSet phldrT="[Tekst]" custT="1"/>
      <dgm:spPr/>
      <dgm:t>
        <a:bodyPr/>
        <a:lstStyle/>
        <a:p>
          <a:r>
            <a:rPr lang="nb-NO" sz="1800" dirty="0"/>
            <a:t>Spesifikke, uttrykkelige og berettigede formål</a:t>
          </a:r>
        </a:p>
      </dgm:t>
    </dgm:pt>
    <dgm:pt modelId="{5C246BE1-C9E2-4976-A833-0BF98692BA5E}" type="parTrans" cxnId="{105C3F31-ADAA-4713-B829-1D75F18FCE1A}">
      <dgm:prSet/>
      <dgm:spPr/>
      <dgm:t>
        <a:bodyPr/>
        <a:lstStyle/>
        <a:p>
          <a:endParaRPr lang="nb-NO"/>
        </a:p>
      </dgm:t>
    </dgm:pt>
    <dgm:pt modelId="{FAD0DBDC-7A20-4E68-8553-74388B0316AE}" type="sibTrans" cxnId="{105C3F31-ADAA-4713-B829-1D75F18FCE1A}">
      <dgm:prSet/>
      <dgm:spPr/>
      <dgm:t>
        <a:bodyPr/>
        <a:lstStyle/>
        <a:p>
          <a:endParaRPr lang="nb-NO"/>
        </a:p>
      </dgm:t>
    </dgm:pt>
    <dgm:pt modelId="{B2863978-109E-4388-B037-36B92D9423E9}">
      <dgm:prSet phldrT="[Tekst]"/>
      <dgm:spPr/>
      <dgm:t>
        <a:bodyPr/>
        <a:lstStyle/>
        <a:p>
          <a:r>
            <a:rPr lang="nb-NO" dirty="0"/>
            <a:t>Data-</a:t>
          </a:r>
        </a:p>
        <a:p>
          <a:r>
            <a:rPr lang="nb-NO" dirty="0"/>
            <a:t>minimering</a:t>
          </a:r>
        </a:p>
      </dgm:t>
    </dgm:pt>
    <dgm:pt modelId="{96EE2731-6A5E-4D32-BCD3-D94168FB26F5}" type="parTrans" cxnId="{A22F2198-58E7-4543-968D-ED394568B251}">
      <dgm:prSet/>
      <dgm:spPr/>
      <dgm:t>
        <a:bodyPr/>
        <a:lstStyle/>
        <a:p>
          <a:endParaRPr lang="nb-NO"/>
        </a:p>
      </dgm:t>
    </dgm:pt>
    <dgm:pt modelId="{FF2E2FE4-CDAD-4ACE-A48B-80710BBC335B}" type="sibTrans" cxnId="{A22F2198-58E7-4543-968D-ED394568B251}">
      <dgm:prSet/>
      <dgm:spPr/>
      <dgm:t>
        <a:bodyPr/>
        <a:lstStyle/>
        <a:p>
          <a:endParaRPr lang="nb-NO"/>
        </a:p>
      </dgm:t>
    </dgm:pt>
    <dgm:pt modelId="{491ABC79-032A-42C0-86C3-622A917E9BFA}">
      <dgm:prSet phldrT="[Tekst]" custT="1"/>
      <dgm:spPr/>
      <dgm:t>
        <a:bodyPr/>
        <a:lstStyle/>
        <a:p>
          <a:r>
            <a:rPr lang="nb-NO" sz="1800" dirty="0"/>
            <a:t>Adekvate, relevante og kun det som er nødvendig</a:t>
          </a:r>
        </a:p>
      </dgm:t>
    </dgm:pt>
    <dgm:pt modelId="{6D81850B-8F35-4551-AE65-F3BA67D8AA57}" type="parTrans" cxnId="{B2FA0132-3874-4C68-ABB9-BB2271C6F853}">
      <dgm:prSet/>
      <dgm:spPr/>
      <dgm:t>
        <a:bodyPr/>
        <a:lstStyle/>
        <a:p>
          <a:endParaRPr lang="nb-NO"/>
        </a:p>
      </dgm:t>
    </dgm:pt>
    <dgm:pt modelId="{C37C6917-D291-4385-9E9D-37605392AF85}" type="sibTrans" cxnId="{B2FA0132-3874-4C68-ABB9-BB2271C6F853}">
      <dgm:prSet/>
      <dgm:spPr/>
      <dgm:t>
        <a:bodyPr/>
        <a:lstStyle/>
        <a:p>
          <a:endParaRPr lang="nb-NO"/>
        </a:p>
      </dgm:t>
    </dgm:pt>
    <dgm:pt modelId="{1D37E085-78E5-4FCD-9E4D-FC07C0CD2298}">
      <dgm:prSet phldrT="[Tekst]" custT="1"/>
      <dgm:spPr/>
      <dgm:t>
        <a:bodyPr/>
        <a:lstStyle/>
        <a:p>
          <a:r>
            <a:rPr lang="nb-NO" sz="1800" dirty="0"/>
            <a:t>Informasjon og innsyn</a:t>
          </a:r>
        </a:p>
      </dgm:t>
    </dgm:pt>
    <dgm:pt modelId="{2072F055-5EE7-462E-B1D5-332CB6AC3098}" type="parTrans" cxnId="{EFAE0711-1D3F-4289-B330-7526D85BC413}">
      <dgm:prSet/>
      <dgm:spPr/>
      <dgm:t>
        <a:bodyPr/>
        <a:lstStyle/>
        <a:p>
          <a:endParaRPr lang="nb-NO"/>
        </a:p>
      </dgm:t>
    </dgm:pt>
    <dgm:pt modelId="{C69A6414-0721-4945-B398-21319C34298B}" type="sibTrans" cxnId="{EFAE0711-1D3F-4289-B330-7526D85BC413}">
      <dgm:prSet/>
      <dgm:spPr/>
      <dgm:t>
        <a:bodyPr/>
        <a:lstStyle/>
        <a:p>
          <a:endParaRPr lang="nb-NO"/>
        </a:p>
      </dgm:t>
    </dgm:pt>
    <dgm:pt modelId="{1D29030F-EC9C-4D3C-AE3A-16DCDC53CB72}" type="pres">
      <dgm:prSet presAssocID="{66691849-24F9-49E6-A8D1-EBC606D32AA5}" presName="Name0" presStyleCnt="0">
        <dgm:presLayoutVars>
          <dgm:dir/>
          <dgm:animLvl val="lvl"/>
          <dgm:resizeHandles val="exact"/>
        </dgm:presLayoutVars>
      </dgm:prSet>
      <dgm:spPr/>
    </dgm:pt>
    <dgm:pt modelId="{1C50D2E1-8631-4A0E-A4EF-D8B445D1BDA5}" type="pres">
      <dgm:prSet presAssocID="{6B2B7BDA-DFA9-4F46-841E-369A5D246DA3}" presName="linNode" presStyleCnt="0"/>
      <dgm:spPr/>
    </dgm:pt>
    <dgm:pt modelId="{33258EE8-FAE8-41FC-953E-B50E32765470}" type="pres">
      <dgm:prSet presAssocID="{6B2B7BDA-DFA9-4F46-841E-369A5D246DA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6F86EBE-C666-4E64-B6BF-28CBB750192D}" type="pres">
      <dgm:prSet presAssocID="{6B2B7BDA-DFA9-4F46-841E-369A5D246DA3}" presName="descendantText" presStyleLbl="alignAccFollowNode1" presStyleIdx="0" presStyleCnt="3" custLinFactNeighborX="208" custLinFactNeighborY="0">
        <dgm:presLayoutVars>
          <dgm:bulletEnabled val="1"/>
        </dgm:presLayoutVars>
      </dgm:prSet>
      <dgm:spPr/>
    </dgm:pt>
    <dgm:pt modelId="{03500999-4DDA-493B-9F2F-4F6BC9729ADF}" type="pres">
      <dgm:prSet presAssocID="{47D168B7-AA23-44E4-91C5-C0396FAEEF61}" presName="sp" presStyleCnt="0"/>
      <dgm:spPr/>
    </dgm:pt>
    <dgm:pt modelId="{499FA8FA-9A22-49EB-B05E-6720A8A93905}" type="pres">
      <dgm:prSet presAssocID="{9B524525-086D-4932-A855-BCAC3F8FEFC1}" presName="linNode" presStyleCnt="0"/>
      <dgm:spPr/>
    </dgm:pt>
    <dgm:pt modelId="{46EC875B-2171-4C40-97CE-A5DB60545087}" type="pres">
      <dgm:prSet presAssocID="{9B524525-086D-4932-A855-BCAC3F8FEFC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CE4C14F-9AA0-4360-9DC0-6E63AE3140B8}" type="pres">
      <dgm:prSet presAssocID="{9B524525-086D-4932-A855-BCAC3F8FEFC1}" presName="descendantText" presStyleLbl="alignAccFollowNode1" presStyleIdx="1" presStyleCnt="3">
        <dgm:presLayoutVars>
          <dgm:bulletEnabled val="1"/>
        </dgm:presLayoutVars>
      </dgm:prSet>
      <dgm:spPr/>
    </dgm:pt>
    <dgm:pt modelId="{52F64D12-E2BE-46DF-9363-F8A70AD97058}" type="pres">
      <dgm:prSet presAssocID="{1F38FC88-69DE-417A-8436-64C1E2078E57}" presName="sp" presStyleCnt="0"/>
      <dgm:spPr/>
    </dgm:pt>
    <dgm:pt modelId="{81067B46-5009-413D-A4B6-96B613345CFE}" type="pres">
      <dgm:prSet presAssocID="{B2863978-109E-4388-B037-36B92D9423E9}" presName="linNode" presStyleCnt="0"/>
      <dgm:spPr/>
    </dgm:pt>
    <dgm:pt modelId="{5AFB351D-7183-4A21-BCCD-57811070004E}" type="pres">
      <dgm:prSet presAssocID="{B2863978-109E-4388-B037-36B92D9423E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ED72E0D-390B-455B-ABD9-A096E6D159B4}" type="pres">
      <dgm:prSet presAssocID="{B2863978-109E-4388-B037-36B92D9423E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0BCBC01-AB31-4F90-AC28-B0699096CA0D}" type="presOf" srcId="{F5F987C1-0FED-4A82-BB5A-A958BB8B7D51}" destId="{46F86EBE-C666-4E64-B6BF-28CBB750192D}" srcOrd="0" destOrd="0" presId="urn:microsoft.com/office/officeart/2005/8/layout/vList5"/>
    <dgm:cxn modelId="{5153CB07-2F2C-4720-8C6E-E11ADC0E4F99}" type="presOf" srcId="{36FBBAE3-B9B1-44B3-8BA5-ECE7651CFA08}" destId="{DCE4C14F-9AA0-4360-9DC0-6E63AE3140B8}" srcOrd="0" destOrd="0" presId="urn:microsoft.com/office/officeart/2005/8/layout/vList5"/>
    <dgm:cxn modelId="{EFAE0711-1D3F-4289-B330-7526D85BC413}" srcId="{6B2B7BDA-DFA9-4F46-841E-369A5D246DA3}" destId="{1D37E085-78E5-4FCD-9E4D-FC07C0CD2298}" srcOrd="2" destOrd="0" parTransId="{2072F055-5EE7-462E-B1D5-332CB6AC3098}" sibTransId="{C69A6414-0721-4945-B398-21319C34298B}"/>
    <dgm:cxn modelId="{CA646926-6867-4BF4-9AA1-1A8DF1DE22AF}" srcId="{6B2B7BDA-DFA9-4F46-841E-369A5D246DA3}" destId="{FC4600DE-AEDF-46AC-90DC-A36EE28D9A81}" srcOrd="1" destOrd="0" parTransId="{9AAB596D-454D-40E8-B795-C1CA308456B4}" sibTransId="{4214E3E5-BD06-4F0D-B9A8-9BB15C62267B}"/>
    <dgm:cxn modelId="{105C3F31-ADAA-4713-B829-1D75F18FCE1A}" srcId="{9B524525-086D-4932-A855-BCAC3F8FEFC1}" destId="{36FBBAE3-B9B1-44B3-8BA5-ECE7651CFA08}" srcOrd="0" destOrd="0" parTransId="{5C246BE1-C9E2-4976-A833-0BF98692BA5E}" sibTransId="{FAD0DBDC-7A20-4E68-8553-74388B0316AE}"/>
    <dgm:cxn modelId="{B2FA0132-3874-4C68-ABB9-BB2271C6F853}" srcId="{B2863978-109E-4388-B037-36B92D9423E9}" destId="{491ABC79-032A-42C0-86C3-622A917E9BFA}" srcOrd="0" destOrd="0" parTransId="{6D81850B-8F35-4551-AE65-F3BA67D8AA57}" sibTransId="{C37C6917-D291-4385-9E9D-37605392AF85}"/>
    <dgm:cxn modelId="{21F40572-FD4C-41DB-8F21-01179BA9E749}" srcId="{6B2B7BDA-DFA9-4F46-841E-369A5D246DA3}" destId="{F5F987C1-0FED-4A82-BB5A-A958BB8B7D51}" srcOrd="0" destOrd="0" parTransId="{2FA58491-A19B-477D-8A50-F442953D67BE}" sibTransId="{1C2F6D40-89C6-4C9D-8D53-E01AB0AC85AE}"/>
    <dgm:cxn modelId="{52D4FE59-A75C-41DC-B31E-AFEB526BB8E4}" type="presOf" srcId="{FC4600DE-AEDF-46AC-90DC-A36EE28D9A81}" destId="{46F86EBE-C666-4E64-B6BF-28CBB750192D}" srcOrd="0" destOrd="1" presId="urn:microsoft.com/office/officeart/2005/8/layout/vList5"/>
    <dgm:cxn modelId="{63B2BE84-DE26-452E-B004-43E7F249D2E8}" type="presOf" srcId="{66691849-24F9-49E6-A8D1-EBC606D32AA5}" destId="{1D29030F-EC9C-4D3C-AE3A-16DCDC53CB72}" srcOrd="0" destOrd="0" presId="urn:microsoft.com/office/officeart/2005/8/layout/vList5"/>
    <dgm:cxn modelId="{8908E986-A3C7-4634-8F37-92C6090BAD60}" type="presOf" srcId="{B2863978-109E-4388-B037-36B92D9423E9}" destId="{5AFB351D-7183-4A21-BCCD-57811070004E}" srcOrd="0" destOrd="0" presId="urn:microsoft.com/office/officeart/2005/8/layout/vList5"/>
    <dgm:cxn modelId="{9F82F48B-2A87-4A67-8AAF-33B41574692D}" type="presOf" srcId="{9B524525-086D-4932-A855-BCAC3F8FEFC1}" destId="{46EC875B-2171-4C40-97CE-A5DB60545087}" srcOrd="0" destOrd="0" presId="urn:microsoft.com/office/officeart/2005/8/layout/vList5"/>
    <dgm:cxn modelId="{A22F2198-58E7-4543-968D-ED394568B251}" srcId="{66691849-24F9-49E6-A8D1-EBC606D32AA5}" destId="{B2863978-109E-4388-B037-36B92D9423E9}" srcOrd="2" destOrd="0" parTransId="{96EE2731-6A5E-4D32-BCD3-D94168FB26F5}" sibTransId="{FF2E2FE4-CDAD-4ACE-A48B-80710BBC335B}"/>
    <dgm:cxn modelId="{309DD5B7-BA00-4A07-A0AB-D2660661D8B9}" srcId="{66691849-24F9-49E6-A8D1-EBC606D32AA5}" destId="{6B2B7BDA-DFA9-4F46-841E-369A5D246DA3}" srcOrd="0" destOrd="0" parTransId="{D9F55409-3814-40A2-B1CE-90F84FD4BF65}" sibTransId="{47D168B7-AA23-44E4-91C5-C0396FAEEF61}"/>
    <dgm:cxn modelId="{D5A689C2-ECE1-4103-899E-8F2EC7A3232E}" type="presOf" srcId="{491ABC79-032A-42C0-86C3-622A917E9BFA}" destId="{FED72E0D-390B-455B-ABD9-A096E6D159B4}" srcOrd="0" destOrd="0" presId="urn:microsoft.com/office/officeart/2005/8/layout/vList5"/>
    <dgm:cxn modelId="{506210CB-9C9B-4F63-B824-762DA6360415}" srcId="{66691849-24F9-49E6-A8D1-EBC606D32AA5}" destId="{9B524525-086D-4932-A855-BCAC3F8FEFC1}" srcOrd="1" destOrd="0" parTransId="{133E6622-9E21-4E53-9AA0-EE3588199C29}" sibTransId="{1F38FC88-69DE-417A-8436-64C1E2078E57}"/>
    <dgm:cxn modelId="{116D50F0-0905-49A4-9E05-C18AA93CEA9E}" type="presOf" srcId="{1D37E085-78E5-4FCD-9E4D-FC07C0CD2298}" destId="{46F86EBE-C666-4E64-B6BF-28CBB750192D}" srcOrd="0" destOrd="2" presId="urn:microsoft.com/office/officeart/2005/8/layout/vList5"/>
    <dgm:cxn modelId="{209BDBF5-233D-479C-8F90-4C790A00EF1D}" type="presOf" srcId="{6B2B7BDA-DFA9-4F46-841E-369A5D246DA3}" destId="{33258EE8-FAE8-41FC-953E-B50E32765470}" srcOrd="0" destOrd="0" presId="urn:microsoft.com/office/officeart/2005/8/layout/vList5"/>
    <dgm:cxn modelId="{5ADFC586-0479-463E-9167-050CAA1A419F}" type="presParOf" srcId="{1D29030F-EC9C-4D3C-AE3A-16DCDC53CB72}" destId="{1C50D2E1-8631-4A0E-A4EF-D8B445D1BDA5}" srcOrd="0" destOrd="0" presId="urn:microsoft.com/office/officeart/2005/8/layout/vList5"/>
    <dgm:cxn modelId="{0A9321AF-B690-4ED5-B0B1-06EFA4043E0E}" type="presParOf" srcId="{1C50D2E1-8631-4A0E-A4EF-D8B445D1BDA5}" destId="{33258EE8-FAE8-41FC-953E-B50E32765470}" srcOrd="0" destOrd="0" presId="urn:microsoft.com/office/officeart/2005/8/layout/vList5"/>
    <dgm:cxn modelId="{72D00F48-9896-4FA8-9A10-3F67EDEFB853}" type="presParOf" srcId="{1C50D2E1-8631-4A0E-A4EF-D8B445D1BDA5}" destId="{46F86EBE-C666-4E64-B6BF-28CBB750192D}" srcOrd="1" destOrd="0" presId="urn:microsoft.com/office/officeart/2005/8/layout/vList5"/>
    <dgm:cxn modelId="{5EB809D5-0295-4AE2-9DAF-BA147F3033D8}" type="presParOf" srcId="{1D29030F-EC9C-4D3C-AE3A-16DCDC53CB72}" destId="{03500999-4DDA-493B-9F2F-4F6BC9729ADF}" srcOrd="1" destOrd="0" presId="urn:microsoft.com/office/officeart/2005/8/layout/vList5"/>
    <dgm:cxn modelId="{A49DEA21-E02F-4E3F-AE0A-2F96F4EFF051}" type="presParOf" srcId="{1D29030F-EC9C-4D3C-AE3A-16DCDC53CB72}" destId="{499FA8FA-9A22-49EB-B05E-6720A8A93905}" srcOrd="2" destOrd="0" presId="urn:microsoft.com/office/officeart/2005/8/layout/vList5"/>
    <dgm:cxn modelId="{0F94DF6F-C3A9-4FDD-B501-6A8CE373E733}" type="presParOf" srcId="{499FA8FA-9A22-49EB-B05E-6720A8A93905}" destId="{46EC875B-2171-4C40-97CE-A5DB60545087}" srcOrd="0" destOrd="0" presId="urn:microsoft.com/office/officeart/2005/8/layout/vList5"/>
    <dgm:cxn modelId="{6FC398D8-A672-41BF-B892-40E21CB98B4A}" type="presParOf" srcId="{499FA8FA-9A22-49EB-B05E-6720A8A93905}" destId="{DCE4C14F-9AA0-4360-9DC0-6E63AE3140B8}" srcOrd="1" destOrd="0" presId="urn:microsoft.com/office/officeart/2005/8/layout/vList5"/>
    <dgm:cxn modelId="{7ABF1AB5-6A7E-48DF-98D0-8EA73ABD221C}" type="presParOf" srcId="{1D29030F-EC9C-4D3C-AE3A-16DCDC53CB72}" destId="{52F64D12-E2BE-46DF-9363-F8A70AD97058}" srcOrd="3" destOrd="0" presId="urn:microsoft.com/office/officeart/2005/8/layout/vList5"/>
    <dgm:cxn modelId="{C43C8D4B-84D6-417E-95DB-98A1CE9B3E25}" type="presParOf" srcId="{1D29030F-EC9C-4D3C-AE3A-16DCDC53CB72}" destId="{81067B46-5009-413D-A4B6-96B613345CFE}" srcOrd="4" destOrd="0" presId="urn:microsoft.com/office/officeart/2005/8/layout/vList5"/>
    <dgm:cxn modelId="{C615D948-93F1-48D6-8D91-92D1E56E421D}" type="presParOf" srcId="{81067B46-5009-413D-A4B6-96B613345CFE}" destId="{5AFB351D-7183-4A21-BCCD-57811070004E}" srcOrd="0" destOrd="0" presId="urn:microsoft.com/office/officeart/2005/8/layout/vList5"/>
    <dgm:cxn modelId="{3BA1C9A8-B299-4CA2-8677-153B1F12E4C4}" type="presParOf" srcId="{81067B46-5009-413D-A4B6-96B613345CFE}" destId="{FED72E0D-390B-455B-ABD9-A096E6D159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91849-24F9-49E6-A8D1-EBC606D32A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B2B7BDA-DFA9-4F46-841E-369A5D246DA3}">
      <dgm:prSet phldrT="[Tekst]"/>
      <dgm:spPr/>
      <dgm:t>
        <a:bodyPr/>
        <a:lstStyle/>
        <a:p>
          <a:r>
            <a:rPr lang="nb-NO" dirty="0"/>
            <a:t>Riktighet</a:t>
          </a:r>
        </a:p>
      </dgm:t>
    </dgm:pt>
    <dgm:pt modelId="{D9F55409-3814-40A2-B1CE-90F84FD4BF65}" type="parTrans" cxnId="{309DD5B7-BA00-4A07-A0AB-D2660661D8B9}">
      <dgm:prSet/>
      <dgm:spPr/>
      <dgm:t>
        <a:bodyPr/>
        <a:lstStyle/>
        <a:p>
          <a:endParaRPr lang="nb-NO"/>
        </a:p>
      </dgm:t>
    </dgm:pt>
    <dgm:pt modelId="{47D168B7-AA23-44E4-91C5-C0396FAEEF61}" type="sibTrans" cxnId="{309DD5B7-BA00-4A07-A0AB-D2660661D8B9}">
      <dgm:prSet/>
      <dgm:spPr/>
      <dgm:t>
        <a:bodyPr/>
        <a:lstStyle/>
        <a:p>
          <a:endParaRPr lang="nb-NO"/>
        </a:p>
      </dgm:t>
    </dgm:pt>
    <dgm:pt modelId="{F5F987C1-0FED-4A82-BB5A-A958BB8B7D51}">
      <dgm:prSet phldrT="[Tekst]" custT="1"/>
      <dgm:spPr/>
      <dgm:t>
        <a:bodyPr/>
        <a:lstStyle/>
        <a:p>
          <a:r>
            <a:rPr lang="nb-NO" sz="1800" dirty="0"/>
            <a:t>Korrekte og oppdaterte personopplysninger</a:t>
          </a:r>
        </a:p>
      </dgm:t>
    </dgm:pt>
    <dgm:pt modelId="{2FA58491-A19B-477D-8A50-F442953D67BE}" type="parTrans" cxnId="{21F40572-FD4C-41DB-8F21-01179BA9E749}">
      <dgm:prSet/>
      <dgm:spPr/>
      <dgm:t>
        <a:bodyPr/>
        <a:lstStyle/>
        <a:p>
          <a:endParaRPr lang="nb-NO"/>
        </a:p>
      </dgm:t>
    </dgm:pt>
    <dgm:pt modelId="{1C2F6D40-89C6-4C9D-8D53-E01AB0AC85AE}" type="sibTrans" cxnId="{21F40572-FD4C-41DB-8F21-01179BA9E749}">
      <dgm:prSet/>
      <dgm:spPr/>
      <dgm:t>
        <a:bodyPr/>
        <a:lstStyle/>
        <a:p>
          <a:endParaRPr lang="nb-NO"/>
        </a:p>
      </dgm:t>
    </dgm:pt>
    <dgm:pt modelId="{9B524525-086D-4932-A855-BCAC3F8FEFC1}">
      <dgm:prSet phldrT="[Tekst]"/>
      <dgm:spPr/>
      <dgm:t>
        <a:bodyPr/>
        <a:lstStyle/>
        <a:p>
          <a:r>
            <a:rPr lang="nb-NO" dirty="0"/>
            <a:t>Lagrings-</a:t>
          </a:r>
        </a:p>
        <a:p>
          <a:r>
            <a:rPr lang="nb-NO" dirty="0"/>
            <a:t>begrensning</a:t>
          </a:r>
        </a:p>
      </dgm:t>
    </dgm:pt>
    <dgm:pt modelId="{133E6622-9E21-4E53-9AA0-EE3588199C29}" type="parTrans" cxnId="{506210CB-9C9B-4F63-B824-762DA6360415}">
      <dgm:prSet/>
      <dgm:spPr/>
      <dgm:t>
        <a:bodyPr/>
        <a:lstStyle/>
        <a:p>
          <a:endParaRPr lang="nb-NO"/>
        </a:p>
      </dgm:t>
    </dgm:pt>
    <dgm:pt modelId="{1F38FC88-69DE-417A-8436-64C1E2078E57}" type="sibTrans" cxnId="{506210CB-9C9B-4F63-B824-762DA6360415}">
      <dgm:prSet/>
      <dgm:spPr/>
      <dgm:t>
        <a:bodyPr/>
        <a:lstStyle/>
        <a:p>
          <a:endParaRPr lang="nb-NO"/>
        </a:p>
      </dgm:t>
    </dgm:pt>
    <dgm:pt modelId="{36FBBAE3-B9B1-44B3-8BA5-ECE7651CFA08}">
      <dgm:prSet phldrT="[Tekst]" custT="1"/>
      <dgm:spPr/>
      <dgm:t>
        <a:bodyPr/>
        <a:lstStyle/>
        <a:p>
          <a:r>
            <a:rPr lang="nb-NO" sz="1800" dirty="0"/>
            <a:t>Ikke lenger enn nødvendig for formålet</a:t>
          </a:r>
        </a:p>
      </dgm:t>
    </dgm:pt>
    <dgm:pt modelId="{5C246BE1-C9E2-4976-A833-0BF98692BA5E}" type="parTrans" cxnId="{105C3F31-ADAA-4713-B829-1D75F18FCE1A}">
      <dgm:prSet/>
      <dgm:spPr/>
      <dgm:t>
        <a:bodyPr/>
        <a:lstStyle/>
        <a:p>
          <a:endParaRPr lang="nb-NO"/>
        </a:p>
      </dgm:t>
    </dgm:pt>
    <dgm:pt modelId="{FAD0DBDC-7A20-4E68-8553-74388B0316AE}" type="sibTrans" cxnId="{105C3F31-ADAA-4713-B829-1D75F18FCE1A}">
      <dgm:prSet/>
      <dgm:spPr/>
      <dgm:t>
        <a:bodyPr/>
        <a:lstStyle/>
        <a:p>
          <a:endParaRPr lang="nb-NO"/>
        </a:p>
      </dgm:t>
    </dgm:pt>
    <dgm:pt modelId="{B2863978-109E-4388-B037-36B92D9423E9}">
      <dgm:prSet phldrT="[Tekst]"/>
      <dgm:spPr/>
      <dgm:t>
        <a:bodyPr/>
        <a:lstStyle/>
        <a:p>
          <a:r>
            <a:rPr lang="nb-NO" dirty="0"/>
            <a:t>Integritet og fortrolighet</a:t>
          </a:r>
        </a:p>
      </dgm:t>
    </dgm:pt>
    <dgm:pt modelId="{96EE2731-6A5E-4D32-BCD3-D94168FB26F5}" type="parTrans" cxnId="{A22F2198-58E7-4543-968D-ED394568B251}">
      <dgm:prSet/>
      <dgm:spPr/>
      <dgm:t>
        <a:bodyPr/>
        <a:lstStyle/>
        <a:p>
          <a:endParaRPr lang="nb-NO"/>
        </a:p>
      </dgm:t>
    </dgm:pt>
    <dgm:pt modelId="{FF2E2FE4-CDAD-4ACE-A48B-80710BBC335B}" type="sibTrans" cxnId="{A22F2198-58E7-4543-968D-ED394568B251}">
      <dgm:prSet/>
      <dgm:spPr/>
      <dgm:t>
        <a:bodyPr/>
        <a:lstStyle/>
        <a:p>
          <a:endParaRPr lang="nb-NO"/>
        </a:p>
      </dgm:t>
    </dgm:pt>
    <dgm:pt modelId="{491ABC79-032A-42C0-86C3-622A917E9BFA}">
      <dgm:prSet phldrT="[Tekst]" custT="1"/>
      <dgm:spPr/>
      <dgm:t>
        <a:bodyPr/>
        <a:lstStyle/>
        <a:p>
          <a:r>
            <a:rPr lang="nb-NO" sz="1800" dirty="0"/>
            <a:t> Sikkerhet for personopplysningene</a:t>
          </a:r>
        </a:p>
      </dgm:t>
    </dgm:pt>
    <dgm:pt modelId="{6D81850B-8F35-4551-AE65-F3BA67D8AA57}" type="parTrans" cxnId="{B2FA0132-3874-4C68-ABB9-BB2271C6F853}">
      <dgm:prSet/>
      <dgm:spPr/>
      <dgm:t>
        <a:bodyPr/>
        <a:lstStyle/>
        <a:p>
          <a:endParaRPr lang="nb-NO"/>
        </a:p>
      </dgm:t>
    </dgm:pt>
    <dgm:pt modelId="{C37C6917-D291-4385-9E9D-37605392AF85}" type="sibTrans" cxnId="{B2FA0132-3874-4C68-ABB9-BB2271C6F853}">
      <dgm:prSet/>
      <dgm:spPr/>
      <dgm:t>
        <a:bodyPr/>
        <a:lstStyle/>
        <a:p>
          <a:endParaRPr lang="nb-NO"/>
        </a:p>
      </dgm:t>
    </dgm:pt>
    <dgm:pt modelId="{1D29030F-EC9C-4D3C-AE3A-16DCDC53CB72}" type="pres">
      <dgm:prSet presAssocID="{66691849-24F9-49E6-A8D1-EBC606D32AA5}" presName="Name0" presStyleCnt="0">
        <dgm:presLayoutVars>
          <dgm:dir/>
          <dgm:animLvl val="lvl"/>
          <dgm:resizeHandles val="exact"/>
        </dgm:presLayoutVars>
      </dgm:prSet>
      <dgm:spPr/>
    </dgm:pt>
    <dgm:pt modelId="{1C50D2E1-8631-4A0E-A4EF-D8B445D1BDA5}" type="pres">
      <dgm:prSet presAssocID="{6B2B7BDA-DFA9-4F46-841E-369A5D246DA3}" presName="linNode" presStyleCnt="0"/>
      <dgm:spPr/>
    </dgm:pt>
    <dgm:pt modelId="{33258EE8-FAE8-41FC-953E-B50E32765470}" type="pres">
      <dgm:prSet presAssocID="{6B2B7BDA-DFA9-4F46-841E-369A5D246DA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6F86EBE-C666-4E64-B6BF-28CBB750192D}" type="pres">
      <dgm:prSet presAssocID="{6B2B7BDA-DFA9-4F46-841E-369A5D246DA3}" presName="descendantText" presStyleLbl="alignAccFollowNode1" presStyleIdx="0" presStyleCnt="3">
        <dgm:presLayoutVars>
          <dgm:bulletEnabled val="1"/>
        </dgm:presLayoutVars>
      </dgm:prSet>
      <dgm:spPr/>
    </dgm:pt>
    <dgm:pt modelId="{03500999-4DDA-493B-9F2F-4F6BC9729ADF}" type="pres">
      <dgm:prSet presAssocID="{47D168B7-AA23-44E4-91C5-C0396FAEEF61}" presName="sp" presStyleCnt="0"/>
      <dgm:spPr/>
    </dgm:pt>
    <dgm:pt modelId="{499FA8FA-9A22-49EB-B05E-6720A8A93905}" type="pres">
      <dgm:prSet presAssocID="{9B524525-086D-4932-A855-BCAC3F8FEFC1}" presName="linNode" presStyleCnt="0"/>
      <dgm:spPr/>
    </dgm:pt>
    <dgm:pt modelId="{46EC875B-2171-4C40-97CE-A5DB60545087}" type="pres">
      <dgm:prSet presAssocID="{9B524525-086D-4932-A855-BCAC3F8FEFC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CE4C14F-9AA0-4360-9DC0-6E63AE3140B8}" type="pres">
      <dgm:prSet presAssocID="{9B524525-086D-4932-A855-BCAC3F8FEFC1}" presName="descendantText" presStyleLbl="alignAccFollowNode1" presStyleIdx="1" presStyleCnt="3">
        <dgm:presLayoutVars>
          <dgm:bulletEnabled val="1"/>
        </dgm:presLayoutVars>
      </dgm:prSet>
      <dgm:spPr/>
    </dgm:pt>
    <dgm:pt modelId="{52F64D12-E2BE-46DF-9363-F8A70AD97058}" type="pres">
      <dgm:prSet presAssocID="{1F38FC88-69DE-417A-8436-64C1E2078E57}" presName="sp" presStyleCnt="0"/>
      <dgm:spPr/>
    </dgm:pt>
    <dgm:pt modelId="{81067B46-5009-413D-A4B6-96B613345CFE}" type="pres">
      <dgm:prSet presAssocID="{B2863978-109E-4388-B037-36B92D9423E9}" presName="linNode" presStyleCnt="0"/>
      <dgm:spPr/>
    </dgm:pt>
    <dgm:pt modelId="{5AFB351D-7183-4A21-BCCD-57811070004E}" type="pres">
      <dgm:prSet presAssocID="{B2863978-109E-4388-B037-36B92D9423E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ED72E0D-390B-455B-ABD9-A096E6D159B4}" type="pres">
      <dgm:prSet presAssocID="{B2863978-109E-4388-B037-36B92D9423E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0BCBC01-AB31-4F90-AC28-B0699096CA0D}" type="presOf" srcId="{F5F987C1-0FED-4A82-BB5A-A958BB8B7D51}" destId="{46F86EBE-C666-4E64-B6BF-28CBB750192D}" srcOrd="0" destOrd="0" presId="urn:microsoft.com/office/officeart/2005/8/layout/vList5"/>
    <dgm:cxn modelId="{5153CB07-2F2C-4720-8C6E-E11ADC0E4F99}" type="presOf" srcId="{36FBBAE3-B9B1-44B3-8BA5-ECE7651CFA08}" destId="{DCE4C14F-9AA0-4360-9DC0-6E63AE3140B8}" srcOrd="0" destOrd="0" presId="urn:microsoft.com/office/officeart/2005/8/layout/vList5"/>
    <dgm:cxn modelId="{105C3F31-ADAA-4713-B829-1D75F18FCE1A}" srcId="{9B524525-086D-4932-A855-BCAC3F8FEFC1}" destId="{36FBBAE3-B9B1-44B3-8BA5-ECE7651CFA08}" srcOrd="0" destOrd="0" parTransId="{5C246BE1-C9E2-4976-A833-0BF98692BA5E}" sibTransId="{FAD0DBDC-7A20-4E68-8553-74388B0316AE}"/>
    <dgm:cxn modelId="{B2FA0132-3874-4C68-ABB9-BB2271C6F853}" srcId="{B2863978-109E-4388-B037-36B92D9423E9}" destId="{491ABC79-032A-42C0-86C3-622A917E9BFA}" srcOrd="0" destOrd="0" parTransId="{6D81850B-8F35-4551-AE65-F3BA67D8AA57}" sibTransId="{C37C6917-D291-4385-9E9D-37605392AF85}"/>
    <dgm:cxn modelId="{21F40572-FD4C-41DB-8F21-01179BA9E749}" srcId="{6B2B7BDA-DFA9-4F46-841E-369A5D246DA3}" destId="{F5F987C1-0FED-4A82-BB5A-A958BB8B7D51}" srcOrd="0" destOrd="0" parTransId="{2FA58491-A19B-477D-8A50-F442953D67BE}" sibTransId="{1C2F6D40-89C6-4C9D-8D53-E01AB0AC85AE}"/>
    <dgm:cxn modelId="{63B2BE84-DE26-452E-B004-43E7F249D2E8}" type="presOf" srcId="{66691849-24F9-49E6-A8D1-EBC606D32AA5}" destId="{1D29030F-EC9C-4D3C-AE3A-16DCDC53CB72}" srcOrd="0" destOrd="0" presId="urn:microsoft.com/office/officeart/2005/8/layout/vList5"/>
    <dgm:cxn modelId="{8908E986-A3C7-4634-8F37-92C6090BAD60}" type="presOf" srcId="{B2863978-109E-4388-B037-36B92D9423E9}" destId="{5AFB351D-7183-4A21-BCCD-57811070004E}" srcOrd="0" destOrd="0" presId="urn:microsoft.com/office/officeart/2005/8/layout/vList5"/>
    <dgm:cxn modelId="{9F82F48B-2A87-4A67-8AAF-33B41574692D}" type="presOf" srcId="{9B524525-086D-4932-A855-BCAC3F8FEFC1}" destId="{46EC875B-2171-4C40-97CE-A5DB60545087}" srcOrd="0" destOrd="0" presId="urn:microsoft.com/office/officeart/2005/8/layout/vList5"/>
    <dgm:cxn modelId="{A22F2198-58E7-4543-968D-ED394568B251}" srcId="{66691849-24F9-49E6-A8D1-EBC606D32AA5}" destId="{B2863978-109E-4388-B037-36B92D9423E9}" srcOrd="2" destOrd="0" parTransId="{96EE2731-6A5E-4D32-BCD3-D94168FB26F5}" sibTransId="{FF2E2FE4-CDAD-4ACE-A48B-80710BBC335B}"/>
    <dgm:cxn modelId="{309DD5B7-BA00-4A07-A0AB-D2660661D8B9}" srcId="{66691849-24F9-49E6-A8D1-EBC606D32AA5}" destId="{6B2B7BDA-DFA9-4F46-841E-369A5D246DA3}" srcOrd="0" destOrd="0" parTransId="{D9F55409-3814-40A2-B1CE-90F84FD4BF65}" sibTransId="{47D168B7-AA23-44E4-91C5-C0396FAEEF61}"/>
    <dgm:cxn modelId="{D5A689C2-ECE1-4103-899E-8F2EC7A3232E}" type="presOf" srcId="{491ABC79-032A-42C0-86C3-622A917E9BFA}" destId="{FED72E0D-390B-455B-ABD9-A096E6D159B4}" srcOrd="0" destOrd="0" presId="urn:microsoft.com/office/officeart/2005/8/layout/vList5"/>
    <dgm:cxn modelId="{506210CB-9C9B-4F63-B824-762DA6360415}" srcId="{66691849-24F9-49E6-A8D1-EBC606D32AA5}" destId="{9B524525-086D-4932-A855-BCAC3F8FEFC1}" srcOrd="1" destOrd="0" parTransId="{133E6622-9E21-4E53-9AA0-EE3588199C29}" sibTransId="{1F38FC88-69DE-417A-8436-64C1E2078E57}"/>
    <dgm:cxn modelId="{209BDBF5-233D-479C-8F90-4C790A00EF1D}" type="presOf" srcId="{6B2B7BDA-DFA9-4F46-841E-369A5D246DA3}" destId="{33258EE8-FAE8-41FC-953E-B50E32765470}" srcOrd="0" destOrd="0" presId="urn:microsoft.com/office/officeart/2005/8/layout/vList5"/>
    <dgm:cxn modelId="{5ADFC586-0479-463E-9167-050CAA1A419F}" type="presParOf" srcId="{1D29030F-EC9C-4D3C-AE3A-16DCDC53CB72}" destId="{1C50D2E1-8631-4A0E-A4EF-D8B445D1BDA5}" srcOrd="0" destOrd="0" presId="urn:microsoft.com/office/officeart/2005/8/layout/vList5"/>
    <dgm:cxn modelId="{0A9321AF-B690-4ED5-B0B1-06EFA4043E0E}" type="presParOf" srcId="{1C50D2E1-8631-4A0E-A4EF-D8B445D1BDA5}" destId="{33258EE8-FAE8-41FC-953E-B50E32765470}" srcOrd="0" destOrd="0" presId="urn:microsoft.com/office/officeart/2005/8/layout/vList5"/>
    <dgm:cxn modelId="{72D00F48-9896-4FA8-9A10-3F67EDEFB853}" type="presParOf" srcId="{1C50D2E1-8631-4A0E-A4EF-D8B445D1BDA5}" destId="{46F86EBE-C666-4E64-B6BF-28CBB750192D}" srcOrd="1" destOrd="0" presId="urn:microsoft.com/office/officeart/2005/8/layout/vList5"/>
    <dgm:cxn modelId="{5EB809D5-0295-4AE2-9DAF-BA147F3033D8}" type="presParOf" srcId="{1D29030F-EC9C-4D3C-AE3A-16DCDC53CB72}" destId="{03500999-4DDA-493B-9F2F-4F6BC9729ADF}" srcOrd="1" destOrd="0" presId="urn:microsoft.com/office/officeart/2005/8/layout/vList5"/>
    <dgm:cxn modelId="{A49DEA21-E02F-4E3F-AE0A-2F96F4EFF051}" type="presParOf" srcId="{1D29030F-EC9C-4D3C-AE3A-16DCDC53CB72}" destId="{499FA8FA-9A22-49EB-B05E-6720A8A93905}" srcOrd="2" destOrd="0" presId="urn:microsoft.com/office/officeart/2005/8/layout/vList5"/>
    <dgm:cxn modelId="{0F94DF6F-C3A9-4FDD-B501-6A8CE373E733}" type="presParOf" srcId="{499FA8FA-9A22-49EB-B05E-6720A8A93905}" destId="{46EC875B-2171-4C40-97CE-A5DB60545087}" srcOrd="0" destOrd="0" presId="urn:microsoft.com/office/officeart/2005/8/layout/vList5"/>
    <dgm:cxn modelId="{6FC398D8-A672-41BF-B892-40E21CB98B4A}" type="presParOf" srcId="{499FA8FA-9A22-49EB-B05E-6720A8A93905}" destId="{DCE4C14F-9AA0-4360-9DC0-6E63AE3140B8}" srcOrd="1" destOrd="0" presId="urn:microsoft.com/office/officeart/2005/8/layout/vList5"/>
    <dgm:cxn modelId="{7ABF1AB5-6A7E-48DF-98D0-8EA73ABD221C}" type="presParOf" srcId="{1D29030F-EC9C-4D3C-AE3A-16DCDC53CB72}" destId="{52F64D12-E2BE-46DF-9363-F8A70AD97058}" srcOrd="3" destOrd="0" presId="urn:microsoft.com/office/officeart/2005/8/layout/vList5"/>
    <dgm:cxn modelId="{C43C8D4B-84D6-417E-95DB-98A1CE9B3E25}" type="presParOf" srcId="{1D29030F-EC9C-4D3C-AE3A-16DCDC53CB72}" destId="{81067B46-5009-413D-A4B6-96B613345CFE}" srcOrd="4" destOrd="0" presId="urn:microsoft.com/office/officeart/2005/8/layout/vList5"/>
    <dgm:cxn modelId="{C615D948-93F1-48D6-8D91-92D1E56E421D}" type="presParOf" srcId="{81067B46-5009-413D-A4B6-96B613345CFE}" destId="{5AFB351D-7183-4A21-BCCD-57811070004E}" srcOrd="0" destOrd="0" presId="urn:microsoft.com/office/officeart/2005/8/layout/vList5"/>
    <dgm:cxn modelId="{3BA1C9A8-B299-4CA2-8677-153B1F12E4C4}" type="presParOf" srcId="{81067B46-5009-413D-A4B6-96B613345CFE}" destId="{FED72E0D-390B-455B-ABD9-A096E6D159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86EBE-C666-4E64-B6BF-28CBB750192D}">
      <dsp:nvSpPr>
        <dsp:cNvPr id="0" name=""/>
        <dsp:cNvSpPr/>
      </dsp:nvSpPr>
      <dsp:spPr>
        <a:xfrm rot="5400000">
          <a:off x="4364977" y="-1692932"/>
          <a:ext cx="922305" cy="4542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Behandlingsgrunnlag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Forholdsmessighet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Informasjon og innsyn</a:t>
          </a:r>
        </a:p>
      </dsp:txBody>
      <dsp:txXfrm rot="-5400000">
        <a:off x="2555010" y="162058"/>
        <a:ext cx="4497217" cy="832259"/>
      </dsp:txXfrm>
    </dsp:sp>
    <dsp:sp modelId="{33258EE8-FAE8-41FC-953E-B50E32765470}">
      <dsp:nvSpPr>
        <dsp:cNvPr id="0" name=""/>
        <dsp:cNvSpPr/>
      </dsp:nvSpPr>
      <dsp:spPr>
        <a:xfrm>
          <a:off x="0" y="1746"/>
          <a:ext cx="2555010" cy="1152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Lovlig, rettferdig og åpent</a:t>
          </a:r>
        </a:p>
      </dsp:txBody>
      <dsp:txXfrm>
        <a:off x="56279" y="58025"/>
        <a:ext cx="2442452" cy="1040323"/>
      </dsp:txXfrm>
    </dsp:sp>
    <dsp:sp modelId="{DCE4C14F-9AA0-4360-9DC0-6E63AE3140B8}">
      <dsp:nvSpPr>
        <dsp:cNvPr id="0" name=""/>
        <dsp:cNvSpPr/>
      </dsp:nvSpPr>
      <dsp:spPr>
        <a:xfrm rot="5400000">
          <a:off x="4364977" y="-482407"/>
          <a:ext cx="922305" cy="4542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Spesifikke, uttrykkelige og berettigede formål</a:t>
          </a:r>
        </a:p>
      </dsp:txBody>
      <dsp:txXfrm rot="-5400000">
        <a:off x="2555010" y="1372583"/>
        <a:ext cx="4497217" cy="832259"/>
      </dsp:txXfrm>
    </dsp:sp>
    <dsp:sp modelId="{46EC875B-2171-4C40-97CE-A5DB60545087}">
      <dsp:nvSpPr>
        <dsp:cNvPr id="0" name=""/>
        <dsp:cNvSpPr/>
      </dsp:nvSpPr>
      <dsp:spPr>
        <a:xfrm>
          <a:off x="0" y="1212272"/>
          <a:ext cx="2555010" cy="1152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Formåls-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begrensning</a:t>
          </a:r>
        </a:p>
      </dsp:txBody>
      <dsp:txXfrm>
        <a:off x="56279" y="1268551"/>
        <a:ext cx="2442452" cy="1040323"/>
      </dsp:txXfrm>
    </dsp:sp>
    <dsp:sp modelId="{FED72E0D-390B-455B-ABD9-A096E6D159B4}">
      <dsp:nvSpPr>
        <dsp:cNvPr id="0" name=""/>
        <dsp:cNvSpPr/>
      </dsp:nvSpPr>
      <dsp:spPr>
        <a:xfrm rot="5400000">
          <a:off x="4364977" y="728118"/>
          <a:ext cx="922305" cy="4542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Adekvate, relevante og kun det som er nødvendig</a:t>
          </a:r>
        </a:p>
      </dsp:txBody>
      <dsp:txXfrm rot="-5400000">
        <a:off x="2555010" y="2583109"/>
        <a:ext cx="4497217" cy="832259"/>
      </dsp:txXfrm>
    </dsp:sp>
    <dsp:sp modelId="{5AFB351D-7183-4A21-BCCD-57811070004E}">
      <dsp:nvSpPr>
        <dsp:cNvPr id="0" name=""/>
        <dsp:cNvSpPr/>
      </dsp:nvSpPr>
      <dsp:spPr>
        <a:xfrm>
          <a:off x="0" y="2422797"/>
          <a:ext cx="2555010" cy="1152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Data-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minimering</a:t>
          </a:r>
        </a:p>
      </dsp:txBody>
      <dsp:txXfrm>
        <a:off x="56279" y="2479076"/>
        <a:ext cx="2442452" cy="1040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86EBE-C666-4E64-B6BF-28CBB750192D}">
      <dsp:nvSpPr>
        <dsp:cNvPr id="0" name=""/>
        <dsp:cNvSpPr/>
      </dsp:nvSpPr>
      <dsp:spPr>
        <a:xfrm rot="5400000">
          <a:off x="4489101" y="-1799848"/>
          <a:ext cx="798443" cy="46007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Korrekte og oppdaterte personopplysninger</a:t>
          </a:r>
        </a:p>
      </dsp:txBody>
      <dsp:txXfrm rot="-5400000">
        <a:off x="2587936" y="140294"/>
        <a:ext cx="4561798" cy="720489"/>
      </dsp:txXfrm>
    </dsp:sp>
    <dsp:sp modelId="{33258EE8-FAE8-41FC-953E-B50E32765470}">
      <dsp:nvSpPr>
        <dsp:cNvPr id="0" name=""/>
        <dsp:cNvSpPr/>
      </dsp:nvSpPr>
      <dsp:spPr>
        <a:xfrm>
          <a:off x="0" y="1512"/>
          <a:ext cx="2587935" cy="998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Riktighet</a:t>
          </a:r>
        </a:p>
      </dsp:txBody>
      <dsp:txXfrm>
        <a:off x="48721" y="50233"/>
        <a:ext cx="2490493" cy="900612"/>
      </dsp:txXfrm>
    </dsp:sp>
    <dsp:sp modelId="{DCE4C14F-9AA0-4360-9DC0-6E63AE3140B8}">
      <dsp:nvSpPr>
        <dsp:cNvPr id="0" name=""/>
        <dsp:cNvSpPr/>
      </dsp:nvSpPr>
      <dsp:spPr>
        <a:xfrm rot="5400000">
          <a:off x="4489101" y="-751891"/>
          <a:ext cx="798443" cy="46007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Ikke lenger enn nødvendig for formålet</a:t>
          </a:r>
        </a:p>
      </dsp:txBody>
      <dsp:txXfrm rot="-5400000">
        <a:off x="2587936" y="1188251"/>
        <a:ext cx="4561798" cy="720489"/>
      </dsp:txXfrm>
    </dsp:sp>
    <dsp:sp modelId="{46EC875B-2171-4C40-97CE-A5DB60545087}">
      <dsp:nvSpPr>
        <dsp:cNvPr id="0" name=""/>
        <dsp:cNvSpPr/>
      </dsp:nvSpPr>
      <dsp:spPr>
        <a:xfrm>
          <a:off x="0" y="1049469"/>
          <a:ext cx="2587935" cy="998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Lagrings-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begrensning</a:t>
          </a:r>
        </a:p>
      </dsp:txBody>
      <dsp:txXfrm>
        <a:off x="48721" y="1098190"/>
        <a:ext cx="2490493" cy="900612"/>
      </dsp:txXfrm>
    </dsp:sp>
    <dsp:sp modelId="{FED72E0D-390B-455B-ABD9-A096E6D159B4}">
      <dsp:nvSpPr>
        <dsp:cNvPr id="0" name=""/>
        <dsp:cNvSpPr/>
      </dsp:nvSpPr>
      <dsp:spPr>
        <a:xfrm rot="5400000">
          <a:off x="4489101" y="296066"/>
          <a:ext cx="798443" cy="46007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 Sikkerhet for personopplysningene</a:t>
          </a:r>
        </a:p>
      </dsp:txBody>
      <dsp:txXfrm rot="-5400000">
        <a:off x="2587936" y="2236209"/>
        <a:ext cx="4561798" cy="720489"/>
      </dsp:txXfrm>
    </dsp:sp>
    <dsp:sp modelId="{5AFB351D-7183-4A21-BCCD-57811070004E}">
      <dsp:nvSpPr>
        <dsp:cNvPr id="0" name=""/>
        <dsp:cNvSpPr/>
      </dsp:nvSpPr>
      <dsp:spPr>
        <a:xfrm>
          <a:off x="0" y="2097426"/>
          <a:ext cx="2587935" cy="998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Integritet og fortrolighet</a:t>
          </a:r>
        </a:p>
      </dsp:txBody>
      <dsp:txXfrm>
        <a:off x="48721" y="2146147"/>
        <a:ext cx="2490493" cy="900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B55A3-D280-4BD6-BD8A-409E0766C26A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58C1C-3F98-4FED-8259-5F10BB9371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71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039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553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062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ym typeface="Wingdings" panose="05000000000000000000" pitchFamily="2" charset="2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44D08-0A6B-4516-AF5E-2923E622E27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69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44D08-0A6B-4516-AF5E-2923E622E27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03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20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881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356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469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63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51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737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476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2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319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36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16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E0DB-E654-4629-B968-943AFDCF00E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769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44D08-0A6B-4516-AF5E-2923E622E27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1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44D08-0A6B-4516-AF5E-2923E622E27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72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baseline="0" dirty="0">
              <a:latin typeface="Blender Book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4D08-0A6B-4516-AF5E-2923E622E27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73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44D08-0A6B-4516-AF5E-2923E622E27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0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44D08-0A6B-4516-AF5E-2923E622E27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78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32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10" name="Rettvinklet trekant 9"/>
          <p:cNvSpPr>
            <a:spLocks/>
          </p:cNvSpPr>
          <p:nvPr userDrawn="1"/>
        </p:nvSpPr>
        <p:spPr>
          <a:xfrm rot="16200000">
            <a:off x="3796200" y="-202712"/>
            <a:ext cx="3913200" cy="6782400"/>
          </a:xfrm>
          <a:prstGeom prst="rtTriangle">
            <a:avLst/>
          </a:prstGeom>
          <a:solidFill>
            <a:srgbClr val="C0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lt1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1188149"/>
            <a:ext cx="3798474" cy="2420039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8" y="2052257"/>
            <a:ext cx="3420428" cy="154819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3441065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8" y="3870484"/>
            <a:ext cx="7154863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/>
              <a:t>Footerheading</a:t>
            </a:r>
            <a:endParaRPr lang="nb-NO" dirty="0"/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8" y="4024372"/>
            <a:ext cx="7154863" cy="540068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/>
              <a:t>Footer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89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052257"/>
            <a:ext cx="3330416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260156"/>
            <a:ext cx="3330416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4669785" y="1188149"/>
            <a:ext cx="3121590" cy="3114389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52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84086" y="918115"/>
            <a:ext cx="7776973" cy="3600450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319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4644580" y="630079"/>
            <a:ext cx="3132392" cy="374446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9" name="Rektangel 8"/>
          <p:cNvSpPr/>
          <p:nvPr userDrawn="1"/>
        </p:nvSpPr>
        <p:spPr>
          <a:xfrm>
            <a:off x="1278160" y="630079"/>
            <a:ext cx="3132392" cy="374446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9"/>
          </p:nvPr>
        </p:nvSpPr>
        <p:spPr>
          <a:xfrm>
            <a:off x="4644580" y="630079"/>
            <a:ext cx="3132392" cy="374446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20"/>
          </p:nvPr>
        </p:nvSpPr>
        <p:spPr>
          <a:xfrm>
            <a:off x="1278160" y="630079"/>
            <a:ext cx="3132392" cy="374446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29761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296162"/>
            <a:ext cx="6480810" cy="180022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369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3111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ap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apittel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6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apittel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00" y="2293544"/>
            <a:ext cx="558000" cy="558000"/>
          </a:xfrm>
          <a:prstGeom prst="rect">
            <a:avLst/>
          </a:prstGeom>
        </p:spPr>
      </p:pic>
      <p:sp>
        <p:nvSpPr>
          <p:cNvPr id="5" name="Rettvinklet trekant 4"/>
          <p:cNvSpPr>
            <a:spLocks/>
          </p:cNvSpPr>
          <p:nvPr userDrawn="1"/>
        </p:nvSpPr>
        <p:spPr>
          <a:xfrm rot="16200000">
            <a:off x="3729600" y="-269312"/>
            <a:ext cx="3960000" cy="6868800"/>
          </a:xfrm>
          <a:prstGeom prst="rtTriangle">
            <a:avLst/>
          </a:prstGeom>
          <a:solidFill>
            <a:srgbClr val="7B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224908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10" name="Rettvinklet trekant 9"/>
          <p:cNvSpPr>
            <a:spLocks/>
          </p:cNvSpPr>
          <p:nvPr userDrawn="1"/>
        </p:nvSpPr>
        <p:spPr>
          <a:xfrm rot="16200000">
            <a:off x="3796200" y="-202712"/>
            <a:ext cx="3913200" cy="6782400"/>
          </a:xfrm>
          <a:prstGeom prst="rtTriangle">
            <a:avLst/>
          </a:prstGeom>
          <a:solidFill>
            <a:srgbClr val="7B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lt1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3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00" y="2293544"/>
            <a:ext cx="558000" cy="558000"/>
          </a:xfrm>
          <a:prstGeom prst="rect">
            <a:avLst/>
          </a:prstGeom>
        </p:spPr>
      </p:pic>
      <p:sp>
        <p:nvSpPr>
          <p:cNvPr id="5" name="Rettvinklet trekant 4"/>
          <p:cNvSpPr>
            <a:spLocks/>
          </p:cNvSpPr>
          <p:nvPr userDrawn="1"/>
        </p:nvSpPr>
        <p:spPr>
          <a:xfrm rot="16200000">
            <a:off x="3729600" y="-269312"/>
            <a:ext cx="3960000" cy="6868800"/>
          </a:xfrm>
          <a:prstGeom prst="rtTriangle">
            <a:avLst/>
          </a:prstGeom>
          <a:solidFill>
            <a:srgbClr val="C0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381767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9" name="Rettvinklet trekant 8"/>
          <p:cNvSpPr>
            <a:spLocks/>
          </p:cNvSpPr>
          <p:nvPr userDrawn="1"/>
        </p:nvSpPr>
        <p:spPr>
          <a:xfrm rot="16200000">
            <a:off x="3729600" y="-269312"/>
            <a:ext cx="3960000" cy="6868800"/>
          </a:xfrm>
          <a:prstGeom prst="rtTriangle">
            <a:avLst/>
          </a:prstGeom>
          <a:solidFill>
            <a:srgbClr val="C0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8596" y="1551522"/>
            <a:ext cx="6586809" cy="2042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00" y="792099"/>
            <a:ext cx="558000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2876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3527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, teks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F30471A-6CD0-4B4F-AB02-9012A4E8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128" y="1256044"/>
            <a:ext cx="7831489" cy="324140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C95403E-4829-4D83-B600-C56CA60DD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7315" y="0"/>
            <a:ext cx="1966685" cy="11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, teks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5128" y="1256045"/>
            <a:ext cx="3780719" cy="324140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5898" y="1256045"/>
            <a:ext cx="3780719" cy="324140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C134FF4-6447-43B6-A978-439074B3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9" y="222847"/>
            <a:ext cx="7831488" cy="7428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 tekst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EDC0F4F-D0DA-4720-91E7-AE8E31231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3320" y="0"/>
            <a:ext cx="4570680" cy="5145088"/>
          </a:xfrm>
          <a:custGeom>
            <a:avLst/>
            <a:gdLst>
              <a:gd name="connsiteX0" fmla="*/ 0 w 12187688"/>
              <a:gd name="connsiteY0" fmla="*/ 0 h 13716000"/>
              <a:gd name="connsiteX1" fmla="*/ 12187688 w 12187688"/>
              <a:gd name="connsiteY1" fmla="*/ 0 h 13716000"/>
              <a:gd name="connsiteX2" fmla="*/ 12187688 w 12187688"/>
              <a:gd name="connsiteY2" fmla="*/ 13716000 h 13716000"/>
              <a:gd name="connsiteX3" fmla="*/ 2426483 w 12187688"/>
              <a:gd name="connsiteY3" fmla="*/ 13716000 h 13716000"/>
              <a:gd name="connsiteX4" fmla="*/ 0 w 12187688"/>
              <a:gd name="connsiteY4" fmla="*/ 1230877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688" h="13716000">
                <a:moveTo>
                  <a:pt x="0" y="0"/>
                </a:moveTo>
                <a:lnTo>
                  <a:pt x="12187688" y="0"/>
                </a:lnTo>
                <a:lnTo>
                  <a:pt x="12187688" y="13716000"/>
                </a:lnTo>
                <a:lnTo>
                  <a:pt x="2426483" y="13716000"/>
                </a:lnTo>
                <a:lnTo>
                  <a:pt x="0" y="12308772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129" y="1256045"/>
            <a:ext cx="3578180" cy="324140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91" y="4616449"/>
            <a:ext cx="1822619" cy="528639"/>
          </a:xfrm>
          <a:prstGeom prst="rect">
            <a:avLst/>
          </a:prstGeom>
        </p:spPr>
      </p:pic>
      <p:sp>
        <p:nvSpPr>
          <p:cNvPr id="17" name="Tittel 16">
            <a:extLst>
              <a:ext uri="{FF2B5EF4-FFF2-40B4-BE49-F238E27FC236}">
                <a16:creationId xmlns:a16="http://schemas.microsoft.com/office/drawing/2014/main" id="{4E6ED6F3-8EB8-451A-BF3F-4BCE8523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9" y="222847"/>
            <a:ext cx="3578180" cy="7428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9" name="Rettvinklet trekant 8"/>
          <p:cNvSpPr/>
          <p:nvPr userDrawn="1"/>
        </p:nvSpPr>
        <p:spPr>
          <a:xfrm rot="16200000">
            <a:off x="5184000" y="1185088"/>
            <a:ext cx="2880000" cy="5040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lt1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vinklet trekant 10"/>
          <p:cNvSpPr>
            <a:spLocks/>
          </p:cNvSpPr>
          <p:nvPr userDrawn="1"/>
        </p:nvSpPr>
        <p:spPr>
          <a:xfrm rot="16200000">
            <a:off x="3796200" y="-202712"/>
            <a:ext cx="3913200" cy="6782400"/>
          </a:xfrm>
          <a:prstGeom prst="rtTriangle">
            <a:avLst/>
          </a:prstGeom>
          <a:solidFill>
            <a:srgbClr val="D1D2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82110" y="1260156"/>
            <a:ext cx="7157693" cy="540068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62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96" y="2052257"/>
            <a:ext cx="7155145" cy="154819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7154863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8" y="3870484"/>
            <a:ext cx="7154863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/>
              <a:t>Footerheading</a:t>
            </a:r>
            <a:endParaRPr lang="nb-NO" dirty="0"/>
          </a:p>
        </p:txBody>
      </p:sp>
      <p:sp>
        <p:nvSpPr>
          <p:cNvPr id="9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8" y="4024372"/>
            <a:ext cx="7154863" cy="540068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/>
              <a:t>Footer</a:t>
            </a:r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24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9475" y="2052258"/>
            <a:ext cx="3330416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260157"/>
            <a:ext cx="3330416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896612" y="2052258"/>
            <a:ext cx="3330698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896612" y="1260157"/>
            <a:ext cx="3330567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79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8" y="2052258"/>
            <a:ext cx="3420428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3420428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9" name="Plassholder for diagram 6"/>
          <p:cNvSpPr>
            <a:spLocks noGrp="1"/>
          </p:cNvSpPr>
          <p:nvPr>
            <p:ph type="chart" sz="quarter" idx="15"/>
          </p:nvPr>
        </p:nvSpPr>
        <p:spPr>
          <a:xfrm>
            <a:off x="4680585" y="1260157"/>
            <a:ext cx="3798474" cy="3204402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151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4680585" y="1260157"/>
            <a:ext cx="3798474" cy="320440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8" y="2052258"/>
            <a:ext cx="3420428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3420428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80585" y="1260156"/>
            <a:ext cx="3798474" cy="3204403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49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amfunnsviterne_symbol_150dpi.png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013" y="270034"/>
            <a:ext cx="5940742" cy="792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109" y="2052258"/>
            <a:ext cx="7157694" cy="24123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7648" y="4680585"/>
            <a:ext cx="2057400" cy="1039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62" r:id="rId5"/>
    <p:sldLayoutId id="2147483676" r:id="rId6"/>
    <p:sldLayoutId id="2147483664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75" r:id="rId13"/>
    <p:sldLayoutId id="2147483663" r:id="rId14"/>
    <p:sldLayoutId id="2147483689" r:id="rId15"/>
    <p:sldLayoutId id="2147483692" r:id="rId16"/>
    <p:sldLayoutId id="2147483693" r:id="rId17"/>
    <p:sldLayoutId id="2147483694" r:id="rId18"/>
    <p:sldLayoutId id="2147483690" r:id="rId19"/>
    <p:sldLayoutId id="2147483691" r:id="rId20"/>
    <p:sldLayoutId id="2147483684" r:id="rId21"/>
    <p:sldLayoutId id="2147483666" r:id="rId22"/>
    <p:sldLayoutId id="2147483667" r:id="rId23"/>
    <p:sldLayoutId id="2147483695" r:id="rId24"/>
    <p:sldLayoutId id="2147483696" r:id="rId25"/>
    <p:sldLayoutId id="2147483697" r:id="rId26"/>
  </p:sldLayoutIdLst>
  <p:hf hdr="0" ftr="0" dt="0"/>
  <p:txStyles>
    <p:titleStyle>
      <a:lvl1pPr algn="l" defTabSz="914347" rtl="0" eaLnBrk="1" latinLnBrk="0" hangingPunct="1">
        <a:lnSpc>
          <a:spcPts val="2900"/>
        </a:lnSpc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ts val="1800"/>
        </a:lnSpc>
        <a:spcBef>
          <a:spcPts val="1000"/>
        </a:spcBef>
        <a:buFont typeface="Georgia" panose="02040502050405020303" pitchFamily="18" charset="0"/>
        <a:buChar char="●"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665961" indent="-228587" algn="l" defTabSz="914347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1079937" indent="-215987" algn="l" defTabSz="914347" rtl="0" eaLnBrk="1" latinLnBrk="0" hangingPunct="1">
        <a:lnSpc>
          <a:spcPts val="1800"/>
        </a:lnSpc>
        <a:spcBef>
          <a:spcPts val="0"/>
        </a:spcBef>
        <a:buFont typeface="Georgia" panose="02040502050405020303" pitchFamily="18" charset="0"/>
        <a:buChar char="-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1079937" indent="-215987" algn="l" defTabSz="914347" rtl="0" eaLnBrk="1" latinLnBrk="0" hangingPunct="1">
        <a:lnSpc>
          <a:spcPts val="1800"/>
        </a:lnSpc>
        <a:spcBef>
          <a:spcPts val="0"/>
        </a:spcBef>
        <a:buFont typeface="Georgia" panose="02040502050405020303" pitchFamily="18" charset="0"/>
        <a:buChar char="-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1079937" indent="-215987" algn="l" defTabSz="914347" rtl="0" eaLnBrk="1" latinLnBrk="0" hangingPunct="1">
        <a:lnSpc>
          <a:spcPts val="1800"/>
        </a:lnSpc>
        <a:spcBef>
          <a:spcPts val="0"/>
        </a:spcBef>
        <a:buFont typeface="Georgia" panose="02040502050405020303" pitchFamily="18" charset="0"/>
        <a:buChar char="-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ersonvern@samfunnsviterne.n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8126" y="790832"/>
            <a:ext cx="6480810" cy="2521583"/>
          </a:xfrm>
        </p:spPr>
        <p:txBody>
          <a:bodyPr/>
          <a:lstStyle/>
          <a:p>
            <a:r>
              <a:rPr lang="nb-NO" sz="2800" b="1" dirty="0"/>
              <a:t>Personvern i Samfunnsviterne</a:t>
            </a:r>
            <a:br>
              <a:rPr lang="nb-NO" sz="2800" dirty="0"/>
            </a:br>
            <a:r>
              <a:rPr lang="nb-NO" sz="2200" dirty="0"/>
              <a:t>- Innledende stoff – begreper og prinsipper </a:t>
            </a:r>
            <a:br>
              <a:rPr lang="nb-NO" sz="2200" dirty="0"/>
            </a:br>
            <a:r>
              <a:rPr lang="nb-NO" sz="2200" dirty="0"/>
              <a:t>- Hva gjør Samfunnsviterne, og hvordan?</a:t>
            </a:r>
            <a:br>
              <a:rPr lang="nb-NO" sz="2800" dirty="0"/>
            </a:br>
            <a:br>
              <a:rPr lang="nb-NO" b="1" dirty="0"/>
            </a:br>
            <a:br>
              <a:rPr lang="nb-NO" b="1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08126" y="3769931"/>
            <a:ext cx="6480810" cy="179536"/>
          </a:xfrm>
        </p:spPr>
        <p:txBody>
          <a:bodyPr/>
          <a:lstStyle/>
          <a:p>
            <a:endParaRPr lang="nb-NO" sz="1800" dirty="0"/>
          </a:p>
          <a:p>
            <a:r>
              <a:rPr lang="nb-NO" sz="1800" dirty="0"/>
              <a:t>v/ personvernombud Åse Marie Eliassen, 04.09.2020 </a:t>
            </a:r>
          </a:p>
        </p:txBody>
      </p:sp>
    </p:spTree>
    <p:extLst>
      <p:ext uri="{BB962C8B-B14F-4D97-AF65-F5344CB8AC3E}">
        <p14:creationId xmlns:p14="http://schemas.microsoft.com/office/powerpoint/2010/main" val="367909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3BFB99-AE53-4F21-B862-019D8705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270034"/>
            <a:ext cx="6581534" cy="792099"/>
          </a:xfrm>
        </p:spPr>
        <p:txBody>
          <a:bodyPr/>
          <a:lstStyle/>
          <a:p>
            <a:br>
              <a:rPr lang="nb-NO" sz="2800" u="sng" dirty="0"/>
            </a:br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F09DDE45-ECEF-4F54-9E6A-6C8785409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051" y="-6649"/>
            <a:ext cx="9143999" cy="5145088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C1114E9-E8DC-4101-9B50-47F1799EA6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884" y="357684"/>
            <a:ext cx="7157693" cy="769414"/>
          </a:xfrm>
        </p:spPr>
        <p:txBody>
          <a:bodyPr/>
          <a:lstStyle/>
          <a:p>
            <a:r>
              <a:rPr lang="nb-NO" sz="3600" dirty="0">
                <a:solidFill>
                  <a:schemeClr val="bg1">
                    <a:lumMod val="95000"/>
                  </a:schemeClr>
                </a:solidFill>
              </a:rPr>
              <a:t>Fagforeningers personvernarbeid,</a:t>
            </a:r>
          </a:p>
          <a:p>
            <a:endParaRPr lang="nb-NO" sz="3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sz="3600" dirty="0">
                <a:solidFill>
                  <a:schemeClr val="bg1">
                    <a:lumMod val="95000"/>
                  </a:schemeClr>
                </a:solidFill>
              </a:rPr>
              <a:t>mye som ikke sees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EBF28C2-2BEB-4B77-9C2F-FB353D8B10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9DCA6A-F6C4-4F70-82EC-50DE603A1AF9}"/>
              </a:ext>
            </a:extLst>
          </p:cNvPr>
          <p:cNvSpPr txBox="1"/>
          <p:nvPr/>
        </p:nvSpPr>
        <p:spPr>
          <a:xfrm>
            <a:off x="268535" y="2925116"/>
            <a:ext cx="3171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Organisering, system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A550C52-3878-4E93-A09C-BF4B9179BBE1}"/>
              </a:ext>
            </a:extLst>
          </p:cNvPr>
          <p:cNvSpPr txBox="1"/>
          <p:nvPr/>
        </p:nvSpPr>
        <p:spPr>
          <a:xfrm>
            <a:off x="173910" y="3552285"/>
            <a:ext cx="2728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Bransjesamarbeid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2FC6548-AA53-4961-BC8C-5E747FB58E01}"/>
              </a:ext>
            </a:extLst>
          </p:cNvPr>
          <p:cNvSpPr txBox="1"/>
          <p:nvPr/>
        </p:nvSpPr>
        <p:spPr>
          <a:xfrm>
            <a:off x="219077" y="4495267"/>
            <a:ext cx="326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Databehandleravtaler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5AFCA7D-9F73-47BF-970A-521E2158605E}"/>
              </a:ext>
            </a:extLst>
          </p:cNvPr>
          <p:cNvSpPr txBox="1"/>
          <p:nvPr/>
        </p:nvSpPr>
        <p:spPr>
          <a:xfrm>
            <a:off x="3569513" y="4516285"/>
            <a:ext cx="271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Risikovurderinger</a:t>
            </a:r>
            <a:r>
              <a:rPr lang="nb-NO" dirty="0"/>
              <a:t> 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91736EC-E1FA-4195-B0A4-0067835AFAEA}"/>
              </a:ext>
            </a:extLst>
          </p:cNvPr>
          <p:cNvSpPr txBox="1"/>
          <p:nvPr/>
        </p:nvSpPr>
        <p:spPr>
          <a:xfrm>
            <a:off x="5654949" y="4206974"/>
            <a:ext cx="341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Behandlingsoversik</a:t>
            </a:r>
            <a:r>
              <a:rPr lang="nb-NO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A33211B-1E84-484C-B9DF-7CFF1463FC17}"/>
              </a:ext>
            </a:extLst>
          </p:cNvPr>
          <p:cNvSpPr txBox="1"/>
          <p:nvPr/>
        </p:nvSpPr>
        <p:spPr>
          <a:xfrm>
            <a:off x="4306203" y="3842890"/>
            <a:ext cx="3417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Innebygget personvern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B87A3DB-6EF0-471F-89AF-0F95586B97AD}"/>
              </a:ext>
            </a:extLst>
          </p:cNvPr>
          <p:cNvSpPr txBox="1"/>
          <p:nvPr/>
        </p:nvSpPr>
        <p:spPr>
          <a:xfrm>
            <a:off x="2603163" y="2484994"/>
            <a:ext cx="4329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Avklare</a:t>
            </a:r>
            <a:r>
              <a:rPr lang="nb-NO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b-NO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behandlingsgrunnlag</a:t>
            </a:r>
            <a:r>
              <a:rPr lang="nb-NO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B4F9A17-2F14-46E7-A08C-6AC8CC8EDC92}"/>
              </a:ext>
            </a:extLst>
          </p:cNvPr>
          <p:cNvSpPr txBox="1"/>
          <p:nvPr/>
        </p:nvSpPr>
        <p:spPr>
          <a:xfrm>
            <a:off x="5654949" y="3488942"/>
            <a:ext cx="312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Informasjonsstrategi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05D8F7D-54C5-4016-8AAF-D7A96D5145DD}"/>
              </a:ext>
            </a:extLst>
          </p:cNvPr>
          <p:cNvSpPr txBox="1"/>
          <p:nvPr/>
        </p:nvSpPr>
        <p:spPr>
          <a:xfrm>
            <a:off x="1764136" y="4015132"/>
            <a:ext cx="2165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Forstå jussen </a:t>
            </a:r>
          </a:p>
        </p:txBody>
      </p:sp>
    </p:spTree>
    <p:extLst>
      <p:ext uri="{BB962C8B-B14F-4D97-AF65-F5344CB8AC3E}">
        <p14:creationId xmlns:p14="http://schemas.microsoft.com/office/powerpoint/2010/main" val="360564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043559-EBC5-4310-A8A9-8E30403D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2" y="270034"/>
            <a:ext cx="7157693" cy="792099"/>
          </a:xfrm>
        </p:spPr>
        <p:txBody>
          <a:bodyPr/>
          <a:lstStyle/>
          <a:p>
            <a:br>
              <a:rPr lang="nb-NO" dirty="0"/>
            </a:br>
            <a:r>
              <a:rPr lang="nb-NO" dirty="0"/>
              <a:t>Systematisk og innebygget personvern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5937F1-F6A0-40D9-BAB9-778EA20D0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09" y="1303020"/>
            <a:ext cx="7157694" cy="3161539"/>
          </a:xfrm>
        </p:spPr>
        <p:txBody>
          <a:bodyPr>
            <a:normAutofit/>
          </a:bodyPr>
          <a:lstStyle/>
          <a:p>
            <a:r>
              <a:rPr lang="nb-NO" sz="1600" dirty="0"/>
              <a:t>Sikkerhetsledelse med personverninteresse</a:t>
            </a:r>
          </a:p>
          <a:p>
            <a:r>
              <a:rPr lang="nb-NO" sz="1600" dirty="0"/>
              <a:t>Internkontrollsystem fra 2010 </a:t>
            </a:r>
          </a:p>
          <a:p>
            <a:pPr lvl="1"/>
            <a:r>
              <a:rPr lang="nb-NO" sz="1600" dirty="0"/>
              <a:t>Styrende, utøvende og kontrollerende </a:t>
            </a:r>
          </a:p>
          <a:p>
            <a:pPr lvl="1"/>
            <a:r>
              <a:rPr lang="nb-NO" sz="1600" dirty="0"/>
              <a:t>Risikovurderinger og kartlegging mv</a:t>
            </a:r>
          </a:p>
          <a:p>
            <a:pPr lvl="1"/>
            <a:r>
              <a:rPr lang="nb-NO" sz="1600" dirty="0"/>
              <a:t>Risikobasert tilnærming, arbeidsplan og rapporteringer </a:t>
            </a:r>
          </a:p>
          <a:p>
            <a:r>
              <a:rPr lang="nb-NO" sz="1600" dirty="0"/>
              <a:t>Ambisjon om «innebygget personvern» – integrert i alle prosesser </a:t>
            </a:r>
          </a:p>
          <a:p>
            <a:r>
              <a:rPr lang="nb-NO" sz="1600" dirty="0"/>
              <a:t>Intern rolle- og arbeidsfordeling </a:t>
            </a:r>
          </a:p>
          <a:p>
            <a:pPr lvl="1"/>
            <a:r>
              <a:rPr lang="nb-NO" sz="1600" dirty="0"/>
              <a:t>Sikkerhetsansvarlig: system og drift mv</a:t>
            </a:r>
          </a:p>
          <a:p>
            <a:pPr lvl="1"/>
            <a:r>
              <a:rPr lang="nb-NO" sz="1600" dirty="0"/>
              <a:t>Personvernombud (2018): rådgiver, opplæring, avvik mv</a:t>
            </a:r>
          </a:p>
          <a:p>
            <a:pPr lvl="1"/>
            <a:r>
              <a:rPr lang="nb-NO" sz="1600" dirty="0"/>
              <a:t>Intern arbeidsgruppe, bred kompetanse</a:t>
            </a:r>
          </a:p>
          <a:p>
            <a:r>
              <a:rPr lang="nb-NO" sz="1600" dirty="0"/>
              <a:t>Eksterne fagnettverk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A4004E1-780B-45A4-B84B-70D443C90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10" y="1062133"/>
            <a:ext cx="7157693" cy="36661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4E4CBE1-22B1-4FAF-98C5-60C4D09544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672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BE5AE5-7092-4A6D-BCCA-9868C5BD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1" y="270034"/>
            <a:ext cx="8387139" cy="792099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Lovlige behandlingsgrunnlag – I</a:t>
            </a:r>
            <a:br>
              <a:rPr lang="nb-NO" dirty="0">
                <a:solidFill>
                  <a:srgbClr val="FF0000"/>
                </a:solidFill>
              </a:rPr>
            </a:br>
            <a:br>
              <a:rPr lang="nb-NO" dirty="0">
                <a:solidFill>
                  <a:srgbClr val="FF0000"/>
                </a:solidFill>
              </a:rPr>
            </a:br>
            <a:r>
              <a:rPr lang="nb-NO" dirty="0">
                <a:solidFill>
                  <a:srgbClr val="FF0000"/>
                </a:solidFill>
              </a:rPr>
              <a:t>   </a:t>
            </a:r>
            <a:r>
              <a:rPr lang="nb-NO" sz="2000" u="sng" dirty="0">
                <a:solidFill>
                  <a:schemeClr val="tx2"/>
                </a:solidFill>
              </a:rPr>
              <a:t>Forbudt </a:t>
            </a:r>
            <a:r>
              <a:rPr lang="nb-NO" sz="2000" u="sng" dirty="0" err="1">
                <a:solidFill>
                  <a:schemeClr val="tx2"/>
                </a:solidFill>
              </a:rPr>
              <a:t>pga</a:t>
            </a:r>
            <a:r>
              <a:rPr lang="nb-NO" sz="2000" u="sng" dirty="0">
                <a:solidFill>
                  <a:schemeClr val="tx2"/>
                </a:solidFill>
              </a:rPr>
              <a:t> sensitive personopplysninger? GDPR art. 9 </a:t>
            </a:r>
            <a:r>
              <a:rPr lang="nb-NO" sz="2000" u="sng" dirty="0" err="1">
                <a:solidFill>
                  <a:schemeClr val="tx2"/>
                </a:solidFill>
              </a:rPr>
              <a:t>nr</a:t>
            </a:r>
            <a:r>
              <a:rPr lang="nb-NO" sz="2000" u="sng" dirty="0">
                <a:solidFill>
                  <a:schemeClr val="tx2"/>
                </a:solidFill>
              </a:rPr>
              <a:t>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5CCF70-7E40-4439-B30B-8140D8E07E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129" y="1161535"/>
            <a:ext cx="8197022" cy="3628942"/>
          </a:xfrm>
        </p:spPr>
        <p:txBody>
          <a:bodyPr>
            <a:normAutofit/>
          </a:bodyPr>
          <a:lstStyle/>
          <a:p>
            <a:pPr marL="216000" lvl="3" indent="0">
              <a:spcBef>
                <a:spcPts val="750"/>
              </a:spcBef>
              <a:buClr>
                <a:schemeClr val="tx2"/>
              </a:buClr>
              <a:buSzPct val="90000"/>
              <a:buNone/>
            </a:pPr>
            <a:endParaRPr lang="nb-NO" sz="1600" dirty="0"/>
          </a:p>
          <a:p>
            <a:pPr marL="546750" lvl="4" indent="-330750">
              <a:spcBef>
                <a:spcPts val="750"/>
              </a:spcBef>
              <a:buClr>
                <a:schemeClr val="tx2"/>
              </a:buClr>
              <a:buSzPct val="90000"/>
            </a:pPr>
            <a:r>
              <a:rPr lang="nb-NO" sz="1600" dirty="0"/>
              <a:t>Rasemessig og etnisk opprinnelse</a:t>
            </a:r>
          </a:p>
          <a:p>
            <a:pPr marL="546750" lvl="4" indent="-330750">
              <a:spcBef>
                <a:spcPts val="750"/>
              </a:spcBef>
              <a:buClr>
                <a:schemeClr val="tx2"/>
              </a:buClr>
              <a:buSzPct val="90000"/>
            </a:pPr>
            <a:r>
              <a:rPr lang="nb-NO" sz="1600" dirty="0"/>
              <a:t>Politisk oppfatning, religiøs og filosofisk overbevisning</a:t>
            </a:r>
          </a:p>
          <a:p>
            <a:pPr marL="546750" lvl="4" indent="-330750">
              <a:spcBef>
                <a:spcPts val="750"/>
              </a:spcBef>
              <a:buClr>
                <a:schemeClr val="tx2"/>
              </a:buClr>
              <a:buSzPct val="90000"/>
            </a:pPr>
            <a:r>
              <a:rPr lang="nb-NO" sz="1600" u="sng" dirty="0"/>
              <a:t>Fagforeningsmedlemskap</a:t>
            </a:r>
          </a:p>
          <a:p>
            <a:pPr marL="546750" lvl="4" indent="-330750">
              <a:spcBef>
                <a:spcPts val="750"/>
              </a:spcBef>
              <a:buClr>
                <a:schemeClr val="tx2"/>
              </a:buClr>
              <a:buSzPct val="90000"/>
            </a:pPr>
            <a:r>
              <a:rPr lang="nb-NO" sz="1600" dirty="0"/>
              <a:t>Genetiske og biometriske opplysninger, v/formål entydig identifikasjon</a:t>
            </a:r>
          </a:p>
          <a:p>
            <a:pPr marL="546750" lvl="4" indent="-330750">
              <a:spcBef>
                <a:spcPts val="750"/>
              </a:spcBef>
              <a:buClr>
                <a:schemeClr val="tx2"/>
              </a:buClr>
              <a:buSzPct val="90000"/>
            </a:pPr>
            <a:r>
              <a:rPr lang="nb-NO" sz="1600" dirty="0"/>
              <a:t>Helseopplysninger</a:t>
            </a:r>
          </a:p>
          <a:p>
            <a:pPr marL="546750" lvl="4" indent="-330750">
              <a:spcBef>
                <a:spcPts val="750"/>
              </a:spcBef>
              <a:buClr>
                <a:schemeClr val="tx2"/>
              </a:buClr>
              <a:buSzPct val="90000"/>
            </a:pPr>
            <a:r>
              <a:rPr lang="nb-NO" sz="1600" dirty="0"/>
              <a:t>Seksuelle forhold /orientering</a:t>
            </a:r>
          </a:p>
          <a:p>
            <a:pPr marL="546750" lvl="4" indent="-330750">
              <a:spcBef>
                <a:spcPts val="750"/>
              </a:spcBef>
              <a:buClr>
                <a:schemeClr val="tx2"/>
              </a:buClr>
              <a:buSzPct val="90000"/>
            </a:pPr>
            <a:r>
              <a:rPr lang="nb-NO" sz="1600" dirty="0"/>
              <a:t>Lovbrudd og dommer i straffesaker (art. 10) </a:t>
            </a:r>
          </a:p>
          <a:p>
            <a:pPr marL="546750" lvl="4" indent="-330750">
              <a:spcBef>
                <a:spcPts val="750"/>
              </a:spcBef>
              <a:buClr>
                <a:schemeClr val="tx2"/>
              </a:buClr>
              <a:buSzPct val="90000"/>
            </a:pPr>
            <a:endParaRPr lang="nb-NO" sz="1600" dirty="0"/>
          </a:p>
          <a:p>
            <a:r>
              <a:rPr lang="nb-NO" sz="1600" dirty="0"/>
              <a:t>Behandlingen av slike personopplysninger er </a:t>
            </a:r>
            <a:r>
              <a:rPr lang="nb-NO" sz="1600" u="sng" dirty="0"/>
              <a:t>forbudt</a:t>
            </a:r>
            <a:r>
              <a:rPr lang="nb-NO" sz="1600" dirty="0"/>
              <a:t> </a:t>
            </a:r>
          </a:p>
          <a:p>
            <a:r>
              <a:rPr lang="nb-NO" sz="1600" dirty="0"/>
              <a:t>Fødselsnummer? Ikke sensitivt, men strenge krav til saklig behov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83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BE5AE5-7092-4A6D-BCCA-9868C5BD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06" y="327184"/>
            <a:ext cx="8658987" cy="792099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Lovlige behandlingsgrunnlag – II </a:t>
            </a:r>
            <a:br>
              <a:rPr lang="nb-NO" dirty="0">
                <a:solidFill>
                  <a:srgbClr val="FF0000"/>
                </a:solidFill>
              </a:rPr>
            </a:br>
            <a:br>
              <a:rPr lang="nb-NO" dirty="0">
                <a:solidFill>
                  <a:srgbClr val="FF0000"/>
                </a:solidFill>
              </a:rPr>
            </a:br>
            <a:r>
              <a:rPr lang="nb-NO" dirty="0">
                <a:solidFill>
                  <a:srgbClr val="FF0000"/>
                </a:solidFill>
              </a:rPr>
              <a:t>   </a:t>
            </a:r>
            <a:r>
              <a:rPr lang="nb-NO" sz="2000" u="sng" dirty="0">
                <a:solidFill>
                  <a:schemeClr val="tx2"/>
                </a:solidFill>
              </a:rPr>
              <a:t>Unntak fra forbud </a:t>
            </a:r>
            <a:r>
              <a:rPr lang="nb-NO" sz="2000" u="sng" dirty="0" err="1">
                <a:solidFill>
                  <a:schemeClr val="tx2"/>
                </a:solidFill>
              </a:rPr>
              <a:t>ihht</a:t>
            </a:r>
            <a:r>
              <a:rPr lang="nb-NO" sz="2000" u="sng" dirty="0">
                <a:solidFill>
                  <a:schemeClr val="tx2"/>
                </a:solidFill>
              </a:rPr>
              <a:t> sensitive personopplysninger? GDPR art. 9 </a:t>
            </a:r>
            <a:r>
              <a:rPr lang="nb-NO" sz="2000" u="sng" dirty="0" err="1">
                <a:solidFill>
                  <a:schemeClr val="tx2"/>
                </a:solidFill>
              </a:rPr>
              <a:t>nr</a:t>
            </a:r>
            <a:r>
              <a:rPr lang="nb-NO" sz="2000" u="sng" dirty="0">
                <a:solidFill>
                  <a:schemeClr val="tx2"/>
                </a:solidFill>
              </a:rPr>
              <a:t> 2</a:t>
            </a:r>
            <a:br>
              <a:rPr lang="nb-NO" sz="2000" dirty="0">
                <a:solidFill>
                  <a:schemeClr val="tx2"/>
                </a:solidFill>
              </a:rPr>
            </a:br>
            <a:br>
              <a:rPr lang="nb-NO" sz="2000" dirty="0">
                <a:solidFill>
                  <a:schemeClr val="tx2"/>
                </a:solidFill>
              </a:rPr>
            </a:br>
            <a:r>
              <a:rPr lang="nb-NO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5CCF70-7E40-4439-B30B-8140D8E07E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128" y="1714500"/>
            <a:ext cx="7983859" cy="2940626"/>
          </a:xfrm>
        </p:spPr>
        <p:txBody>
          <a:bodyPr>
            <a:normAutofit/>
          </a:bodyPr>
          <a:lstStyle/>
          <a:p>
            <a:r>
              <a:rPr lang="nb-NO" sz="1600" b="1" dirty="0"/>
              <a:t>Uttrykkelig samtykke</a:t>
            </a:r>
          </a:p>
          <a:p>
            <a:r>
              <a:rPr lang="nb-NO" sz="1600" b="1" dirty="0"/>
              <a:t>Lovregulert</a:t>
            </a:r>
          </a:p>
          <a:p>
            <a:r>
              <a:rPr lang="nb-NO" sz="1600" dirty="0"/>
              <a:t>Oppfylle </a:t>
            </a:r>
            <a:r>
              <a:rPr lang="nb-NO" sz="1600" b="1" dirty="0"/>
              <a:t>rett og plikt innen arbeidsrett </a:t>
            </a:r>
            <a:r>
              <a:rPr lang="nb-NO" sz="1600" dirty="0"/>
              <a:t>(sosial og trygderett) </a:t>
            </a:r>
            <a:r>
              <a:rPr lang="nb-NO" sz="1600" dirty="0" err="1"/>
              <a:t>jf</a:t>
            </a:r>
            <a:r>
              <a:rPr lang="nb-NO" sz="1600" dirty="0"/>
              <a:t> lov eller tariffavtaler, så fremt registrertes grunnleggende rettigheter ivaretas </a:t>
            </a:r>
          </a:p>
          <a:p>
            <a:r>
              <a:rPr lang="nb-NO" sz="1600" b="1" dirty="0"/>
              <a:t>Berettigede aktiviteter </a:t>
            </a:r>
            <a:r>
              <a:rPr lang="nb-NO" sz="1600" dirty="0"/>
              <a:t>i et organ (..) av </a:t>
            </a:r>
            <a:r>
              <a:rPr lang="nb-NO" sz="1600" b="1" dirty="0" err="1"/>
              <a:t>fagforeningsmessig</a:t>
            </a:r>
            <a:r>
              <a:rPr lang="nb-NO" sz="1600" b="1" dirty="0"/>
              <a:t> art </a:t>
            </a:r>
            <a:r>
              <a:rPr lang="nb-NO" sz="1600" dirty="0"/>
              <a:t>så fremt opplysningene ikke utleveres til andre </a:t>
            </a:r>
          </a:p>
          <a:p>
            <a:r>
              <a:rPr lang="nb-NO" sz="1600" dirty="0"/>
              <a:t>Gjøre gjeldende </a:t>
            </a:r>
            <a:r>
              <a:rPr lang="nb-NO" sz="1600" b="1" dirty="0"/>
              <a:t>rettskrav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-&gt; Unntak fra forbudet </a:t>
            </a:r>
            <a:r>
              <a:rPr lang="nb-NO" sz="1600" dirty="0" err="1"/>
              <a:t>jf</a:t>
            </a:r>
            <a:r>
              <a:rPr lang="nb-NO" sz="1600" dirty="0"/>
              <a:t> art. 9? Ved ja, gå til art. 6 om behandlingsgrunnlag </a:t>
            </a:r>
          </a:p>
        </p:txBody>
      </p:sp>
    </p:spTree>
    <p:extLst>
      <p:ext uri="{BB962C8B-B14F-4D97-AF65-F5344CB8AC3E}">
        <p14:creationId xmlns:p14="http://schemas.microsoft.com/office/powerpoint/2010/main" val="34343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77763EE-F505-452D-B3F0-E36D1E7AC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128" y="1371600"/>
            <a:ext cx="3780719" cy="3125850"/>
          </a:xfrm>
        </p:spPr>
        <p:txBody>
          <a:bodyPr>
            <a:noAutofit/>
          </a:bodyPr>
          <a:lstStyle/>
          <a:p>
            <a:endParaRPr lang="nb-NO" sz="1600" b="1" dirty="0"/>
          </a:p>
          <a:p>
            <a:r>
              <a:rPr lang="nb-NO" sz="1600" b="1" dirty="0"/>
              <a:t>Samtykke </a:t>
            </a:r>
            <a:r>
              <a:rPr lang="nb-NO" sz="1600" dirty="0"/>
              <a:t>fra den registrerte</a:t>
            </a:r>
          </a:p>
          <a:p>
            <a:r>
              <a:rPr lang="nb-NO" sz="1600" dirty="0"/>
              <a:t>Nødvendig for å oppfylle en </a:t>
            </a:r>
            <a:r>
              <a:rPr lang="nb-NO" sz="1600" b="1" dirty="0"/>
              <a:t>avtale</a:t>
            </a:r>
            <a:r>
              <a:rPr lang="nb-NO" sz="1600" dirty="0"/>
              <a:t> med den registrerte</a:t>
            </a:r>
          </a:p>
          <a:p>
            <a:r>
              <a:rPr lang="nb-NO" sz="1600" dirty="0"/>
              <a:t>Nødvendig for å oppfylle en </a:t>
            </a:r>
            <a:r>
              <a:rPr lang="nb-NO" sz="1600" b="1" dirty="0"/>
              <a:t>rettslig forpliktelse</a:t>
            </a:r>
          </a:p>
          <a:p>
            <a:r>
              <a:rPr lang="nb-NO" sz="1600" dirty="0"/>
              <a:t>Verne </a:t>
            </a:r>
            <a:r>
              <a:rPr lang="nb-NO" sz="1600" b="1" dirty="0"/>
              <a:t>vitale interesser </a:t>
            </a:r>
            <a:r>
              <a:rPr lang="nb-NO" sz="1600" dirty="0"/>
              <a:t>for den registrerte/annen fysiske person</a:t>
            </a:r>
          </a:p>
          <a:p>
            <a:r>
              <a:rPr lang="nb-NO" sz="1600" dirty="0"/>
              <a:t>Nødvendig for å utføre oppgave i </a:t>
            </a:r>
            <a:r>
              <a:rPr lang="nb-NO" sz="1600" b="1" dirty="0"/>
              <a:t>allmenhetens interesse </a:t>
            </a:r>
            <a:r>
              <a:rPr lang="nb-NO" sz="1600" dirty="0"/>
              <a:t>mv</a:t>
            </a:r>
          </a:p>
          <a:p>
            <a:r>
              <a:rPr lang="nb-NO" sz="1600" b="1" dirty="0"/>
              <a:t>Interesseavveining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81C13E-16F6-4849-A8C8-6040B4528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898" y="1596044"/>
            <a:ext cx="4246652" cy="2901406"/>
          </a:xfrm>
        </p:spPr>
        <p:txBody>
          <a:bodyPr>
            <a:normAutofit/>
          </a:bodyPr>
          <a:lstStyle/>
          <a:p>
            <a:r>
              <a:rPr lang="nb-NO" sz="1600" b="1" dirty="0"/>
              <a:t>Krav til samtykke, art. 7, bl.a. </a:t>
            </a:r>
          </a:p>
          <a:p>
            <a:pPr marL="0" indent="0">
              <a:buNone/>
            </a:pPr>
            <a:r>
              <a:rPr lang="nb-NO" sz="1600" b="1" dirty="0"/>
              <a:t>    </a:t>
            </a:r>
            <a:r>
              <a:rPr lang="nb-NO" sz="1600" dirty="0"/>
              <a:t>Frivillig, spesifikt, informert,     </a:t>
            </a:r>
          </a:p>
          <a:p>
            <a:pPr marL="0" indent="0">
              <a:buNone/>
            </a:pPr>
            <a:r>
              <a:rPr lang="nb-NO" sz="1600" dirty="0"/>
              <a:t>    utvetydig og aktivt. Skal kunne trekkes</a:t>
            </a:r>
          </a:p>
          <a:p>
            <a:pPr marL="0" indent="0">
              <a:buNone/>
            </a:pPr>
            <a:r>
              <a:rPr lang="nb-NO" sz="1600" dirty="0"/>
              <a:t>    like enkelt som det gis mv. 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Ikke nok m/behandlingsgrunnlag,</a:t>
            </a:r>
          </a:p>
          <a:p>
            <a:pPr marL="0" indent="0">
              <a:buNone/>
            </a:pPr>
            <a:r>
              <a:rPr lang="nb-NO" sz="1600" dirty="0">
                <a:sym typeface="Wingdings" panose="05000000000000000000" pitchFamily="2" charset="2"/>
              </a:rPr>
              <a:t>    </a:t>
            </a:r>
            <a:r>
              <a:rPr lang="nb-NO" sz="1600" b="1" dirty="0">
                <a:sym typeface="Wingdings" panose="05000000000000000000" pitchFamily="2" charset="2"/>
              </a:rPr>
              <a:t>p</a:t>
            </a:r>
            <a:r>
              <a:rPr lang="nb-NO" sz="1600" b="1" dirty="0"/>
              <a:t>ersonvernprinsippene</a:t>
            </a:r>
            <a:r>
              <a:rPr lang="nb-NO" sz="1600" dirty="0"/>
              <a:t> må</a:t>
            </a:r>
          </a:p>
          <a:p>
            <a:pPr marL="0" indent="0">
              <a:buNone/>
            </a:pPr>
            <a:r>
              <a:rPr lang="nb-NO" sz="1600" dirty="0"/>
              <a:t>    </a:t>
            </a:r>
            <a:r>
              <a:rPr lang="nb-NO" sz="1600" u="sng" dirty="0"/>
              <a:t>alltid</a:t>
            </a:r>
            <a:r>
              <a:rPr lang="nb-NO" sz="1600" dirty="0"/>
              <a:t> overholdes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E49640-5B25-4445-8675-735C75FB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14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1390360-6438-4D7B-A444-4B49803C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0597"/>
            <a:ext cx="8293558" cy="1143880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Lovlige behandlingsgrunnlag – III</a:t>
            </a:r>
            <a:br>
              <a:rPr lang="nb-NO" dirty="0">
                <a:solidFill>
                  <a:srgbClr val="FF0000"/>
                </a:solidFill>
              </a:rPr>
            </a:br>
            <a:r>
              <a:rPr lang="nb-NO" dirty="0">
                <a:solidFill>
                  <a:srgbClr val="FF0000"/>
                </a:solidFill>
              </a:rPr>
              <a:t> </a:t>
            </a:r>
            <a:br>
              <a:rPr lang="nb-NO" dirty="0">
                <a:solidFill>
                  <a:srgbClr val="FF0000"/>
                </a:solidFill>
              </a:rPr>
            </a:br>
            <a:r>
              <a:rPr lang="nb-NO" dirty="0">
                <a:solidFill>
                  <a:srgbClr val="FF0000"/>
                </a:solidFill>
              </a:rPr>
              <a:t>   </a:t>
            </a:r>
            <a:r>
              <a:rPr lang="nb-NO" sz="2000" u="sng" dirty="0">
                <a:solidFill>
                  <a:schemeClr val="tx2"/>
                </a:solidFill>
              </a:rPr>
              <a:t>Hvilke behandlingsgrunnlag må vi oppfylle? GDPR art. 6</a:t>
            </a:r>
            <a:br>
              <a:rPr lang="nb-NO" dirty="0">
                <a:solidFill>
                  <a:schemeClr val="accent4">
                    <a:lumMod val="75000"/>
                  </a:schemeClr>
                </a:solidFill>
              </a:rPr>
            </a:br>
            <a:endParaRPr lang="nb-NO" dirty="0">
              <a:solidFill>
                <a:schemeClr val="accent4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652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6EA7ED-D330-4A11-A0AB-24650AEF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2" y="270034"/>
            <a:ext cx="8144638" cy="707146"/>
          </a:xfrm>
        </p:spPr>
        <p:txBody>
          <a:bodyPr/>
          <a:lstStyle/>
          <a:p>
            <a:r>
              <a:rPr lang="nb-NO" sz="2400" dirty="0">
                <a:solidFill>
                  <a:srgbClr val="FF0000"/>
                </a:solidFill>
              </a:rPr>
              <a:t>Lovlige behandlingsgrunnlag – IV</a:t>
            </a:r>
            <a:br>
              <a:rPr lang="nb-NO" sz="2400" dirty="0">
                <a:solidFill>
                  <a:srgbClr val="FF0000"/>
                </a:solidFill>
              </a:rPr>
            </a:br>
            <a:br>
              <a:rPr lang="nb-NO" sz="2400" dirty="0">
                <a:solidFill>
                  <a:srgbClr val="FF0000"/>
                </a:solidFill>
              </a:rPr>
            </a:br>
            <a:r>
              <a:rPr lang="nb-NO" sz="2400" dirty="0">
                <a:solidFill>
                  <a:srgbClr val="FF0000"/>
                </a:solidFill>
              </a:rPr>
              <a:t>   </a:t>
            </a:r>
            <a:r>
              <a:rPr lang="nb-NO" sz="2000" u="sng" dirty="0">
                <a:solidFill>
                  <a:schemeClr val="tx2"/>
                </a:solidFill>
              </a:rPr>
              <a:t>Samfunnsviternes viktigste behandlingsgrunnlag </a:t>
            </a:r>
            <a:br>
              <a:rPr lang="nb-NO" sz="2400" dirty="0"/>
            </a:br>
            <a:endParaRPr lang="nb-NO" sz="2400" dirty="0">
              <a:solidFill>
                <a:schemeClr val="accent4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BB67A7-922F-4EB0-9251-E44209069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12" y="1497330"/>
            <a:ext cx="8064628" cy="3287160"/>
          </a:xfrm>
        </p:spPr>
        <p:txBody>
          <a:bodyPr>
            <a:normAutofit/>
          </a:bodyPr>
          <a:lstStyle/>
          <a:p>
            <a:r>
              <a:rPr lang="nb-NO" sz="1600" b="1" dirty="0"/>
              <a:t>Medlemsavtalen</a:t>
            </a:r>
            <a:r>
              <a:rPr lang="nb-NO" sz="1600" dirty="0"/>
              <a:t> er sentral</a:t>
            </a:r>
          </a:p>
          <a:p>
            <a:pPr lvl="1"/>
            <a:r>
              <a:rPr lang="nb-NO" sz="1600" dirty="0"/>
              <a:t>Frivillig medlemskap, formål fagforening -&gt; </a:t>
            </a:r>
            <a:r>
              <a:rPr lang="nb-NO" sz="1600" dirty="0" err="1"/>
              <a:t>jf</a:t>
            </a:r>
            <a:r>
              <a:rPr lang="nb-NO" sz="1600" dirty="0"/>
              <a:t> vedtekter og medlemsbetingelser</a:t>
            </a:r>
          </a:p>
          <a:p>
            <a:r>
              <a:rPr lang="nb-NO" sz="1600" b="1" dirty="0"/>
              <a:t>Interesseavveining </a:t>
            </a:r>
            <a:r>
              <a:rPr lang="nb-NO" sz="1600" dirty="0"/>
              <a:t>likeså, forutsetter berettiget interesse som fagforening  </a:t>
            </a:r>
          </a:p>
          <a:p>
            <a:r>
              <a:rPr lang="nb-NO" sz="1600" b="1" dirty="0"/>
              <a:t>Samtykke,</a:t>
            </a:r>
            <a:r>
              <a:rPr lang="nb-NO" sz="1600" dirty="0"/>
              <a:t> brukes også </a:t>
            </a:r>
          </a:p>
          <a:p>
            <a:pPr lvl="1"/>
            <a:r>
              <a:rPr lang="nb-NO" sz="1600" dirty="0"/>
              <a:t>Forbedret rutiner – bedre info og mer spesifikke samtykker</a:t>
            </a:r>
          </a:p>
          <a:p>
            <a:pPr lvl="1"/>
            <a:r>
              <a:rPr lang="nb-NO" sz="1600" dirty="0"/>
              <a:t>Åpenhet: egne samtykker skal ses og administreres, Min side</a:t>
            </a:r>
          </a:p>
          <a:p>
            <a:pPr lvl="1"/>
            <a:r>
              <a:rPr lang="nb-NO" sz="1600" dirty="0"/>
              <a:t>Ved markedsføring fra </a:t>
            </a:r>
            <a:r>
              <a:rPr lang="nb-NO" sz="1600" u="sng" dirty="0"/>
              <a:t>eksterne</a:t>
            </a:r>
            <a:r>
              <a:rPr lang="nb-NO" sz="1600" dirty="0"/>
              <a:t>; p.t. partnere bank og forsikring</a:t>
            </a:r>
          </a:p>
          <a:p>
            <a:pPr lvl="1"/>
            <a:r>
              <a:rPr lang="nb-NO" sz="1600" dirty="0"/>
              <a:t>Overfor frivillig medlemskommunikasjon</a:t>
            </a:r>
          </a:p>
          <a:p>
            <a:pPr lvl="1"/>
            <a:r>
              <a:rPr lang="nb-NO" sz="1600" dirty="0"/>
              <a:t>Når partsrepresentant i «bistandssaker»</a:t>
            </a:r>
          </a:p>
          <a:p>
            <a:pPr lvl="1"/>
            <a:r>
              <a:rPr lang="nb-NO" sz="1600" u="sng" dirty="0"/>
              <a:t>Ikke samtykke</a:t>
            </a:r>
            <a:r>
              <a:rPr lang="nb-NO" sz="1600" dirty="0"/>
              <a:t>: </a:t>
            </a:r>
            <a:r>
              <a:rPr lang="nb-NO" sz="1600" dirty="0" err="1"/>
              <a:t>ihht</a:t>
            </a:r>
            <a:r>
              <a:rPr lang="nb-NO" sz="1600" dirty="0"/>
              <a:t> vår egen markedsføring (kan reservere seg) eller       «</a:t>
            </a:r>
            <a:r>
              <a:rPr lang="nb-NO" sz="1600" dirty="0" err="1"/>
              <a:t>avsjekk</a:t>
            </a:r>
            <a:r>
              <a:rPr lang="nb-NO" sz="1600" dirty="0"/>
              <a:t>» av medlemskap overfor bank og forsikringspartnere</a:t>
            </a:r>
          </a:p>
          <a:p>
            <a:r>
              <a:rPr lang="nb-NO" sz="1600" dirty="0"/>
              <a:t>Når nødvendig for å oppfylle en </a:t>
            </a:r>
            <a:r>
              <a:rPr lang="nb-NO" sz="1600" b="1" dirty="0"/>
              <a:t>rettslig (inkl. tariffmessig) forpliktelse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381AC94-3A06-49BA-99CF-DF8108414C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319" y="977181"/>
            <a:ext cx="7157693" cy="259941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BED3FE5-7E06-4540-A5C2-A772BCC42D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087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D913D8-D8F0-4635-AD1D-5B624A78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270034"/>
            <a:ext cx="7554790" cy="704375"/>
          </a:xfrm>
        </p:spPr>
        <p:txBody>
          <a:bodyPr/>
          <a:lstStyle/>
          <a:p>
            <a:br>
              <a:rPr lang="nb-NO" dirty="0"/>
            </a:br>
            <a:r>
              <a:rPr lang="nb-NO" dirty="0"/>
              <a:t>Åpenhet – informasjon - opplæring 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D7784B-B1D4-4CF8-84A3-90302876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09" y="1405890"/>
            <a:ext cx="7157694" cy="3058670"/>
          </a:xfrm>
        </p:spPr>
        <p:txBody>
          <a:bodyPr>
            <a:normAutofit/>
          </a:bodyPr>
          <a:lstStyle/>
          <a:p>
            <a:r>
              <a:rPr lang="nb-NO" sz="1600" dirty="0"/>
              <a:t>Vedtekter og medlemsbetingelser </a:t>
            </a:r>
          </a:p>
          <a:p>
            <a:r>
              <a:rPr lang="nb-NO" sz="1600" dirty="0"/>
              <a:t>Personvernerklæring</a:t>
            </a:r>
          </a:p>
          <a:p>
            <a:r>
              <a:rPr lang="nb-NO" sz="1600" dirty="0"/>
              <a:t>Annen personverninformasjon </a:t>
            </a:r>
          </a:p>
          <a:p>
            <a:pPr lvl="1"/>
            <a:r>
              <a:rPr lang="nb-NO" sz="1600" dirty="0"/>
              <a:t>I hovedsak via våre nettsider, tidvis via nyhetsbrev </a:t>
            </a:r>
          </a:p>
          <a:p>
            <a:pPr lvl="1"/>
            <a:r>
              <a:rPr lang="nb-NO" sz="1600" dirty="0"/>
              <a:t>Infotekster og filmer mv</a:t>
            </a:r>
          </a:p>
          <a:p>
            <a:pPr lvl="1"/>
            <a:r>
              <a:rPr lang="nb-NO" sz="1600" dirty="0"/>
              <a:t>navn på sikkerhetsledelsen og personvernombud</a:t>
            </a:r>
          </a:p>
          <a:p>
            <a:pPr lvl="1"/>
            <a:r>
              <a:rPr lang="nb-NO" sz="1600" dirty="0"/>
              <a:t>e-postadressen </a:t>
            </a:r>
            <a:r>
              <a:rPr lang="nb-NO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personvern@samfunnsviterne.no</a:t>
            </a:r>
            <a:r>
              <a:rPr lang="nb-NO" sz="1600" dirty="0">
                <a:solidFill>
                  <a:srgbClr val="0070C0"/>
                </a:solidFill>
              </a:rPr>
              <a:t>  </a:t>
            </a:r>
          </a:p>
          <a:p>
            <a:r>
              <a:rPr lang="nb-NO" sz="1600" dirty="0"/>
              <a:t>Informerte samtykker på innmeldingsskjema, kan sees og trekkes tilbake</a:t>
            </a:r>
          </a:p>
          <a:p>
            <a:r>
              <a:rPr lang="nb-NO" sz="1600" dirty="0"/>
              <a:t>Opplæring: av arbeidsplasstillitsvalgte, Hovedstyret, fylkesledere, ansatte</a:t>
            </a:r>
          </a:p>
          <a:p>
            <a:r>
              <a:rPr lang="nb-NO" sz="1600" dirty="0"/>
              <a:t>Veiledning utad – ofte integrert i «bistandssaker» og medbestemmelse  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42C65C6-FD5F-4391-84D0-161228299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09" y="1154430"/>
            <a:ext cx="7157693" cy="25146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E31CF9-1B2E-4BEF-8C72-8E678C10D5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292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22549-8EDC-4714-B006-2E93A961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379762"/>
            <a:ext cx="7554790" cy="756094"/>
          </a:xfrm>
        </p:spPr>
        <p:txBody>
          <a:bodyPr/>
          <a:lstStyle/>
          <a:p>
            <a:r>
              <a:rPr lang="nb-NO" dirty="0"/>
              <a:t>Hvordan utøve godt personvern som </a:t>
            </a:r>
            <a:r>
              <a:rPr lang="nb-NO" sz="3200" dirty="0"/>
              <a:t>tillitsvalgt</a:t>
            </a:r>
            <a:r>
              <a:rPr lang="nb-NO" dirty="0"/>
              <a:t>?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  </a:t>
            </a:r>
            <a:r>
              <a:rPr lang="nb-NO" sz="2000" u="sng" dirty="0">
                <a:solidFill>
                  <a:schemeClr val="tx2"/>
                </a:solidFill>
              </a:rPr>
              <a:t>Innledning og oversikt </a:t>
            </a:r>
            <a:r>
              <a:rPr lang="nb-NO" sz="2000" u="sng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AA7B0-4552-4990-A449-523B7D60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08" y="1621916"/>
            <a:ext cx="7554790" cy="3058669"/>
          </a:xfrm>
        </p:spPr>
        <p:txBody>
          <a:bodyPr>
            <a:normAutofit/>
          </a:bodyPr>
          <a:lstStyle/>
          <a:p>
            <a:r>
              <a:rPr lang="nb-NO" sz="1600" dirty="0"/>
              <a:t>Foreningen sentralt er behandlingsansvarlig</a:t>
            </a:r>
          </a:p>
          <a:p>
            <a:r>
              <a:rPr lang="nb-NO" sz="1600" dirty="0"/>
              <a:t>Alle ledd av organisasjonen må oppfylle personvernkrav (eksterne og interne)</a:t>
            </a:r>
          </a:p>
          <a:p>
            <a:r>
              <a:rPr lang="nb-NO" sz="1600" dirty="0"/>
              <a:t>Veiledning, informasjon og QA, så langt hovedfokus på </a:t>
            </a:r>
            <a:r>
              <a:rPr lang="nb-NO" sz="1600" b="1" dirty="0"/>
              <a:t>arbeidsplasstillitsvalgte</a:t>
            </a:r>
          </a:p>
          <a:p>
            <a:r>
              <a:rPr lang="nb-NO" sz="1600" dirty="0"/>
              <a:t>Videreutvikle vår veiledning og rutiner (QA)</a:t>
            </a:r>
          </a:p>
          <a:p>
            <a:pPr lvl="1"/>
            <a:r>
              <a:rPr lang="nb-NO" sz="1600" dirty="0"/>
              <a:t>Innholdsmessig – klart og enkelt språk</a:t>
            </a:r>
          </a:p>
          <a:p>
            <a:pPr lvl="1"/>
            <a:r>
              <a:rPr lang="nb-NO" sz="1600" dirty="0"/>
              <a:t>Holde tritt med – og forstå - teknologisk utvikling </a:t>
            </a:r>
          </a:p>
          <a:p>
            <a:pPr lvl="1"/>
            <a:r>
              <a:rPr lang="nb-NO" sz="1600" dirty="0"/>
              <a:t>Fokus på </a:t>
            </a:r>
            <a:r>
              <a:rPr lang="nb-NO" sz="1600" b="1" dirty="0"/>
              <a:t>organisasjonstillitsvalgte</a:t>
            </a:r>
            <a:r>
              <a:rPr lang="nb-NO" sz="1600" dirty="0"/>
              <a:t> – skreddersy QA mv?</a:t>
            </a:r>
          </a:p>
          <a:p>
            <a:pPr lvl="1"/>
            <a:r>
              <a:rPr lang="nb-NO" sz="1600" dirty="0"/>
              <a:t>QA egnethet som rutiner for tillitsvalgte</a:t>
            </a:r>
          </a:p>
          <a:p>
            <a:pPr lvl="1"/>
            <a:r>
              <a:rPr lang="nb-NO" sz="1600" dirty="0"/>
              <a:t>Uformelt eksternt nettverk - samarbeid om felles tillitsvalgtrutiner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85F959-7296-4F49-9985-99E662458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10" y="1026129"/>
            <a:ext cx="7554788" cy="379761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EF4E28-D65A-4324-8E37-7905FEC942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52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22549-8EDC-4714-B006-2E93A961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270034"/>
            <a:ext cx="7554790" cy="671227"/>
          </a:xfrm>
        </p:spPr>
        <p:txBody>
          <a:bodyPr/>
          <a:lstStyle/>
          <a:p>
            <a:r>
              <a:rPr lang="nb-NO" dirty="0"/>
              <a:t>Personvernrutiner – utvalgte tema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  </a:t>
            </a:r>
            <a:r>
              <a:rPr lang="nb-NO" sz="2000" u="sng" dirty="0">
                <a:solidFill>
                  <a:schemeClr val="tx2"/>
                </a:solidFill>
              </a:rPr>
              <a:t>Tillitsvalgtes eget personvern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AA7B0-4552-4990-A449-523B7D60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" y="1451610"/>
            <a:ext cx="8241030" cy="3423443"/>
          </a:xfrm>
        </p:spPr>
        <p:txBody>
          <a:bodyPr>
            <a:normAutofit/>
          </a:bodyPr>
          <a:lstStyle/>
          <a:p>
            <a:r>
              <a:rPr lang="nb-NO" sz="1600" dirty="0"/>
              <a:t>Tillitsvalgte avgjørende for vårt fagforeningsarbeid – å ha, å formidle </a:t>
            </a:r>
          </a:p>
          <a:p>
            <a:r>
              <a:rPr lang="nb-NO" sz="1600" b="1" dirty="0"/>
              <a:t>Arbeidsplasstillitsverv</a:t>
            </a:r>
            <a:endParaRPr lang="nb-NO" sz="1600" dirty="0"/>
          </a:p>
          <a:p>
            <a:pPr lvl="1"/>
            <a:r>
              <a:rPr lang="nb-NO" sz="1600" dirty="0"/>
              <a:t>Offentlig opplysning – interesseavveining/berettiget interesse, topartssamarbeid</a:t>
            </a:r>
          </a:p>
          <a:p>
            <a:pPr lvl="1"/>
            <a:r>
              <a:rPr lang="nb-NO" sz="1600" dirty="0"/>
              <a:t>Praksis: Ikke hele tillitsvalgtlisten på åpent nett, men f.eks.: </a:t>
            </a:r>
          </a:p>
          <a:p>
            <a:pPr lvl="2"/>
            <a:r>
              <a:rPr lang="nb-NO" sz="1600" dirty="0"/>
              <a:t>Nytt medlem i virksomheten får info om «sin» tillitsvalgt</a:t>
            </a:r>
          </a:p>
          <a:p>
            <a:pPr lvl="2"/>
            <a:r>
              <a:rPr lang="nb-NO" sz="1600" dirty="0"/>
              <a:t>Eksternt medlem søker stilling, får navn på tillitsvalgt</a:t>
            </a:r>
          </a:p>
          <a:p>
            <a:pPr lvl="2"/>
            <a:r>
              <a:rPr lang="nb-NO" sz="1600" dirty="0"/>
              <a:t>Annet? alle medlemmer se alle tillitsvalgte, på lukket web?</a:t>
            </a:r>
          </a:p>
          <a:p>
            <a:r>
              <a:rPr lang="nb-NO" sz="1600" b="1" dirty="0"/>
              <a:t>Organisasjonstillitsverv</a:t>
            </a:r>
            <a:endParaRPr lang="nb-NO" sz="1600" dirty="0"/>
          </a:p>
          <a:p>
            <a:pPr lvl="1"/>
            <a:r>
              <a:rPr lang="nb-NO" sz="1600" dirty="0"/>
              <a:t>Håndteres som offentlig opplysning - samme hjemler, annen type verv</a:t>
            </a:r>
          </a:p>
          <a:p>
            <a:pPr lvl="1"/>
            <a:r>
              <a:rPr lang="nb-NO" sz="1600" dirty="0"/>
              <a:t>Praksis: Hovedstyret, fylkesstyrer, arbeidsgrupper/utvalg – åpent på nett</a:t>
            </a:r>
          </a:p>
          <a:p>
            <a:pPr marL="437374" lvl="1" indent="0">
              <a:buNone/>
            </a:pPr>
            <a:r>
              <a:rPr lang="nb-NO" sz="1600" dirty="0"/>
              <a:t>     med navn, e-post, telefon </a:t>
            </a:r>
            <a:r>
              <a:rPr lang="nb-NO" sz="1600" dirty="0" err="1"/>
              <a:t>pt</a:t>
            </a:r>
            <a:r>
              <a:rPr lang="nb-NO" sz="1600" dirty="0"/>
              <a:t> etter behov/ ønske </a:t>
            </a:r>
          </a:p>
          <a:p>
            <a:r>
              <a:rPr lang="nb-NO" sz="1600" dirty="0"/>
              <a:t>Alltid: ivareta personvernprinsippene, være transparente og forutsigelige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85F959-7296-4F49-9985-99E662458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08" y="1005840"/>
            <a:ext cx="7157693" cy="24860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EF4E28-D65A-4324-8E37-7905FEC942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220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22549-8EDC-4714-B006-2E93A96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Personvernrutiner – utvalgte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AA7B0-4552-4990-A449-523B7D60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08" y="1360169"/>
            <a:ext cx="7656101" cy="3320415"/>
          </a:xfrm>
        </p:spPr>
        <p:txBody>
          <a:bodyPr>
            <a:normAutofit/>
          </a:bodyPr>
          <a:lstStyle/>
          <a:p>
            <a:r>
              <a:rPr lang="nb-NO" sz="1600" dirty="0"/>
              <a:t>Ingen generell tilgang til medlemsregisteret </a:t>
            </a:r>
          </a:p>
          <a:p>
            <a:r>
              <a:rPr lang="nb-NO" sz="1600" b="1" dirty="0"/>
              <a:t>Arbeidsplasstillitsvalgte</a:t>
            </a:r>
            <a:r>
              <a:rPr lang="nb-NO" sz="1600" dirty="0"/>
              <a:t> (lokale tillitsvalgte) finner lister over «sine» medlemmer på Min side</a:t>
            </a:r>
          </a:p>
          <a:p>
            <a:r>
              <a:rPr lang="nb-NO" sz="1600" b="1" dirty="0"/>
              <a:t>Fylkesledere</a:t>
            </a:r>
            <a:r>
              <a:rPr lang="nb-NO" sz="1600" dirty="0"/>
              <a:t> har tilsvarende tilgang, </a:t>
            </a:r>
            <a:r>
              <a:rPr lang="nb-NO" sz="1600" dirty="0" err="1"/>
              <a:t>ihht</a:t>
            </a:r>
            <a:r>
              <a:rPr lang="nb-NO" sz="1600" dirty="0"/>
              <a:t> medlemmer i sitt fylke. Kan også få liste over tillitsvalgte i sitt fylke, via kryptert e-post </a:t>
            </a:r>
          </a:p>
          <a:p>
            <a:r>
              <a:rPr lang="nb-NO" sz="1600" b="1" dirty="0"/>
              <a:t>Valgkomiteer</a:t>
            </a:r>
            <a:r>
              <a:rPr lang="nb-NO" sz="1600" dirty="0"/>
              <a:t> sentralt nivå og på arbeidsplassene: Får etter behov tilsendt medlemsliste via kryptert e-post</a:t>
            </a:r>
          </a:p>
          <a:p>
            <a:r>
              <a:rPr lang="nb-NO" sz="1600" u="sng" dirty="0"/>
              <a:t>Leder og </a:t>
            </a:r>
            <a:r>
              <a:rPr lang="nb-NO" sz="1600" b="1" dirty="0"/>
              <a:t>nestleder</a:t>
            </a:r>
            <a:r>
              <a:rPr lang="nb-NO" sz="1600" u="sng" dirty="0"/>
              <a:t> </a:t>
            </a:r>
            <a:r>
              <a:rPr lang="nb-NO" sz="1600" dirty="0"/>
              <a:t>får </a:t>
            </a:r>
            <a:r>
              <a:rPr lang="nb-NO" sz="1600" dirty="0" err="1"/>
              <a:t>pga</a:t>
            </a:r>
            <a:r>
              <a:rPr lang="nb-NO" sz="1600" dirty="0"/>
              <a:t> overordnet beslutningsmyndighet </a:t>
            </a:r>
            <a:r>
              <a:rPr lang="nb-NO" sz="1600" dirty="0" err="1"/>
              <a:t>ihht</a:t>
            </a:r>
            <a:r>
              <a:rPr lang="nb-NO" sz="1600" dirty="0"/>
              <a:t> medlemskap på særskilt grunnlag, etter behov tilgang til medlemsopplysninger i medlemsregister</a:t>
            </a:r>
          </a:p>
          <a:p>
            <a:r>
              <a:rPr lang="nb-NO" sz="1600" dirty="0"/>
              <a:t>Tilgang til hva: nødvendige medlemsopplysninger, for formålet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85F959-7296-4F49-9985-99E662458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10" y="868680"/>
            <a:ext cx="7157693" cy="409479"/>
          </a:xfrm>
        </p:spPr>
        <p:txBody>
          <a:bodyPr/>
          <a:lstStyle/>
          <a:p>
            <a:r>
              <a:rPr lang="nb-NO" u="sng" dirty="0"/>
              <a:t>Tillitsvalgtes tilganger til medlemsinformasjon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EF4E28-D65A-4324-8E37-7905FEC942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377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Begreper</a:t>
            </a:r>
            <a:r>
              <a:rPr lang="nb-NO" dirty="0"/>
              <a:t>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882110" y="1008125"/>
            <a:ext cx="7157693" cy="374905"/>
          </a:xfrm>
        </p:spPr>
        <p:txBody>
          <a:bodyPr/>
          <a:lstStyle/>
          <a:p>
            <a:r>
              <a:rPr lang="nb-NO" sz="2000" dirty="0"/>
              <a:t>Hva er personvern? 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82108" y="1520190"/>
            <a:ext cx="7553232" cy="3063240"/>
          </a:xfrm>
        </p:spPr>
        <p:txBody>
          <a:bodyPr>
            <a:normAutofit/>
          </a:bodyPr>
          <a:lstStyle/>
          <a:p>
            <a:r>
              <a:rPr lang="nb-NO" sz="1600" dirty="0"/>
              <a:t>Vår rett til privatliv og til å bestemme over egne personopplysninger</a:t>
            </a:r>
          </a:p>
          <a:p>
            <a:pPr marL="437374" lvl="1" indent="0">
              <a:buNone/>
            </a:pPr>
            <a:endParaRPr lang="nb-NO" sz="1600" dirty="0"/>
          </a:p>
          <a:p>
            <a:pPr marL="437374" lvl="1" indent="0">
              <a:buNone/>
            </a:pPr>
            <a:r>
              <a:rPr lang="nb-NO" sz="1600" dirty="0"/>
              <a:t>	- Hvorfor? Hvem? Hvilke opplysninger? Hva til?</a:t>
            </a:r>
          </a:p>
          <a:p>
            <a:pPr marL="437374" lvl="1" indent="0">
              <a:buNone/>
            </a:pPr>
            <a:r>
              <a:rPr lang="nb-NO" sz="1600" dirty="0"/>
              <a:t>	- Forutsetning for ytringsfrihet og individets frie utfoldelse  </a:t>
            </a:r>
          </a:p>
          <a:p>
            <a:pPr marL="437374" lvl="1" indent="0">
              <a:buNone/>
            </a:pPr>
            <a:r>
              <a:rPr lang="nb-NO" sz="1600" dirty="0"/>
              <a:t>	- Nødvendig del av vårt demokrati</a:t>
            </a:r>
          </a:p>
          <a:p>
            <a:pPr marL="437374" lvl="1" indent="0">
              <a:buNone/>
            </a:pPr>
            <a:endParaRPr lang="nb-NO" sz="1600" dirty="0"/>
          </a:p>
          <a:p>
            <a:r>
              <a:rPr lang="nb-NO" sz="1600" dirty="0"/>
              <a:t>Hjemlet i EMK art. 8, og i Grunnloven § 12: </a:t>
            </a:r>
          </a:p>
          <a:p>
            <a:pPr marL="0" indent="0">
              <a:buNone/>
            </a:pPr>
            <a:r>
              <a:rPr lang="nb-NO" sz="1600" dirty="0"/>
              <a:t>	</a:t>
            </a:r>
            <a:r>
              <a:rPr lang="nb-NO" sz="1600" i="1" dirty="0"/>
              <a:t>«Enhver har rett til respekt for sitt privatliv og familieliv, sitt 	hjem og sin kommunikasjon. (..)»</a:t>
            </a:r>
          </a:p>
          <a:p>
            <a:pPr marL="0" indent="0">
              <a:buNone/>
            </a:pPr>
            <a:endParaRPr lang="nb-NO" sz="1600" i="1" dirty="0"/>
          </a:p>
          <a:p>
            <a:pPr marL="0" indent="0">
              <a:buNone/>
            </a:pPr>
            <a:r>
              <a:rPr lang="nb-NO" sz="1600" dirty="0"/>
              <a:t>-&gt; EUs forordning, GDPR, og norsk personopplysningslov (2018)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3694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22549-8EDC-4714-B006-2E93A96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Personvernrutiner – utvalgte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AA7B0-4552-4990-A449-523B7D60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09" y="1371600"/>
            <a:ext cx="7157694" cy="3092959"/>
          </a:xfrm>
        </p:spPr>
        <p:txBody>
          <a:bodyPr>
            <a:normAutofit/>
          </a:bodyPr>
          <a:lstStyle/>
          <a:p>
            <a:r>
              <a:rPr lang="nb-NO" sz="1600" dirty="0"/>
              <a:t>Medlemmenes personopplysninger skal behandles konfidensielt </a:t>
            </a:r>
          </a:p>
          <a:p>
            <a:r>
              <a:rPr lang="nb-NO" sz="1600" dirty="0"/>
              <a:t>Opplysningene må oppbevares slik at ikke kommer andre til kunnskap</a:t>
            </a:r>
          </a:p>
          <a:p>
            <a:r>
              <a:rPr lang="nb-NO" sz="1600" dirty="0"/>
              <a:t>Ikke innhente eller oppbevare mer opplysninger enn nødvendig for formålet</a:t>
            </a:r>
          </a:p>
          <a:p>
            <a:r>
              <a:rPr lang="nb-NO" sz="1600" dirty="0"/>
              <a:t>Slette eller makulere når oppdraget er utført og behovet er avsluttet </a:t>
            </a:r>
          </a:p>
          <a:p>
            <a:r>
              <a:rPr lang="nb-NO" sz="1600" dirty="0"/>
              <a:t>Sentrale spørsmål:</a:t>
            </a:r>
          </a:p>
          <a:p>
            <a:pPr lvl="1"/>
            <a:r>
              <a:rPr lang="nb-NO" sz="1600" dirty="0"/>
              <a:t>Hva skal jeg bruke opplysningene til, hvilket formål?</a:t>
            </a:r>
          </a:p>
          <a:p>
            <a:pPr lvl="1"/>
            <a:r>
              <a:rPr lang="nb-NO" sz="1600" dirty="0"/>
              <a:t>Hvilke opplysninger trenger jeg til formålet? </a:t>
            </a:r>
          </a:p>
          <a:p>
            <a:pPr lvl="1"/>
            <a:r>
              <a:rPr lang="nb-NO" sz="1600" dirty="0"/>
              <a:t>Hvorfor trenger jeg disse opplysningene til formålet?</a:t>
            </a:r>
          </a:p>
          <a:p>
            <a:pPr lvl="1"/>
            <a:r>
              <a:rPr lang="nb-NO" sz="1600" dirty="0"/>
              <a:t>Hvor lenge trenger jeg disse opplysningene? </a:t>
            </a:r>
          </a:p>
          <a:p>
            <a:pPr marL="0" indent="0">
              <a:buNone/>
            </a:pPr>
            <a:endParaRPr lang="nb-NO" sz="1600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85F959-7296-4F49-9985-99E662458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10" y="914400"/>
            <a:ext cx="7157693" cy="457200"/>
          </a:xfrm>
        </p:spPr>
        <p:txBody>
          <a:bodyPr/>
          <a:lstStyle/>
          <a:p>
            <a:r>
              <a:rPr lang="nb-NO" u="sng" dirty="0"/>
              <a:t>Hvordan skal tillitsvalgte behandle medlemsopplysninger? Basics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EF4E28-D65A-4324-8E37-7905FEC942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0561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22549-8EDC-4714-B006-2E93A96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Personvernrutiner – utvalgte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AA7B0-4552-4990-A449-523B7D60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506"/>
            <a:ext cx="7852410" cy="3085064"/>
          </a:xfrm>
        </p:spPr>
        <p:txBody>
          <a:bodyPr>
            <a:normAutofit/>
          </a:bodyPr>
          <a:lstStyle/>
          <a:p>
            <a:r>
              <a:rPr lang="nb-NO" sz="1600" dirty="0"/>
              <a:t>Bruk av e-post:</a:t>
            </a:r>
          </a:p>
          <a:p>
            <a:pPr lvl="1"/>
            <a:r>
              <a:rPr lang="nb-NO" sz="1600" dirty="0"/>
              <a:t>Medlemslister skal ikke sendes usikret på e-post – krypteres/ skjermes</a:t>
            </a:r>
          </a:p>
          <a:p>
            <a:pPr lvl="1"/>
            <a:r>
              <a:rPr lang="nb-NO" sz="1600" dirty="0"/>
              <a:t>Én-til-én kommunikasjon med medlem er ok, forutsatt at innholdet for øvrig ikke sensitivt eller nærgående </a:t>
            </a:r>
          </a:p>
          <a:p>
            <a:pPr lvl="2"/>
            <a:r>
              <a:rPr lang="nb-NO" sz="1600" dirty="0"/>
              <a:t>Ivareta skjermingsbehov via kryptering, eller passord </a:t>
            </a:r>
          </a:p>
          <a:p>
            <a:pPr lvl="1"/>
            <a:r>
              <a:rPr lang="nb-NO" sz="1600" dirty="0"/>
              <a:t>Ved masseutsendelse: mottakerne settes i blindkopi</a:t>
            </a:r>
          </a:p>
          <a:p>
            <a:pPr lvl="1"/>
            <a:r>
              <a:rPr lang="nb-NO" sz="1600" dirty="0"/>
              <a:t>Bruk helst e-postkonto i tillitsvervet som er separat fra arbeidsgiver</a:t>
            </a:r>
          </a:p>
          <a:p>
            <a:pPr lvl="2"/>
            <a:r>
              <a:rPr lang="nb-NO" sz="1600" dirty="0"/>
              <a:t>Hvis bruker arbeidsgivers e-postkonto – bruk signatur som tillitsvalgt og legg i mappe merket tillitsverv </a:t>
            </a:r>
          </a:p>
          <a:p>
            <a:pPr lvl="1"/>
            <a:r>
              <a:rPr lang="nb-NO" sz="1600" dirty="0"/>
              <a:t>Føre-var-prinsippet: legg inn i din signatur som tillitsvalgt, en advarsel mot e-post med sensitive eller nærgående opplysninger  </a:t>
            </a:r>
          </a:p>
          <a:p>
            <a:r>
              <a:rPr lang="nb-NO" sz="1600" dirty="0" err="1"/>
              <a:t>Evt</a:t>
            </a:r>
            <a:r>
              <a:rPr lang="nb-NO" sz="1600" dirty="0"/>
              <a:t> elektronisk lagring på arbeidsgivers område skjermes, mappe merkes tillitsverv</a:t>
            </a: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85F959-7296-4F49-9985-99E662458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10" y="914400"/>
            <a:ext cx="7157693" cy="457200"/>
          </a:xfrm>
        </p:spPr>
        <p:txBody>
          <a:bodyPr/>
          <a:lstStyle/>
          <a:p>
            <a:r>
              <a:rPr lang="nb-NO" u="sng" dirty="0"/>
              <a:t>Forts. Hvordan skal tillitsvalgte behandle medlemsopplysninger? Basics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EF4E28-D65A-4324-8E37-7905FEC942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8071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22549-8EDC-4714-B006-2E93A96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Personvernrutiner – utvalgte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AA7B0-4552-4990-A449-523B7D60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10" y="1290734"/>
            <a:ext cx="7902938" cy="3389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u="sng" dirty="0"/>
              <a:t>Teknologiske verktøy</a:t>
            </a:r>
          </a:p>
          <a:p>
            <a:r>
              <a:rPr lang="nb-NO" sz="1600" dirty="0"/>
              <a:t>Fylkesstyret disponerer en felles </a:t>
            </a:r>
            <a:r>
              <a:rPr lang="nb-NO" sz="1600" dirty="0" err="1"/>
              <a:t>gmail</a:t>
            </a:r>
            <a:r>
              <a:rPr lang="nb-NO" sz="1600" dirty="0"/>
              <a:t>-adresse – ikke personlig </a:t>
            </a:r>
          </a:p>
          <a:p>
            <a:r>
              <a:rPr lang="nb-NO" sz="1600" dirty="0"/>
              <a:t>Digitale møter via Teams (sekr. innkaller) eller gratistjenester (Zoom)</a:t>
            </a:r>
          </a:p>
          <a:p>
            <a:r>
              <a:rPr lang="nb-NO" sz="1600" dirty="0"/>
              <a:t>Personvernutfordringer ved digitale møter mv</a:t>
            </a:r>
          </a:p>
          <a:p>
            <a:pPr lvl="1"/>
            <a:r>
              <a:rPr lang="nb-NO" sz="1600" dirty="0"/>
              <a:t>Medlemskap avdekkes via aksept av innkalling? – «privat» innkalling</a:t>
            </a:r>
          </a:p>
          <a:p>
            <a:pPr lvl="1"/>
            <a:r>
              <a:rPr lang="nb-NO" sz="1600" dirty="0"/>
              <a:t>Tilstedeværelse viser medlemskap – som ved fysiske møter </a:t>
            </a:r>
          </a:p>
          <a:p>
            <a:pPr lvl="1"/>
            <a:r>
              <a:rPr lang="nb-NO" sz="1600" dirty="0"/>
              <a:t>Uønsket opptak: administrator setter innstilling, fastslå ved møtestart at opptak ikke tillates, dog: ikke all risiko kan fjernes  </a:t>
            </a:r>
          </a:p>
          <a:p>
            <a:r>
              <a:rPr lang="nb-NO" sz="1600" dirty="0"/>
              <a:t>Masseutsendelser – v/ sekretariatet, </a:t>
            </a:r>
            <a:r>
              <a:rPr lang="nb-NO" sz="1600" dirty="0" err="1"/>
              <a:t>ihht</a:t>
            </a:r>
            <a:r>
              <a:rPr lang="nb-NO" sz="1600" dirty="0"/>
              <a:t> samtykker for medlemskommunikasjon  </a:t>
            </a:r>
          </a:p>
          <a:p>
            <a:r>
              <a:rPr lang="nb-NO" sz="1600" b="1" dirty="0"/>
              <a:t>Risikovurderinger i samsvar teknologisk utvikling – meld inn personvernspørsmål og få veiledning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85F959-7296-4F49-9985-99E662458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10" y="833533"/>
            <a:ext cx="7157693" cy="457200"/>
          </a:xfrm>
        </p:spPr>
        <p:txBody>
          <a:bodyPr/>
          <a:lstStyle/>
          <a:p>
            <a:r>
              <a:rPr lang="nb-NO" u="sng" dirty="0"/>
              <a:t>Hvordan sikre godt personvern som fylkesleder og medlem av fylkesstyre</a:t>
            </a:r>
            <a:r>
              <a:rPr lang="nb-NO" dirty="0"/>
              <a:t>?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EF4E28-D65A-4324-8E37-7905FEC942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9710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22549-8EDC-4714-B006-2E93A96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Personvernrutiner – utvalgte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AA7B0-4552-4990-A449-523B7D60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10" y="1348740"/>
            <a:ext cx="7038880" cy="37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u="sng" dirty="0"/>
              <a:t>Hva lagres og hvor</a:t>
            </a:r>
          </a:p>
          <a:p>
            <a:r>
              <a:rPr lang="nb-NO" sz="1600" dirty="0"/>
              <a:t>Lagre når nødvendig – elektronisk: skjermet område/ minnepinne</a:t>
            </a:r>
          </a:p>
          <a:p>
            <a:r>
              <a:rPr lang="nb-NO" sz="1600" dirty="0"/>
              <a:t>Utvise varsomhet </a:t>
            </a:r>
            <a:r>
              <a:rPr lang="nb-NO" sz="1600" dirty="0" err="1"/>
              <a:t>mht</a:t>
            </a:r>
            <a:r>
              <a:rPr lang="nb-NO" sz="1600" dirty="0"/>
              <a:t> navn i referater fra årsmøter mv </a:t>
            </a:r>
          </a:p>
          <a:p>
            <a:pPr marL="0" indent="0">
              <a:buNone/>
            </a:pPr>
            <a:r>
              <a:rPr lang="nb-NO" sz="1600" u="sng" dirty="0"/>
              <a:t>Henvendelser fra medlem om sak </a:t>
            </a:r>
            <a:r>
              <a:rPr lang="nb-NO" sz="1600" u="sng" dirty="0" err="1"/>
              <a:t>ihht</a:t>
            </a:r>
            <a:r>
              <a:rPr lang="nb-NO" sz="1600" u="sng" dirty="0"/>
              <a:t> lønns- og arbeidsvilkår </a:t>
            </a:r>
          </a:p>
          <a:p>
            <a:r>
              <a:rPr lang="nb-NO" sz="1600" dirty="0"/>
              <a:t>Unngå at enkeltsaker sendes til fylkeslaget</a:t>
            </a:r>
          </a:p>
          <a:p>
            <a:pPr lvl="1"/>
            <a:r>
              <a:rPr lang="nb-NO" sz="1600" dirty="0" err="1"/>
              <a:t>Autosignatur</a:t>
            </a:r>
            <a:r>
              <a:rPr lang="nb-NO" sz="1600" dirty="0"/>
              <a:t> (e-post) med advarsel, ditto på fylkeslagenes nettside </a:t>
            </a:r>
          </a:p>
          <a:p>
            <a:r>
              <a:rPr lang="nb-NO" sz="1600" dirty="0"/>
              <a:t>Hvis enkeltsaker likevel mottas pr e-post </a:t>
            </a:r>
          </a:p>
          <a:p>
            <a:pPr lvl="1"/>
            <a:r>
              <a:rPr lang="nb-NO" sz="1600" dirty="0"/>
              <a:t>ikke videresend e-posten, åpne en </a:t>
            </a:r>
            <a:r>
              <a:rPr lang="nb-NO" sz="1600" u="sng" dirty="0"/>
              <a:t>ny e-post </a:t>
            </a:r>
            <a:r>
              <a:rPr lang="nb-NO" sz="1600" dirty="0"/>
              <a:t>til medlemmet, </a:t>
            </a:r>
          </a:p>
          <a:p>
            <a:pPr lvl="1"/>
            <a:r>
              <a:rPr lang="nb-NO" sz="1600" dirty="0"/>
              <a:t>informer om at saken må sendes sekretariatet v/bistand@..</a:t>
            </a:r>
          </a:p>
          <a:p>
            <a:pPr lvl="1"/>
            <a:r>
              <a:rPr lang="nb-NO" sz="1600" dirty="0"/>
              <a:t>Slett henvendelsen når beskjeden er bekreftet mottatt av medlemmet</a:t>
            </a:r>
          </a:p>
          <a:p>
            <a:pPr lvl="1"/>
            <a:r>
              <a:rPr lang="nb-NO" sz="1600" dirty="0"/>
              <a:t>Gi medlemmet info om at henvendelsen er slettet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85F959-7296-4F49-9985-99E662458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10" y="799672"/>
            <a:ext cx="7157693" cy="457200"/>
          </a:xfrm>
        </p:spPr>
        <p:txBody>
          <a:bodyPr/>
          <a:lstStyle/>
          <a:p>
            <a:r>
              <a:rPr lang="nb-NO" u="sng" dirty="0"/>
              <a:t>Hvordan sikre godt personvern som </a:t>
            </a:r>
            <a:r>
              <a:rPr lang="nb-NO" sz="2000" u="sng" dirty="0"/>
              <a:t>fylkesleder /medlem av fylkesstyre</a:t>
            </a:r>
            <a:r>
              <a:rPr lang="nb-NO" u="sng" dirty="0"/>
              <a:t>?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EF4E28-D65A-4324-8E37-7905FEC942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002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59FDE3-C71A-4E68-B3CB-4AB35F4E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270035"/>
            <a:ext cx="5940742" cy="540068"/>
          </a:xfrm>
        </p:spPr>
        <p:txBody>
          <a:bodyPr/>
          <a:lstStyle/>
          <a:p>
            <a:r>
              <a:rPr lang="nb-NO" dirty="0"/>
              <a:t>På blokken nå og fremover – utsnitt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BDC719-7779-42D0-8D7D-727F509F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08" y="1258444"/>
            <a:ext cx="7793262" cy="3526047"/>
          </a:xfrm>
        </p:spPr>
        <p:txBody>
          <a:bodyPr>
            <a:normAutofit/>
          </a:bodyPr>
          <a:lstStyle/>
          <a:p>
            <a:r>
              <a:rPr lang="nb-NO" sz="1600" b="1" dirty="0"/>
              <a:t>Systematisk og innebygget personvern </a:t>
            </a:r>
          </a:p>
          <a:p>
            <a:r>
              <a:rPr lang="nb-NO" sz="1600" b="1" dirty="0"/>
              <a:t>Brukervennlighet - </a:t>
            </a:r>
            <a:r>
              <a:rPr lang="nb-NO" sz="1600" dirty="0"/>
              <a:t>lett for ansatte og tillitsvalgte å ivareta personvern</a:t>
            </a:r>
          </a:p>
          <a:p>
            <a:r>
              <a:rPr lang="nb-NO" sz="1600" b="1" dirty="0"/>
              <a:t>Kompetent og bevisst bruk av teknologi </a:t>
            </a:r>
          </a:p>
          <a:p>
            <a:pPr lvl="1"/>
            <a:r>
              <a:rPr lang="nb-NO" sz="1600" dirty="0"/>
              <a:t>Kan fremme personvernet</a:t>
            </a:r>
          </a:p>
          <a:p>
            <a:pPr lvl="2"/>
            <a:r>
              <a:rPr lang="nb-NO" sz="1600" dirty="0"/>
              <a:t>Viderefører skjermet saksbehandlingssystem</a:t>
            </a:r>
          </a:p>
          <a:p>
            <a:pPr lvl="2"/>
            <a:r>
              <a:rPr lang="nb-NO" sz="1600" dirty="0"/>
              <a:t>Samtykkemodul, via Min side og CRM</a:t>
            </a:r>
          </a:p>
          <a:p>
            <a:pPr lvl="2"/>
            <a:r>
              <a:rPr lang="nb-NO" sz="1600" dirty="0"/>
              <a:t>Medlemslister via Min side, og pop up om taushetsplikt</a:t>
            </a:r>
          </a:p>
          <a:p>
            <a:pPr lvl="1"/>
            <a:r>
              <a:rPr lang="nb-NO" sz="1600" dirty="0"/>
              <a:t>Utfordrer personvernet </a:t>
            </a:r>
          </a:p>
          <a:p>
            <a:pPr lvl="2"/>
            <a:r>
              <a:rPr lang="nb-NO" sz="1600" dirty="0"/>
              <a:t>Høy tillit og stort omfang persondata i sving</a:t>
            </a:r>
          </a:p>
          <a:p>
            <a:pPr lvl="2"/>
            <a:r>
              <a:rPr lang="nb-NO" sz="1600" dirty="0"/>
              <a:t>Slette/tynne/anonymisere data, bl.a. automatisert i CRM  </a:t>
            </a:r>
          </a:p>
          <a:p>
            <a:pPr lvl="1"/>
            <a:r>
              <a:rPr lang="nb-NO" sz="1600" dirty="0"/>
              <a:t>Opplæring i og riktig bruk av digitale verktøy </a:t>
            </a:r>
          </a:p>
          <a:p>
            <a:r>
              <a:rPr lang="nb-NO" sz="1600" dirty="0"/>
              <a:t>Fortsatt ivareta medlemmenes personvern – </a:t>
            </a:r>
            <a:r>
              <a:rPr lang="nb-NO" sz="1600" b="1" dirty="0"/>
              <a:t>ansvar og tillit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0BF09F-4BBF-4B75-AE46-9CABF1AB2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10" y="810103"/>
            <a:ext cx="7157693" cy="448341"/>
          </a:xfrm>
        </p:spPr>
        <p:txBody>
          <a:bodyPr/>
          <a:lstStyle/>
          <a:p>
            <a:r>
              <a:rPr lang="nb-NO" u="sng" dirty="0"/>
              <a:t>Vi kan alltid å bli bedre!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3AC7F5E-389F-49E0-AD09-4FDEB8BAA2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449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395EC6-4D83-432F-B1D3-1FCB0AB5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360597"/>
            <a:ext cx="7434036" cy="701536"/>
          </a:xfrm>
        </p:spPr>
        <p:txBody>
          <a:bodyPr/>
          <a:lstStyle/>
          <a:p>
            <a:r>
              <a:rPr lang="nb-NO" dirty="0"/>
              <a:t>Vi står sammen om et godt personvern!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76E448-FEEB-42E8-966E-601438BC1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09" y="2183130"/>
            <a:ext cx="7157694" cy="2281429"/>
          </a:xfrm>
        </p:spPr>
        <p:txBody>
          <a:bodyPr>
            <a:normAutofit/>
          </a:bodyPr>
          <a:lstStyle/>
          <a:p>
            <a:r>
              <a:rPr lang="nb-NO" sz="1800" dirty="0"/>
              <a:t>Vi tar personvern på alvor</a:t>
            </a:r>
          </a:p>
          <a:p>
            <a:r>
              <a:rPr lang="nb-NO" sz="1800" dirty="0"/>
              <a:t>Vi sier fra om forbedringsbehov </a:t>
            </a:r>
          </a:p>
          <a:p>
            <a:r>
              <a:rPr lang="nb-NO" sz="1800" dirty="0"/>
              <a:t>Vi arbeider systematisk og risikobasert</a:t>
            </a:r>
          </a:p>
          <a:p>
            <a:r>
              <a:rPr lang="nb-NO" sz="1800" dirty="0"/>
              <a:t>Vi melder fra om feil og forbedrer oss</a:t>
            </a:r>
          </a:p>
          <a:p>
            <a:r>
              <a:rPr lang="nb-NO" sz="1800" dirty="0"/>
              <a:t>Vår ambisjon er innebygget personvern – integrert i alle prosesser </a:t>
            </a:r>
          </a:p>
          <a:p>
            <a:r>
              <a:rPr lang="nb-NO" sz="1800" dirty="0"/>
              <a:t>Godt fagforeningsarbeid og godt personvern går hånd i hånd!                                                                        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0B2354B-50B2-43AB-A12E-22DF7DA2C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Personvern er en </a:t>
            </a:r>
            <a:r>
              <a:rPr lang="nb-NO" sz="3200" dirty="0"/>
              <a:t>muskel</a:t>
            </a:r>
            <a:r>
              <a:rPr lang="nb-NO" dirty="0"/>
              <a:t> som må brukes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5504BF-2793-4371-80A7-DEAFE3252D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25</a:t>
            </a:fld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C18B9850-6587-4818-963E-DBFFBCB2B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282" y="898304"/>
            <a:ext cx="2187016" cy="24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0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6ED59724-5042-4CA7-AC23-B539AE4A0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601">
            <a:off x="2424052" y="2242400"/>
            <a:ext cx="1389796" cy="2779592"/>
          </a:xfrm>
          <a:prstGeom prst="rect">
            <a:avLst/>
          </a:prstGeom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7810015-1292-4F63-8D3E-32EE0664C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725" y="952174"/>
            <a:ext cx="3780719" cy="3510178"/>
          </a:xfrm>
        </p:spPr>
        <p:txBody>
          <a:bodyPr>
            <a:normAutofit/>
          </a:bodyPr>
          <a:lstStyle/>
          <a:p>
            <a:r>
              <a:rPr lang="nb-NO" sz="1800" dirty="0"/>
              <a:t>Personopplysninger (PO), GDPR art. 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8DFEFD-0689-4F4A-98FA-58752D054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898" y="880109"/>
            <a:ext cx="3780719" cy="3617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Personvernreglene gjelder </a:t>
            </a:r>
            <a:r>
              <a:rPr lang="nb-NO" sz="1800" u="sng" dirty="0"/>
              <a:t>ikke</a:t>
            </a:r>
            <a:r>
              <a:rPr lang="nb-NO" sz="1800" dirty="0"/>
              <a:t> </a:t>
            </a:r>
          </a:p>
          <a:p>
            <a:pPr marL="0" indent="0">
              <a:buNone/>
            </a:pPr>
            <a:r>
              <a:rPr lang="nb-NO" sz="1800" dirty="0"/>
              <a:t>- anonymiserte personopplysninger (grupper på 5 el. flere), eller</a:t>
            </a:r>
          </a:p>
          <a:p>
            <a:pPr marL="0" indent="0">
              <a:buNone/>
            </a:pPr>
            <a:r>
              <a:rPr lang="nb-NO" sz="1800" dirty="0"/>
              <a:t>- rent personlige el. familiemessige aktiviteter utført av en fysisk person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1A19ABE-3B03-4895-88BA-906F8DAE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Forts. Begreper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67DFD6A-6C72-4EC9-B9EB-14B1AB04E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80" y="1790237"/>
            <a:ext cx="1800342" cy="12145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7E234C7-2A76-4A6A-8A45-7C46EAB909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65" y="987272"/>
            <a:ext cx="2687242" cy="238928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D1E5592-C68E-45C8-8F6C-50C47765F8DF}"/>
              </a:ext>
            </a:extLst>
          </p:cNvPr>
          <p:cNvSpPr txBox="1"/>
          <p:nvPr/>
        </p:nvSpPr>
        <p:spPr>
          <a:xfrm>
            <a:off x="3663284" y="2192649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HJ 96135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994A61B-4A9F-4FBF-AD99-4A60AFF199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3" y="2978604"/>
            <a:ext cx="1655329" cy="90743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B96755D-BB03-4EA0-A647-D12E5AAE6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2752">
            <a:off x="1054129" y="3702175"/>
            <a:ext cx="882311" cy="1143074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41CDBEB-06D6-4B85-9A71-07CD6C247A52}"/>
              </a:ext>
            </a:extLst>
          </p:cNvPr>
          <p:cNvSpPr txBox="1"/>
          <p:nvPr/>
        </p:nvSpPr>
        <p:spPr>
          <a:xfrm rot="19517536">
            <a:off x="2299205" y="3466515"/>
            <a:ext cx="180034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75" dirty="0">
                <a:solidFill>
                  <a:srgbClr val="AC145A"/>
                </a:solidFill>
              </a:rPr>
              <a:t>33 340828 930699 2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4E7AE44-AD56-4D3D-AAD6-2C2B90B773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5639" y="2707263"/>
            <a:ext cx="2001235" cy="1213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06DF9596-00C3-4AA8-A276-FCF3D8168D91}"/>
              </a:ext>
            </a:extLst>
          </p:cNvPr>
          <p:cNvSpPr/>
          <p:nvPr/>
        </p:nvSpPr>
        <p:spPr>
          <a:xfrm>
            <a:off x="4741799" y="1790237"/>
            <a:ext cx="39842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20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nb-NO" sz="20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nb-NO" sz="20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nb-NO" sz="20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nb-NO" sz="20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nb-NO" sz="20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nb-NO" dirty="0">
              <a:solidFill>
                <a:schemeClr val="tx2">
                  <a:lumMod val="75000"/>
                </a:schemeClr>
              </a:solidFill>
            </a:endParaRPr>
          </a:p>
          <a:p>
            <a:endParaRPr lang="nb-NO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- reglene gjelder både automatisert og ikke-automatisert behandling</a:t>
            </a:r>
          </a:p>
        </p:txBody>
      </p:sp>
    </p:spTree>
    <p:extLst>
      <p:ext uri="{BB962C8B-B14F-4D97-AF65-F5344CB8AC3E}">
        <p14:creationId xmlns:p14="http://schemas.microsoft.com/office/powerpoint/2010/main" val="4581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7CD22E7D-701C-494E-8232-CC73FB8970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0" r="25010"/>
          <a:stretch>
            <a:fillRect/>
          </a:stretch>
        </p:blipFill>
        <p:spPr/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762A90-E08A-4757-A9E5-29FD1FC6F5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129" y="777241"/>
            <a:ext cx="3578180" cy="40576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6400" b="1" dirty="0"/>
              <a:t>Behandling</a:t>
            </a:r>
          </a:p>
          <a:p>
            <a:pPr marL="0" indent="0">
              <a:buNone/>
            </a:pPr>
            <a:r>
              <a:rPr lang="nb-NO" sz="6400" dirty="0"/>
              <a:t>Enhver håndtering av person-opplysninger, f.eks. innsamling, registrering, organisering, strukturering, lagring, endring, gjenfinning, bruk, utlevering, sammenstilling, sletting.</a:t>
            </a:r>
          </a:p>
          <a:p>
            <a:pPr marL="0" indent="0">
              <a:buNone/>
            </a:pPr>
            <a:endParaRPr lang="nb-NO" sz="6400" i="1" dirty="0"/>
          </a:p>
          <a:p>
            <a:pPr marL="0" indent="0">
              <a:buNone/>
            </a:pPr>
            <a:r>
              <a:rPr lang="nb-NO" sz="6400" b="1" dirty="0"/>
              <a:t>Behandlingsansvarlig </a:t>
            </a:r>
          </a:p>
          <a:p>
            <a:pPr marL="0" indent="0">
              <a:buNone/>
            </a:pPr>
            <a:r>
              <a:rPr lang="nb-NO" sz="6400" dirty="0"/>
              <a:t>Fysisk / juridisk person, ethvert organ som alene eller sammen med andre bestemmer formålet med behandlingen av personopplysninger og hvilke midler som skal benyttes. </a:t>
            </a:r>
            <a:br>
              <a:rPr lang="nb-NO" sz="6400" i="1" dirty="0"/>
            </a:br>
            <a:endParaRPr lang="nb-NO" sz="6400" i="1" dirty="0"/>
          </a:p>
          <a:p>
            <a:pPr marL="0" indent="0">
              <a:buNone/>
            </a:pPr>
            <a:endParaRPr lang="nb-NO" sz="1050" i="1" dirty="0"/>
          </a:p>
          <a:p>
            <a:pPr marL="0" indent="0">
              <a:buNone/>
            </a:pPr>
            <a:endParaRPr lang="nb-NO" sz="1050" i="1" dirty="0"/>
          </a:p>
          <a:p>
            <a:pPr marL="0" indent="0">
              <a:buNone/>
            </a:pPr>
            <a:endParaRPr lang="nb-NO" sz="1050" i="1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BA4C8A-9BDD-4DA2-95B4-299903C1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Flere begreper</a:t>
            </a:r>
          </a:p>
        </p:txBody>
      </p:sp>
    </p:spTree>
    <p:extLst>
      <p:ext uri="{BB962C8B-B14F-4D97-AF65-F5344CB8AC3E}">
        <p14:creationId xmlns:p14="http://schemas.microsoft.com/office/powerpoint/2010/main" val="23686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7CD22E7D-701C-494E-8232-CC73FB8970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0" r="25010"/>
          <a:stretch>
            <a:fillRect/>
          </a:stretch>
        </p:blipFill>
        <p:spPr/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762A90-E08A-4757-A9E5-29FD1FC6F5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129" y="1108709"/>
            <a:ext cx="3578180" cy="3682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/>
              <a:t>Behandlingsgrunnlag</a:t>
            </a:r>
            <a:r>
              <a:rPr lang="nb-NO" sz="1600" dirty="0"/>
              <a:t>:</a:t>
            </a:r>
          </a:p>
          <a:p>
            <a:pPr marL="0" indent="0">
              <a:buNone/>
            </a:pPr>
            <a:r>
              <a:rPr lang="nb-NO" sz="1600" dirty="0"/>
              <a:t>når har vi lov til å behandle  </a:t>
            </a:r>
          </a:p>
          <a:p>
            <a:pPr marL="0" indent="0">
              <a:buNone/>
            </a:pPr>
            <a:r>
              <a:rPr lang="nb-NO" sz="1600" dirty="0"/>
              <a:t>personopplysninger?</a:t>
            </a:r>
          </a:p>
          <a:p>
            <a:pPr marL="0" indent="0">
              <a:buNone/>
            </a:pPr>
            <a:endParaRPr lang="nb-NO" sz="1600" i="1" dirty="0"/>
          </a:p>
          <a:p>
            <a:pPr marL="0" indent="0">
              <a:buNone/>
            </a:pPr>
            <a:r>
              <a:rPr lang="nb-NO" sz="1600" b="1" dirty="0"/>
              <a:t>Informasjonssikkerhet  </a:t>
            </a:r>
          </a:p>
          <a:p>
            <a:pPr marL="0" indent="0">
              <a:buNone/>
            </a:pPr>
            <a:r>
              <a:rPr lang="nb-NO" sz="1600" dirty="0"/>
              <a:t>Sikring av opplysninger ved å</a:t>
            </a:r>
          </a:p>
          <a:p>
            <a:pPr marL="0" indent="0">
              <a:buNone/>
            </a:pPr>
            <a:r>
              <a:rPr lang="nb-NO" sz="1600" dirty="0"/>
              <a:t>bruke prinsippene om</a:t>
            </a:r>
          </a:p>
          <a:p>
            <a:pPr>
              <a:buFontTx/>
              <a:buChar char="-"/>
            </a:pPr>
            <a:r>
              <a:rPr lang="nb-NO" sz="1600" dirty="0"/>
              <a:t>konfidensialitet</a:t>
            </a:r>
          </a:p>
          <a:p>
            <a:pPr>
              <a:buFontTx/>
              <a:buChar char="-"/>
            </a:pPr>
            <a:r>
              <a:rPr lang="nb-NO" sz="1600" dirty="0"/>
              <a:t>integritet</a:t>
            </a:r>
          </a:p>
          <a:p>
            <a:pPr>
              <a:buFontTx/>
              <a:buChar char="-"/>
            </a:pPr>
            <a:r>
              <a:rPr lang="nb-NO" sz="1600" dirty="0"/>
              <a:t>tilgjengelighet</a:t>
            </a:r>
            <a:endParaRPr lang="nb-NO" sz="1600" i="1" dirty="0"/>
          </a:p>
          <a:p>
            <a:pPr marL="0" indent="0">
              <a:buNone/>
            </a:pPr>
            <a:endParaRPr lang="nb-NO" sz="2000" i="1" dirty="0"/>
          </a:p>
          <a:p>
            <a:pPr marL="0" indent="0">
              <a:buNone/>
            </a:pPr>
            <a:endParaRPr lang="nb-NO" sz="2000" i="1" dirty="0"/>
          </a:p>
          <a:p>
            <a:pPr marL="0" indent="0">
              <a:buNone/>
            </a:pPr>
            <a:endParaRPr lang="nb-NO" sz="2000" i="1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BA4C8A-9BDD-4DA2-95B4-299903C1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9" y="354329"/>
            <a:ext cx="3578180" cy="611339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Noen begreper til</a:t>
            </a:r>
          </a:p>
        </p:txBody>
      </p:sp>
    </p:spTree>
    <p:extLst>
      <p:ext uri="{BB962C8B-B14F-4D97-AF65-F5344CB8AC3E}">
        <p14:creationId xmlns:p14="http://schemas.microsoft.com/office/powerpoint/2010/main" val="3255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6855F0-BD44-439F-9B49-7BE0713B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8" y="388321"/>
            <a:ext cx="7458837" cy="518636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Personvernreglene - GDPR og ny personopplysningslov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960736-730A-4326-8156-7E074E3034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128" y="1245870"/>
            <a:ext cx="7983859" cy="3251579"/>
          </a:xfrm>
        </p:spPr>
        <p:txBody>
          <a:bodyPr>
            <a:normAutofit/>
          </a:bodyPr>
          <a:lstStyle/>
          <a:p>
            <a:r>
              <a:rPr lang="nb-NO" sz="1600" dirty="0"/>
              <a:t>Personvernforordning, EU 25. mai 2018, erstatter direktiv fra 1995</a:t>
            </a:r>
          </a:p>
          <a:p>
            <a:r>
              <a:rPr lang="nb-NO" sz="1600" dirty="0"/>
              <a:t>I kraft i Norge 20. juli 2018, ny personopplysningslov</a:t>
            </a:r>
          </a:p>
          <a:p>
            <a:r>
              <a:rPr lang="nb-NO" sz="1600" dirty="0"/>
              <a:t>Fremme handel og tillit, harmonisere, internasjonalt perspektiv</a:t>
            </a:r>
          </a:p>
          <a:p>
            <a:r>
              <a:rPr lang="nb-NO" sz="1600" dirty="0"/>
              <a:t>Skremselspropaganda?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b="1" dirty="0"/>
              <a:t>Strengere krav til Samfunnsviterne!</a:t>
            </a:r>
          </a:p>
          <a:p>
            <a:r>
              <a:rPr lang="nb-NO" sz="1600" b="1" dirty="0"/>
              <a:t>Bedre rettigheter for de registrerte, våre medlemmer!</a:t>
            </a:r>
          </a:p>
          <a:p>
            <a:r>
              <a:rPr lang="nb-NO" sz="1600" b="1" dirty="0"/>
              <a:t>Krav til informasjon, åpenhet, dokumentere etterlevelse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13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725AA9CB-A8EB-408D-85B9-BC1CA5DB2C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4564003"/>
              </p:ext>
            </p:extLst>
          </p:nvPr>
        </p:nvGraphicFramePr>
        <p:xfrm>
          <a:off x="675129" y="1284471"/>
          <a:ext cx="7097250" cy="357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1FC1CB-5CFB-49AF-A018-571AC5A0F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0873" y="953498"/>
            <a:ext cx="4325656" cy="4190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488" b="1" dirty="0">
              <a:solidFill>
                <a:srgbClr val="AC145A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b-NO" sz="1125" dirty="0"/>
            </a:br>
            <a:endParaRPr lang="nb-NO" sz="1125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1125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1125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0F75655-0B8E-4874-8883-FEC5E6D4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Personvernprinsippene, GDPR art. 5</a:t>
            </a:r>
            <a:br>
              <a:rPr lang="nb-NO" dirty="0"/>
            </a:br>
            <a:r>
              <a:rPr lang="nb-NO" sz="2400" b="0" dirty="0">
                <a:solidFill>
                  <a:schemeClr val="tx2"/>
                </a:solidFill>
              </a:rPr>
              <a:t>Sentrale! Viderefører prinsippene fra tidligere regler </a:t>
            </a:r>
            <a:r>
              <a:rPr lang="nb-NO" dirty="0"/>
              <a:t>		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0BA4320-83F8-4DD6-8BF7-52634F6D8D80}"/>
              </a:ext>
            </a:extLst>
          </p:cNvPr>
          <p:cNvSpPr/>
          <p:nvPr/>
        </p:nvSpPr>
        <p:spPr>
          <a:xfrm>
            <a:off x="5199960" y="3491285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Lagrings</a:t>
            </a:r>
            <a:br>
              <a:rPr lang="nb-NO" sz="900" dirty="0">
                <a:solidFill>
                  <a:schemeClr val="bg1"/>
                </a:solidFill>
              </a:rPr>
            </a:br>
            <a:r>
              <a:rPr lang="nb-NO" sz="900" dirty="0">
                <a:solidFill>
                  <a:schemeClr val="bg1"/>
                </a:solidFill>
              </a:rPr>
              <a:t>begrensning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11D5B07-FDF8-4B13-AD4C-2A7259D8D5C3}"/>
              </a:ext>
            </a:extLst>
          </p:cNvPr>
          <p:cNvSpPr/>
          <p:nvPr/>
        </p:nvSpPr>
        <p:spPr>
          <a:xfrm>
            <a:off x="5294652" y="4633531"/>
            <a:ext cx="2119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725AA9CB-A8EB-408D-85B9-BC1CA5DB2C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782692"/>
              </p:ext>
            </p:extLst>
          </p:nvPr>
        </p:nvGraphicFramePr>
        <p:xfrm>
          <a:off x="670650" y="768249"/>
          <a:ext cx="7188711" cy="309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1FC1CB-5CFB-49AF-A018-571AC5A0F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0873" y="953498"/>
            <a:ext cx="4325656" cy="4190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488" b="1" dirty="0">
              <a:solidFill>
                <a:srgbClr val="AC145A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b-NO" sz="1125" dirty="0"/>
            </a:br>
            <a:r>
              <a:rPr lang="nb-NO" sz="1125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1125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1125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0F75655-0B8E-4874-8883-FEC5E6D4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Forts. Personvernprinsippene, GDPR art. 5</a:t>
            </a:r>
            <a:r>
              <a:rPr lang="nb-NO" dirty="0"/>
              <a:t>		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47F18E1-EB44-4C50-B985-05AEC461E297}"/>
              </a:ext>
            </a:extLst>
          </p:cNvPr>
          <p:cNvSpPr/>
          <p:nvPr/>
        </p:nvSpPr>
        <p:spPr>
          <a:xfrm>
            <a:off x="5199960" y="4068073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Integritet og</a:t>
            </a:r>
            <a:br>
              <a:rPr lang="nb-NO" sz="900" dirty="0">
                <a:solidFill>
                  <a:schemeClr val="bg1"/>
                </a:solidFill>
              </a:rPr>
            </a:br>
            <a:r>
              <a:rPr lang="nb-NO" sz="900" dirty="0">
                <a:solidFill>
                  <a:schemeClr val="bg1"/>
                </a:solidFill>
              </a:rPr>
              <a:t>fortrolighet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11D5B07-FDF8-4B13-AD4C-2A7259D8D5C3}"/>
              </a:ext>
            </a:extLst>
          </p:cNvPr>
          <p:cNvSpPr/>
          <p:nvPr/>
        </p:nvSpPr>
        <p:spPr>
          <a:xfrm>
            <a:off x="5294652" y="4633531"/>
            <a:ext cx="569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Ansvar </a:t>
            </a:r>
          </a:p>
        </p:txBody>
      </p: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6C91EBD1-FF42-4BE4-B631-57288354AA78}"/>
              </a:ext>
            </a:extLst>
          </p:cNvPr>
          <p:cNvGrpSpPr/>
          <p:nvPr/>
        </p:nvGrpSpPr>
        <p:grpSpPr>
          <a:xfrm>
            <a:off x="3216905" y="3949461"/>
            <a:ext cx="4658395" cy="900758"/>
            <a:chOff x="1367670" y="1955102"/>
            <a:chExt cx="2452804" cy="900758"/>
          </a:xfrm>
        </p:grpSpPr>
        <p:sp>
          <p:nvSpPr>
            <p:cNvPr id="26" name="Rektangel: avrundede hjørner øverst 25">
              <a:extLst>
                <a:ext uri="{FF2B5EF4-FFF2-40B4-BE49-F238E27FC236}">
                  <a16:creationId xmlns:a16="http://schemas.microsoft.com/office/drawing/2014/main" id="{42C43C40-9261-484F-BDF2-17C109863C6F}"/>
                </a:ext>
              </a:extLst>
            </p:cNvPr>
            <p:cNvSpPr/>
            <p:nvPr/>
          </p:nvSpPr>
          <p:spPr>
            <a:xfrm rot="5400000">
              <a:off x="2129702" y="1193070"/>
              <a:ext cx="900758" cy="242482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ktangel: avrundede hjørner øverst 4">
              <a:extLst>
                <a:ext uri="{FF2B5EF4-FFF2-40B4-BE49-F238E27FC236}">
                  <a16:creationId xmlns:a16="http://schemas.microsoft.com/office/drawing/2014/main" id="{D38A4D64-24B8-4A54-9757-C57BEEA9CAF7}"/>
                </a:ext>
              </a:extLst>
            </p:cNvPr>
            <p:cNvSpPr txBox="1"/>
            <p:nvPr/>
          </p:nvSpPr>
          <p:spPr>
            <a:xfrm>
              <a:off x="1434629" y="2022235"/>
              <a:ext cx="2385845" cy="720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nb-NO" dirty="0"/>
                <a:t>Behandlingsansvarlige</a:t>
              </a:r>
              <a:r>
                <a:rPr lang="nb-NO" kern="1200" dirty="0"/>
                <a:t> må kunne  påvise at prinsippene overholdes</a:t>
              </a:r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26868FC0-B3B3-458D-A093-A1465AC48961}"/>
              </a:ext>
            </a:extLst>
          </p:cNvPr>
          <p:cNvGrpSpPr/>
          <p:nvPr/>
        </p:nvGrpSpPr>
        <p:grpSpPr>
          <a:xfrm>
            <a:off x="670650" y="3911084"/>
            <a:ext cx="2587935" cy="999120"/>
            <a:chOff x="0" y="2097426"/>
            <a:chExt cx="2587935" cy="998054"/>
          </a:xfrm>
        </p:grpSpPr>
        <p:sp>
          <p:nvSpPr>
            <p:cNvPr id="38" name="Rektangel: avrundede hjørner 37">
              <a:extLst>
                <a:ext uri="{FF2B5EF4-FFF2-40B4-BE49-F238E27FC236}">
                  <a16:creationId xmlns:a16="http://schemas.microsoft.com/office/drawing/2014/main" id="{A6642D51-3914-42EE-8FED-CB7098FA81D7}"/>
                </a:ext>
              </a:extLst>
            </p:cNvPr>
            <p:cNvSpPr/>
            <p:nvPr/>
          </p:nvSpPr>
          <p:spPr>
            <a:xfrm>
              <a:off x="0" y="2097426"/>
              <a:ext cx="2587935" cy="9980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ktangel: avrundede hjørner 4">
              <a:extLst>
                <a:ext uri="{FF2B5EF4-FFF2-40B4-BE49-F238E27FC236}">
                  <a16:creationId xmlns:a16="http://schemas.microsoft.com/office/drawing/2014/main" id="{1A82EB40-7374-488E-8CBF-8636EB2B6FA6}"/>
                </a:ext>
              </a:extLst>
            </p:cNvPr>
            <p:cNvSpPr txBox="1"/>
            <p:nvPr/>
          </p:nvSpPr>
          <p:spPr>
            <a:xfrm>
              <a:off x="48721" y="2146147"/>
              <a:ext cx="2490493" cy="900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500" kern="1200" dirty="0"/>
                <a:t>Ansvar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6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CF68D-7B69-47EC-AA01-E657E03F63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b-NO" sz="3200" dirty="0"/>
            </a:br>
            <a:r>
              <a:rPr lang="nb-NO" sz="3200" dirty="0"/>
              <a:t>Hva gjør Samfunnsviterne, og hvordan?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B6D8915-FD4C-474E-9404-BD4D711EE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01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31">
      <a:dk1>
        <a:sysClr val="windowText" lastClr="000000"/>
      </a:dk1>
      <a:lt1>
        <a:sysClr val="window" lastClr="FFFFFF"/>
      </a:lt1>
      <a:dk2>
        <a:srgbClr val="3F1F71"/>
      </a:dk2>
      <a:lt2>
        <a:srgbClr val="E73130"/>
      </a:lt2>
      <a:accent1>
        <a:srgbClr val="941D80"/>
      </a:accent1>
      <a:accent2>
        <a:srgbClr val="F7A712"/>
      </a:accent2>
      <a:accent3>
        <a:srgbClr val="E73130"/>
      </a:accent3>
      <a:accent4>
        <a:srgbClr val="67C0B3"/>
      </a:accent4>
      <a:accent5>
        <a:srgbClr val="00577D"/>
      </a:accent5>
      <a:accent6>
        <a:srgbClr val="92D5F6"/>
      </a:accent6>
      <a:hlink>
        <a:srgbClr val="9B9D9A"/>
      </a:hlink>
      <a:folHlink>
        <a:srgbClr val="FFF265"/>
      </a:folHlink>
    </a:clrScheme>
    <a:fontScheme name="Egendefinert 16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mal" id="{860EF90E-6B56-45E7-894D-A7CF773B961B}" vid="{E59E67B0-D050-4B38-AB16-46938BF8A51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PP-mal</Template>
  <TotalTime>1554</TotalTime>
  <Words>1894</Words>
  <Application>Microsoft Office PowerPoint</Application>
  <PresentationFormat>Egendefinert</PresentationFormat>
  <Paragraphs>315</Paragraphs>
  <Slides>25</Slides>
  <Notes>25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Arial Narrow</vt:lpstr>
      <vt:lpstr>Blender Book</vt:lpstr>
      <vt:lpstr>Calibri</vt:lpstr>
      <vt:lpstr>Georgia</vt:lpstr>
      <vt:lpstr>Office-tema</vt:lpstr>
      <vt:lpstr>Personvern i Samfunnsviterne - Innledende stoff – begreper og prinsipper  - Hva gjør Samfunnsviterne, og hvordan?          </vt:lpstr>
      <vt:lpstr>Begreper </vt:lpstr>
      <vt:lpstr>Forts. Begreper</vt:lpstr>
      <vt:lpstr>Flere begreper</vt:lpstr>
      <vt:lpstr>Noen begreper til</vt:lpstr>
      <vt:lpstr>Personvernreglene - GDPR og ny personopplysningslov </vt:lpstr>
      <vt:lpstr>Personvernprinsippene, GDPR art. 5 Sentrale! Viderefører prinsippene fra tidligere regler   </vt:lpstr>
      <vt:lpstr>Forts. Personvernprinsippene, GDPR art. 5  </vt:lpstr>
      <vt:lpstr> Hva gjør Samfunnsviterne, og hvordan? </vt:lpstr>
      <vt:lpstr> </vt:lpstr>
      <vt:lpstr> Systematisk og innebygget personvern</vt:lpstr>
      <vt:lpstr>Lovlige behandlingsgrunnlag – I     Forbudt pga sensitive personopplysninger? GDPR art. 9 nr 1</vt:lpstr>
      <vt:lpstr>Lovlige behandlingsgrunnlag – II      Unntak fra forbud ihht sensitive personopplysninger? GDPR art. 9 nr 2   </vt:lpstr>
      <vt:lpstr>Lovlige behandlingsgrunnlag – III      Hvilke behandlingsgrunnlag må vi oppfylle? GDPR art. 6 </vt:lpstr>
      <vt:lpstr>Lovlige behandlingsgrunnlag – IV     Samfunnsviternes viktigste behandlingsgrunnlag  </vt:lpstr>
      <vt:lpstr> Åpenhet – informasjon - opplæring   </vt:lpstr>
      <vt:lpstr>Hvordan utøve godt personvern som tillitsvalgt?      Innledning og oversikt  </vt:lpstr>
      <vt:lpstr>Personvernrutiner – utvalgte tema     Tillitsvalgtes eget personvern   </vt:lpstr>
      <vt:lpstr>Personvernrutiner – utvalgte tema</vt:lpstr>
      <vt:lpstr>Personvernrutiner – utvalgte tema</vt:lpstr>
      <vt:lpstr>Personvernrutiner – utvalgte tema</vt:lpstr>
      <vt:lpstr>Personvernrutiner – utvalgte tema</vt:lpstr>
      <vt:lpstr>Personvernrutiner – utvalgte tema</vt:lpstr>
      <vt:lpstr>På blokken nå og fremover – utsnitt  </vt:lpstr>
      <vt:lpstr>Vi står sammen om et godt personvern!  </vt:lpstr>
    </vt:vector>
  </TitlesOfParts>
  <Company>Samfunnsviterne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Personvern og informasjonssikkerhet for nyansatte. 10.oktober 2019</dc:title>
  <dc:creator>Åse Marie Eliassen</dc:creator>
  <cp:lastModifiedBy>Torun Høgvold Enstad</cp:lastModifiedBy>
  <cp:revision>288</cp:revision>
  <cp:lastPrinted>2020-04-17T17:04:38Z</cp:lastPrinted>
  <dcterms:created xsi:type="dcterms:W3CDTF">2019-10-10T18:36:55Z</dcterms:created>
  <dcterms:modified xsi:type="dcterms:W3CDTF">2020-09-03T10:55:23Z</dcterms:modified>
</cp:coreProperties>
</file>