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500" r:id="rId2"/>
    <p:sldId id="551" r:id="rId3"/>
    <p:sldId id="380" r:id="rId4"/>
    <p:sldId id="405" r:id="rId5"/>
    <p:sldId id="518" r:id="rId6"/>
    <p:sldId id="586" r:id="rId7"/>
    <p:sldId id="584" r:id="rId8"/>
    <p:sldId id="613" r:id="rId9"/>
    <p:sldId id="604" r:id="rId10"/>
    <p:sldId id="607" r:id="rId11"/>
    <p:sldId id="582" r:id="rId12"/>
    <p:sldId id="599" r:id="rId13"/>
    <p:sldId id="597" r:id="rId14"/>
    <p:sldId id="596" r:id="rId15"/>
    <p:sldId id="569" r:id="rId16"/>
    <p:sldId id="611" r:id="rId17"/>
    <p:sldId id="590" r:id="rId18"/>
    <p:sldId id="603" r:id="rId19"/>
    <p:sldId id="610" r:id="rId20"/>
    <p:sldId id="553" r:id="rId21"/>
    <p:sldId id="608" r:id="rId22"/>
    <p:sldId id="578" r:id="rId23"/>
    <p:sldId id="600" r:id="rId24"/>
    <p:sldId id="543" r:id="rId25"/>
    <p:sldId id="606" r:id="rId26"/>
    <p:sldId id="595" r:id="rId27"/>
    <p:sldId id="549" r:id="rId28"/>
    <p:sldId id="588" r:id="rId29"/>
    <p:sldId id="609" r:id="rId30"/>
    <p:sldId id="592" r:id="rId31"/>
    <p:sldId id="612" r:id="rId32"/>
    <p:sldId id="614" r:id="rId33"/>
    <p:sldId id="615" r:id="rId34"/>
    <p:sldId id="341" r:id="rId35"/>
  </p:sldIdLst>
  <p:sldSz cx="10688638" cy="7562850"/>
  <p:notesSz cx="7102475" cy="10231438"/>
  <p:defaultTextStyle>
    <a:defPPr>
      <a:defRPr lang="en-US"/>
    </a:defPPr>
    <a:lvl1pPr algn="l" defTabSz="497508"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97508" algn="l" defTabSz="497508"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95014" algn="l" defTabSz="497508"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492522" algn="l" defTabSz="497508"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990031" algn="l" defTabSz="497508"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487538" algn="l" defTabSz="995014" rtl="0" eaLnBrk="1" latinLnBrk="0" hangingPunct="1">
      <a:defRPr kern="1200">
        <a:solidFill>
          <a:schemeClr val="tx1"/>
        </a:solidFill>
        <a:latin typeface="Arial" charset="0"/>
        <a:ea typeface="ＭＳ Ｐゴシック" pitchFamily="34" charset="-128"/>
        <a:cs typeface="Arial" charset="0"/>
      </a:defRPr>
    </a:lvl6pPr>
    <a:lvl7pPr marL="2985044" algn="l" defTabSz="995014" rtl="0" eaLnBrk="1" latinLnBrk="0" hangingPunct="1">
      <a:defRPr kern="1200">
        <a:solidFill>
          <a:schemeClr val="tx1"/>
        </a:solidFill>
        <a:latin typeface="Arial" charset="0"/>
        <a:ea typeface="ＭＳ Ｐゴシック" pitchFamily="34" charset="-128"/>
        <a:cs typeface="Arial" charset="0"/>
      </a:defRPr>
    </a:lvl7pPr>
    <a:lvl8pPr marL="3482551" algn="l" defTabSz="995014" rtl="0" eaLnBrk="1" latinLnBrk="0" hangingPunct="1">
      <a:defRPr kern="1200">
        <a:solidFill>
          <a:schemeClr val="tx1"/>
        </a:solidFill>
        <a:latin typeface="Arial" charset="0"/>
        <a:ea typeface="ＭＳ Ｐゴシック" pitchFamily="34" charset="-128"/>
        <a:cs typeface="Arial" charset="0"/>
      </a:defRPr>
    </a:lvl8pPr>
    <a:lvl9pPr marL="3980059" algn="l" defTabSz="995014"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emastil 2 - uthevingsfarg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ys stil 1 - uthevingsfarg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iddels stil 2 - uthevingsfar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iddels stil 3 - uthevingsfarg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ys stil 2 - uthevingsfarg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emastil 1 - uthevingsfarg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iddels stil 1 - uthevingsfarg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56" autoAdjust="0"/>
    <p:restoredTop sz="95833" autoAdjust="0"/>
  </p:normalViewPr>
  <p:slideViewPr>
    <p:cSldViewPr snapToObjects="1">
      <p:cViewPr varScale="1">
        <p:scale>
          <a:sx n="115" d="100"/>
          <a:sy n="115" d="100"/>
        </p:scale>
        <p:origin x="1404" y="114"/>
      </p:cViewPr>
      <p:guideLst>
        <p:guide orient="horz" pos="2382"/>
        <p:guide pos="3367"/>
      </p:guideLst>
    </p:cSldViewPr>
  </p:slideViewPr>
  <p:outlineViewPr>
    <p:cViewPr>
      <p:scale>
        <a:sx n="33" d="100"/>
        <a:sy n="33" d="100"/>
      </p:scale>
      <p:origin x="0" y="1738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B8E75B-1F91-404B-8073-50A7E9C75EA9}" type="doc">
      <dgm:prSet loTypeId="urn:microsoft.com/office/officeart/2005/8/layout/venn1" loCatId="" qsTypeId="urn:microsoft.com/office/officeart/2005/8/quickstyle/simple3" qsCatId="simple" csTypeId="urn:microsoft.com/office/officeart/2005/8/colors/accent1_2" csCatId="accent1" phldr="1"/>
      <dgm:spPr/>
    </dgm:pt>
    <dgm:pt modelId="{02AA6519-3FF4-4B45-B32A-CEA9F4C6C4BE}">
      <dgm:prSet phldrT="[Tekst]" custT="1"/>
      <dgm:spPr/>
      <dgm:t>
        <a:bodyPr/>
        <a:lstStyle/>
        <a:p>
          <a:r>
            <a:rPr lang="nb-NO" sz="2400" dirty="0"/>
            <a:t>Samfunnsviterne</a:t>
          </a:r>
        </a:p>
      </dgm:t>
    </dgm:pt>
    <dgm:pt modelId="{78EFFE89-2208-5B49-AA11-CA8084214BD3}" type="parTrans" cxnId="{2F396D70-27A0-C04D-9A5F-51D9BE1DF863}">
      <dgm:prSet/>
      <dgm:spPr/>
      <dgm:t>
        <a:bodyPr/>
        <a:lstStyle/>
        <a:p>
          <a:endParaRPr lang="nb-NO"/>
        </a:p>
      </dgm:t>
    </dgm:pt>
    <dgm:pt modelId="{D976DED9-BADF-4E42-A93E-75DB30403984}" type="sibTrans" cxnId="{2F396D70-27A0-C04D-9A5F-51D9BE1DF863}">
      <dgm:prSet/>
      <dgm:spPr/>
      <dgm:t>
        <a:bodyPr/>
        <a:lstStyle/>
        <a:p>
          <a:endParaRPr lang="nb-NO"/>
        </a:p>
      </dgm:t>
    </dgm:pt>
    <dgm:pt modelId="{D05633AE-35FC-AF4C-A82C-233C159FE190}">
      <dgm:prSet phldrT="[Tekst]" custT="1"/>
      <dgm:spPr/>
      <dgm:t>
        <a:bodyPr/>
        <a:lstStyle/>
        <a:p>
          <a:r>
            <a:rPr lang="nb-NO" sz="2400" dirty="0"/>
            <a:t>IKT,</a:t>
          </a:r>
          <a:r>
            <a:rPr lang="nb-NO" sz="2400" baseline="0" dirty="0"/>
            <a:t> teknologer, realister etc.</a:t>
          </a:r>
          <a:endParaRPr lang="nb-NO" sz="2400" dirty="0"/>
        </a:p>
      </dgm:t>
    </dgm:pt>
    <dgm:pt modelId="{A04F8122-22D3-1240-8761-D32D1F8612FA}" type="parTrans" cxnId="{1D5AFD31-447B-2143-A0D1-C6C038385A5B}">
      <dgm:prSet/>
      <dgm:spPr/>
      <dgm:t>
        <a:bodyPr/>
        <a:lstStyle/>
        <a:p>
          <a:endParaRPr lang="nb-NO"/>
        </a:p>
      </dgm:t>
    </dgm:pt>
    <dgm:pt modelId="{B7FEE5FE-7634-9F42-966D-C0D364235E28}" type="sibTrans" cxnId="{1D5AFD31-447B-2143-A0D1-C6C038385A5B}">
      <dgm:prSet/>
      <dgm:spPr/>
      <dgm:t>
        <a:bodyPr/>
        <a:lstStyle/>
        <a:p>
          <a:endParaRPr lang="nb-NO"/>
        </a:p>
      </dgm:t>
    </dgm:pt>
    <dgm:pt modelId="{0D4B429E-00C0-7849-ADAC-E81B642FC2AB}">
      <dgm:prSet phldrT="[Tekst]" custT="1"/>
      <dgm:spPr/>
      <dgm:t>
        <a:bodyPr/>
        <a:lstStyle/>
        <a:p>
          <a:r>
            <a:rPr lang="nb-NO" sz="2400" dirty="0"/>
            <a:t>Siviløkonomer,</a:t>
          </a:r>
          <a:r>
            <a:rPr lang="nb-NO" sz="2400" baseline="0" dirty="0"/>
            <a:t> sivilingeniører, industrielle økonomer etc.</a:t>
          </a:r>
          <a:endParaRPr lang="nb-NO" sz="2400" dirty="0"/>
        </a:p>
      </dgm:t>
    </dgm:pt>
    <dgm:pt modelId="{2C37BCAA-74E4-F244-88D9-F1553227C07E}" type="sibTrans" cxnId="{56EE921F-1C43-F142-A538-BF692974ECBD}">
      <dgm:prSet/>
      <dgm:spPr/>
      <dgm:t>
        <a:bodyPr/>
        <a:lstStyle/>
        <a:p>
          <a:endParaRPr lang="nb-NO"/>
        </a:p>
      </dgm:t>
    </dgm:pt>
    <dgm:pt modelId="{576A4CA5-9914-C145-B4E2-F5F9F1C27E1D}" type="parTrans" cxnId="{56EE921F-1C43-F142-A538-BF692974ECBD}">
      <dgm:prSet/>
      <dgm:spPr/>
      <dgm:t>
        <a:bodyPr/>
        <a:lstStyle/>
        <a:p>
          <a:endParaRPr lang="nb-NO"/>
        </a:p>
      </dgm:t>
    </dgm:pt>
    <dgm:pt modelId="{3CD241E1-E4D2-964B-875C-7D35F23FB063}" type="pres">
      <dgm:prSet presAssocID="{97B8E75B-1F91-404B-8073-50A7E9C75EA9}" presName="compositeShape" presStyleCnt="0">
        <dgm:presLayoutVars>
          <dgm:chMax val="7"/>
          <dgm:dir/>
          <dgm:resizeHandles val="exact"/>
        </dgm:presLayoutVars>
      </dgm:prSet>
      <dgm:spPr/>
    </dgm:pt>
    <dgm:pt modelId="{2DCCB02A-A658-1D4F-B8ED-1559468C3DD6}" type="pres">
      <dgm:prSet presAssocID="{02AA6519-3FF4-4B45-B32A-CEA9F4C6C4BE}" presName="circ1" presStyleLbl="vennNode1" presStyleIdx="0" presStyleCnt="3"/>
      <dgm:spPr/>
    </dgm:pt>
    <dgm:pt modelId="{7F1F22B0-6ADE-4142-9556-8383E79692CA}" type="pres">
      <dgm:prSet presAssocID="{02AA6519-3FF4-4B45-B32A-CEA9F4C6C4BE}" presName="circ1Tx" presStyleLbl="revTx" presStyleIdx="0" presStyleCnt="0">
        <dgm:presLayoutVars>
          <dgm:chMax val="0"/>
          <dgm:chPref val="0"/>
          <dgm:bulletEnabled val="1"/>
        </dgm:presLayoutVars>
      </dgm:prSet>
      <dgm:spPr/>
    </dgm:pt>
    <dgm:pt modelId="{BAFEA638-252F-B04B-AA08-30E09F648C5B}" type="pres">
      <dgm:prSet presAssocID="{D05633AE-35FC-AF4C-A82C-233C159FE190}" presName="circ2" presStyleLbl="vennNode1" presStyleIdx="1" presStyleCnt="3"/>
      <dgm:spPr/>
    </dgm:pt>
    <dgm:pt modelId="{CED5517C-BA65-6F4A-9F18-27704413CEC6}" type="pres">
      <dgm:prSet presAssocID="{D05633AE-35FC-AF4C-A82C-233C159FE190}" presName="circ2Tx" presStyleLbl="revTx" presStyleIdx="0" presStyleCnt="0">
        <dgm:presLayoutVars>
          <dgm:chMax val="0"/>
          <dgm:chPref val="0"/>
          <dgm:bulletEnabled val="1"/>
        </dgm:presLayoutVars>
      </dgm:prSet>
      <dgm:spPr/>
    </dgm:pt>
    <dgm:pt modelId="{6EC33717-ABB0-1E41-9B23-1DD32AF939C0}" type="pres">
      <dgm:prSet presAssocID="{0D4B429E-00C0-7849-ADAC-E81B642FC2AB}" presName="circ3" presStyleLbl="vennNode1" presStyleIdx="2" presStyleCnt="3"/>
      <dgm:spPr/>
    </dgm:pt>
    <dgm:pt modelId="{60E3E597-DF6F-3644-9616-A39017900D9C}" type="pres">
      <dgm:prSet presAssocID="{0D4B429E-00C0-7849-ADAC-E81B642FC2AB}" presName="circ3Tx" presStyleLbl="revTx" presStyleIdx="0" presStyleCnt="0">
        <dgm:presLayoutVars>
          <dgm:chMax val="0"/>
          <dgm:chPref val="0"/>
          <dgm:bulletEnabled val="1"/>
        </dgm:presLayoutVars>
      </dgm:prSet>
      <dgm:spPr/>
    </dgm:pt>
  </dgm:ptLst>
  <dgm:cxnLst>
    <dgm:cxn modelId="{2AC7CD1C-C35A-EA4C-8C6E-E705E8F3C6E1}" type="presOf" srcId="{D05633AE-35FC-AF4C-A82C-233C159FE190}" destId="{BAFEA638-252F-B04B-AA08-30E09F648C5B}" srcOrd="0" destOrd="0" presId="urn:microsoft.com/office/officeart/2005/8/layout/venn1"/>
    <dgm:cxn modelId="{56EE921F-1C43-F142-A538-BF692974ECBD}" srcId="{97B8E75B-1F91-404B-8073-50A7E9C75EA9}" destId="{0D4B429E-00C0-7849-ADAC-E81B642FC2AB}" srcOrd="2" destOrd="0" parTransId="{576A4CA5-9914-C145-B4E2-F5F9F1C27E1D}" sibTransId="{2C37BCAA-74E4-F244-88D9-F1553227C07E}"/>
    <dgm:cxn modelId="{1D5AFD31-447B-2143-A0D1-C6C038385A5B}" srcId="{97B8E75B-1F91-404B-8073-50A7E9C75EA9}" destId="{D05633AE-35FC-AF4C-A82C-233C159FE190}" srcOrd="1" destOrd="0" parTransId="{A04F8122-22D3-1240-8761-D32D1F8612FA}" sibTransId="{B7FEE5FE-7634-9F42-966D-C0D364235E28}"/>
    <dgm:cxn modelId="{6E736C36-678C-6348-A7FC-4BA644BBF119}" type="presOf" srcId="{0D4B429E-00C0-7849-ADAC-E81B642FC2AB}" destId="{60E3E597-DF6F-3644-9616-A39017900D9C}" srcOrd="1" destOrd="0" presId="urn:microsoft.com/office/officeart/2005/8/layout/venn1"/>
    <dgm:cxn modelId="{7BC20D44-AAE3-F743-BE95-E7C4F98C0B06}" type="presOf" srcId="{02AA6519-3FF4-4B45-B32A-CEA9F4C6C4BE}" destId="{7F1F22B0-6ADE-4142-9556-8383E79692CA}" srcOrd="1" destOrd="0" presId="urn:microsoft.com/office/officeart/2005/8/layout/venn1"/>
    <dgm:cxn modelId="{513FD56B-B24F-2844-9510-922ADA967E56}" type="presOf" srcId="{D05633AE-35FC-AF4C-A82C-233C159FE190}" destId="{CED5517C-BA65-6F4A-9F18-27704413CEC6}" srcOrd="1" destOrd="0" presId="urn:microsoft.com/office/officeart/2005/8/layout/venn1"/>
    <dgm:cxn modelId="{2F396D70-27A0-C04D-9A5F-51D9BE1DF863}" srcId="{97B8E75B-1F91-404B-8073-50A7E9C75EA9}" destId="{02AA6519-3FF4-4B45-B32A-CEA9F4C6C4BE}" srcOrd="0" destOrd="0" parTransId="{78EFFE89-2208-5B49-AA11-CA8084214BD3}" sibTransId="{D976DED9-BADF-4E42-A93E-75DB30403984}"/>
    <dgm:cxn modelId="{A50D64B5-96DA-CB43-A1B8-67D74927CD94}" type="presOf" srcId="{02AA6519-3FF4-4B45-B32A-CEA9F4C6C4BE}" destId="{2DCCB02A-A658-1D4F-B8ED-1559468C3DD6}" srcOrd="0" destOrd="0" presId="urn:microsoft.com/office/officeart/2005/8/layout/venn1"/>
    <dgm:cxn modelId="{027729D1-6ACF-5B48-BDD4-C1FC9D60C827}" type="presOf" srcId="{0D4B429E-00C0-7849-ADAC-E81B642FC2AB}" destId="{6EC33717-ABB0-1E41-9B23-1DD32AF939C0}" srcOrd="0" destOrd="0" presId="urn:microsoft.com/office/officeart/2005/8/layout/venn1"/>
    <dgm:cxn modelId="{F9A208EA-9DF7-EC4F-8CE2-09DE32EC35C1}" type="presOf" srcId="{97B8E75B-1F91-404B-8073-50A7E9C75EA9}" destId="{3CD241E1-E4D2-964B-875C-7D35F23FB063}" srcOrd="0" destOrd="0" presId="urn:microsoft.com/office/officeart/2005/8/layout/venn1"/>
    <dgm:cxn modelId="{5DD25ED2-A111-7F47-B826-00C55EACD9CD}" type="presParOf" srcId="{3CD241E1-E4D2-964B-875C-7D35F23FB063}" destId="{2DCCB02A-A658-1D4F-B8ED-1559468C3DD6}" srcOrd="0" destOrd="0" presId="urn:microsoft.com/office/officeart/2005/8/layout/venn1"/>
    <dgm:cxn modelId="{C2A63B4C-28E9-DB4D-8EEB-190B4B43F89C}" type="presParOf" srcId="{3CD241E1-E4D2-964B-875C-7D35F23FB063}" destId="{7F1F22B0-6ADE-4142-9556-8383E79692CA}" srcOrd="1" destOrd="0" presId="urn:microsoft.com/office/officeart/2005/8/layout/venn1"/>
    <dgm:cxn modelId="{0FDF8E72-DD16-C54B-B6A3-BB15409EAB30}" type="presParOf" srcId="{3CD241E1-E4D2-964B-875C-7D35F23FB063}" destId="{BAFEA638-252F-B04B-AA08-30E09F648C5B}" srcOrd="2" destOrd="0" presId="urn:microsoft.com/office/officeart/2005/8/layout/venn1"/>
    <dgm:cxn modelId="{CC5ACA08-DF52-7E41-A7B2-D04B7D1720FC}" type="presParOf" srcId="{3CD241E1-E4D2-964B-875C-7D35F23FB063}" destId="{CED5517C-BA65-6F4A-9F18-27704413CEC6}" srcOrd="3" destOrd="0" presId="urn:microsoft.com/office/officeart/2005/8/layout/venn1"/>
    <dgm:cxn modelId="{3D4C4562-7F7A-824A-958E-91BB4F665066}" type="presParOf" srcId="{3CD241E1-E4D2-964B-875C-7D35F23FB063}" destId="{6EC33717-ABB0-1E41-9B23-1DD32AF939C0}" srcOrd="4" destOrd="0" presId="urn:microsoft.com/office/officeart/2005/8/layout/venn1"/>
    <dgm:cxn modelId="{AE69B565-7B5A-B44B-B1B4-2C8ADFE22A9B}" type="presParOf" srcId="{3CD241E1-E4D2-964B-875C-7D35F23FB063}" destId="{60E3E597-DF6F-3644-9616-A39017900D9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CB02A-A658-1D4F-B8ED-1559468C3DD6}">
      <dsp:nvSpPr>
        <dsp:cNvPr id="0" name=""/>
        <dsp:cNvSpPr/>
      </dsp:nvSpPr>
      <dsp:spPr>
        <a:xfrm>
          <a:off x="3305043" y="76508"/>
          <a:ext cx="3672408" cy="3672408"/>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b-NO" sz="2400" kern="1200" dirty="0"/>
            <a:t>Samfunnsviterne</a:t>
          </a:r>
        </a:p>
      </dsp:txBody>
      <dsp:txXfrm>
        <a:off x="3794697" y="719179"/>
        <a:ext cx="2693099" cy="1652583"/>
      </dsp:txXfrm>
    </dsp:sp>
    <dsp:sp modelId="{BAFEA638-252F-B04B-AA08-30E09F648C5B}">
      <dsp:nvSpPr>
        <dsp:cNvPr id="0" name=""/>
        <dsp:cNvSpPr/>
      </dsp:nvSpPr>
      <dsp:spPr>
        <a:xfrm>
          <a:off x="4630170" y="2371763"/>
          <a:ext cx="3672408" cy="3672408"/>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b-NO" sz="2400" kern="1200" dirty="0"/>
            <a:t>IKT,</a:t>
          </a:r>
          <a:r>
            <a:rPr lang="nb-NO" sz="2400" kern="1200" baseline="0" dirty="0"/>
            <a:t> teknologer, realister etc.</a:t>
          </a:r>
          <a:endParaRPr lang="nb-NO" sz="2400" kern="1200" dirty="0"/>
        </a:p>
      </dsp:txBody>
      <dsp:txXfrm>
        <a:off x="5753315" y="3320468"/>
        <a:ext cx="2203444" cy="2019824"/>
      </dsp:txXfrm>
    </dsp:sp>
    <dsp:sp modelId="{6EC33717-ABB0-1E41-9B23-1DD32AF939C0}">
      <dsp:nvSpPr>
        <dsp:cNvPr id="0" name=""/>
        <dsp:cNvSpPr/>
      </dsp:nvSpPr>
      <dsp:spPr>
        <a:xfrm>
          <a:off x="1979915" y="2371763"/>
          <a:ext cx="3672408" cy="3672408"/>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b-NO" sz="2400" kern="1200" dirty="0"/>
            <a:t>Siviløkonomer,</a:t>
          </a:r>
          <a:r>
            <a:rPr lang="nb-NO" sz="2400" kern="1200" baseline="0" dirty="0"/>
            <a:t> sivilingeniører, industrielle økonomer etc.</a:t>
          </a:r>
          <a:endParaRPr lang="nb-NO" sz="2400" kern="1200" dirty="0"/>
        </a:p>
      </dsp:txBody>
      <dsp:txXfrm>
        <a:off x="2325734" y="3320468"/>
        <a:ext cx="2203444" cy="20198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77739" cy="511572"/>
          </a:xfrm>
          <a:prstGeom prst="rect">
            <a:avLst/>
          </a:prstGeom>
        </p:spPr>
        <p:txBody>
          <a:bodyPr vert="horz" lIns="99048" tIns="49524" rIns="99048" bIns="49524" rtlCol="0"/>
          <a:lstStyle>
            <a:lvl1pPr algn="l">
              <a:defRPr sz="1300"/>
            </a:lvl1pPr>
          </a:lstStyle>
          <a:p>
            <a:endParaRPr lang="nb-NO" dirty="0"/>
          </a:p>
        </p:txBody>
      </p:sp>
      <p:sp>
        <p:nvSpPr>
          <p:cNvPr id="3" name="Plassholder for dato 2"/>
          <p:cNvSpPr>
            <a:spLocks noGrp="1"/>
          </p:cNvSpPr>
          <p:nvPr>
            <p:ph type="dt" sz="quarter" idx="1"/>
          </p:nvPr>
        </p:nvSpPr>
        <p:spPr>
          <a:xfrm>
            <a:off x="4023092" y="0"/>
            <a:ext cx="3077739" cy="511572"/>
          </a:xfrm>
          <a:prstGeom prst="rect">
            <a:avLst/>
          </a:prstGeom>
        </p:spPr>
        <p:txBody>
          <a:bodyPr vert="horz" lIns="99048" tIns="49524" rIns="99048" bIns="49524" rtlCol="0"/>
          <a:lstStyle>
            <a:lvl1pPr algn="r">
              <a:defRPr sz="1300"/>
            </a:lvl1pPr>
          </a:lstStyle>
          <a:p>
            <a:fld id="{DC0A7317-E0DD-1940-AA35-5EB1E37B8972}" type="datetimeFigureOut">
              <a:rPr lang="nb-NO" smtClean="0"/>
              <a:t>14.06.2019</a:t>
            </a:fld>
            <a:endParaRPr lang="nb-NO" dirty="0"/>
          </a:p>
        </p:txBody>
      </p:sp>
      <p:sp>
        <p:nvSpPr>
          <p:cNvPr id="4" name="Plassholder for bunntekst 3"/>
          <p:cNvSpPr>
            <a:spLocks noGrp="1"/>
          </p:cNvSpPr>
          <p:nvPr>
            <p:ph type="ftr" sz="quarter" idx="2"/>
          </p:nvPr>
        </p:nvSpPr>
        <p:spPr>
          <a:xfrm>
            <a:off x="0" y="9718090"/>
            <a:ext cx="3077739" cy="511572"/>
          </a:xfrm>
          <a:prstGeom prst="rect">
            <a:avLst/>
          </a:prstGeom>
        </p:spPr>
        <p:txBody>
          <a:bodyPr vert="horz" lIns="99048" tIns="49524" rIns="99048" bIns="49524" rtlCol="0" anchor="b"/>
          <a:lstStyle>
            <a:lvl1pPr algn="l">
              <a:defRPr sz="1300"/>
            </a:lvl1pPr>
          </a:lstStyle>
          <a:p>
            <a:endParaRPr lang="nb-NO" dirty="0"/>
          </a:p>
        </p:txBody>
      </p:sp>
      <p:sp>
        <p:nvSpPr>
          <p:cNvPr id="5" name="Plassholder for lysbildenummer 4"/>
          <p:cNvSpPr>
            <a:spLocks noGrp="1"/>
          </p:cNvSpPr>
          <p:nvPr>
            <p:ph type="sldNum" sz="quarter" idx="3"/>
          </p:nvPr>
        </p:nvSpPr>
        <p:spPr>
          <a:xfrm>
            <a:off x="4023092" y="9718090"/>
            <a:ext cx="3077739" cy="511572"/>
          </a:xfrm>
          <a:prstGeom prst="rect">
            <a:avLst/>
          </a:prstGeom>
        </p:spPr>
        <p:txBody>
          <a:bodyPr vert="horz" lIns="99048" tIns="49524" rIns="99048" bIns="49524" rtlCol="0" anchor="b"/>
          <a:lstStyle>
            <a:lvl1pPr algn="r">
              <a:defRPr sz="1300"/>
            </a:lvl1pPr>
          </a:lstStyle>
          <a:p>
            <a:fld id="{D2B0BAC3-B9F8-1F4E-A918-38B8CD55536E}" type="slidenum">
              <a:rPr lang="nb-NO" smtClean="0"/>
              <a:t>‹#›</a:t>
            </a:fld>
            <a:endParaRPr lang="nb-NO" dirty="0"/>
          </a:p>
        </p:txBody>
      </p:sp>
    </p:spTree>
    <p:extLst>
      <p:ext uri="{BB962C8B-B14F-4D97-AF65-F5344CB8AC3E}">
        <p14:creationId xmlns:p14="http://schemas.microsoft.com/office/powerpoint/2010/main" val="776247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572"/>
          </a:xfrm>
          <a:prstGeom prst="rect">
            <a:avLst/>
          </a:prstGeom>
        </p:spPr>
        <p:txBody>
          <a:bodyPr vert="horz" wrap="square" lIns="99048" tIns="49524" rIns="99048" bIns="49524" numCol="1" anchor="t" anchorCtr="0" compatLnSpc="1">
            <a:prstTxWarp prst="textNoShape">
              <a:avLst/>
            </a:prstTxWarp>
          </a:bodyPr>
          <a:lstStyle>
            <a:lvl1pPr>
              <a:defRPr sz="1300">
                <a:latin typeface="Calibri" charset="0"/>
                <a:ea typeface="ＭＳ Ｐゴシック" charset="-128"/>
                <a:cs typeface="+mn-cs"/>
              </a:defRPr>
            </a:lvl1pPr>
          </a:lstStyle>
          <a:p>
            <a:pPr>
              <a:defRPr/>
            </a:pPr>
            <a:endParaRPr lang="nb-NO" dirty="0"/>
          </a:p>
        </p:txBody>
      </p:sp>
      <p:sp>
        <p:nvSpPr>
          <p:cNvPr id="3" name="Date Placeholder 2"/>
          <p:cNvSpPr>
            <a:spLocks noGrp="1"/>
          </p:cNvSpPr>
          <p:nvPr>
            <p:ph type="dt" idx="1"/>
          </p:nvPr>
        </p:nvSpPr>
        <p:spPr>
          <a:xfrm>
            <a:off x="4023092" y="0"/>
            <a:ext cx="3077739" cy="511572"/>
          </a:xfrm>
          <a:prstGeom prst="rect">
            <a:avLst/>
          </a:prstGeom>
        </p:spPr>
        <p:txBody>
          <a:bodyPr vert="horz" wrap="square" lIns="99048" tIns="49524" rIns="99048" bIns="49524" numCol="1" anchor="t" anchorCtr="0" compatLnSpc="1">
            <a:prstTxWarp prst="textNoShape">
              <a:avLst/>
            </a:prstTxWarp>
          </a:bodyPr>
          <a:lstStyle>
            <a:lvl1pPr algn="r">
              <a:defRPr sz="1300">
                <a:latin typeface="Calibri" charset="0"/>
                <a:ea typeface="ＭＳ Ｐゴシック" charset="-128"/>
                <a:cs typeface="+mn-cs"/>
              </a:defRPr>
            </a:lvl1pPr>
          </a:lstStyle>
          <a:p>
            <a:pPr>
              <a:defRPr/>
            </a:pPr>
            <a:fld id="{E82EA596-1B55-46A9-861E-2BF646F580FC}" type="datetime1">
              <a:rPr lang="en-US"/>
              <a:pPr>
                <a:defRPr/>
              </a:pPr>
              <a:t>6/14/2019</a:t>
            </a:fld>
            <a:endParaRPr lang="en-US" dirty="0"/>
          </a:p>
        </p:txBody>
      </p:sp>
      <p:sp>
        <p:nvSpPr>
          <p:cNvPr id="4" name="Slide Image Placeholder 3"/>
          <p:cNvSpPr>
            <a:spLocks noGrp="1" noRot="1" noChangeAspect="1"/>
          </p:cNvSpPr>
          <p:nvPr>
            <p:ph type="sldImg" idx="2"/>
          </p:nvPr>
        </p:nvSpPr>
        <p:spPr>
          <a:xfrm>
            <a:off x="841375" y="766763"/>
            <a:ext cx="5419725" cy="3836987"/>
          </a:xfrm>
          <a:prstGeom prst="rect">
            <a:avLst/>
          </a:prstGeom>
          <a:noFill/>
          <a:ln w="12700">
            <a:solidFill>
              <a:prstClr val="black"/>
            </a:solidFill>
          </a:ln>
        </p:spPr>
        <p:txBody>
          <a:bodyPr vert="horz" wrap="square" lIns="99048" tIns="49524" rIns="99048" bIns="49524" numCol="1" anchor="ctr" anchorCtr="0" compatLnSpc="1">
            <a:prstTxWarp prst="textNoShape">
              <a:avLst/>
            </a:prstTxWarp>
          </a:bodyPr>
          <a:lstStyle/>
          <a:p>
            <a:pPr lvl="0"/>
            <a:endParaRPr lang="nb-NO" noProof="0" dirty="0"/>
          </a:p>
        </p:txBody>
      </p:sp>
      <p:sp>
        <p:nvSpPr>
          <p:cNvPr id="5" name="Notes Placeholder 4"/>
          <p:cNvSpPr>
            <a:spLocks noGrp="1"/>
          </p:cNvSpPr>
          <p:nvPr>
            <p:ph type="body" sz="quarter" idx="3"/>
          </p:nvPr>
        </p:nvSpPr>
        <p:spPr>
          <a:xfrm>
            <a:off x="710248" y="4859933"/>
            <a:ext cx="5681980" cy="4604147"/>
          </a:xfrm>
          <a:prstGeom prst="rect">
            <a:avLst/>
          </a:prstGeom>
        </p:spPr>
        <p:txBody>
          <a:bodyPr vert="horz" wrap="square" lIns="99048" tIns="49524" rIns="99048" bIns="49524" numCol="1" anchor="t" anchorCtr="0" compatLnSpc="1">
            <a:prstTxWarp prst="textNoShape">
              <a:avLst/>
            </a:prstTxWarp>
            <a:normAutofit/>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endParaRPr lang="en-US" noProof="0"/>
          </a:p>
        </p:txBody>
      </p:sp>
      <p:sp>
        <p:nvSpPr>
          <p:cNvPr id="6" name="Footer Placeholder 5"/>
          <p:cNvSpPr>
            <a:spLocks noGrp="1"/>
          </p:cNvSpPr>
          <p:nvPr>
            <p:ph type="ftr" sz="quarter" idx="4"/>
          </p:nvPr>
        </p:nvSpPr>
        <p:spPr>
          <a:xfrm>
            <a:off x="0" y="9718090"/>
            <a:ext cx="3077739" cy="511572"/>
          </a:xfrm>
          <a:prstGeom prst="rect">
            <a:avLst/>
          </a:prstGeom>
        </p:spPr>
        <p:txBody>
          <a:bodyPr vert="horz" wrap="square" lIns="99048" tIns="49524" rIns="99048" bIns="49524" numCol="1" anchor="b" anchorCtr="0" compatLnSpc="1">
            <a:prstTxWarp prst="textNoShape">
              <a:avLst/>
            </a:prstTxWarp>
          </a:bodyPr>
          <a:lstStyle>
            <a:lvl1pPr>
              <a:defRPr sz="1300">
                <a:latin typeface="Calibri" charset="0"/>
                <a:ea typeface="ＭＳ Ｐゴシック" charset="-128"/>
                <a:cs typeface="+mn-cs"/>
              </a:defRPr>
            </a:lvl1pPr>
          </a:lstStyle>
          <a:p>
            <a:pPr>
              <a:defRPr/>
            </a:pPr>
            <a:endParaRPr lang="nb-NO" dirty="0"/>
          </a:p>
        </p:txBody>
      </p:sp>
      <p:sp>
        <p:nvSpPr>
          <p:cNvPr id="7" name="Slide Number Placeholder 6"/>
          <p:cNvSpPr>
            <a:spLocks noGrp="1"/>
          </p:cNvSpPr>
          <p:nvPr>
            <p:ph type="sldNum" sz="quarter" idx="5"/>
          </p:nvPr>
        </p:nvSpPr>
        <p:spPr>
          <a:xfrm>
            <a:off x="4023092" y="9718090"/>
            <a:ext cx="3077739" cy="511572"/>
          </a:xfrm>
          <a:prstGeom prst="rect">
            <a:avLst/>
          </a:prstGeom>
        </p:spPr>
        <p:txBody>
          <a:bodyPr vert="horz" wrap="square" lIns="99048" tIns="49524" rIns="99048" bIns="49524" numCol="1" anchor="b" anchorCtr="0" compatLnSpc="1">
            <a:prstTxWarp prst="textNoShape">
              <a:avLst/>
            </a:prstTxWarp>
          </a:bodyPr>
          <a:lstStyle>
            <a:lvl1pPr algn="r">
              <a:defRPr sz="1300">
                <a:latin typeface="Calibri" charset="0"/>
                <a:ea typeface="ＭＳ Ｐゴシック" charset="-128"/>
                <a:cs typeface="+mn-cs"/>
              </a:defRPr>
            </a:lvl1pPr>
          </a:lstStyle>
          <a:p>
            <a:pPr>
              <a:defRPr/>
            </a:pPr>
            <a:fld id="{E50A097D-6F51-47C2-A4C6-77CEB702B192}" type="slidenum">
              <a:rPr lang="en-US"/>
              <a:pPr>
                <a:defRPr/>
              </a:pPr>
              <a:t>‹#›</a:t>
            </a:fld>
            <a:endParaRPr lang="en-US" dirty="0"/>
          </a:p>
        </p:txBody>
      </p:sp>
    </p:spTree>
    <p:extLst>
      <p:ext uri="{BB962C8B-B14F-4D97-AF65-F5344CB8AC3E}">
        <p14:creationId xmlns:p14="http://schemas.microsoft.com/office/powerpoint/2010/main" val="1076720581"/>
      </p:ext>
    </p:extLst>
  </p:cSld>
  <p:clrMap bg1="lt1" tx1="dk1" bg2="lt2" tx2="dk2" accent1="accent1" accent2="accent2" accent3="accent3" accent4="accent4" accent5="accent5" accent6="accent6" hlink="hlink" folHlink="folHlink"/>
  <p:hf hdr="0" ftr="0" dt="0"/>
  <p:notesStyle>
    <a:lvl1pPr algn="l" defTabSz="497508" rtl="0" eaLnBrk="0" fontAlgn="base" hangingPunct="0">
      <a:spcBef>
        <a:spcPct val="30000"/>
      </a:spcBef>
      <a:spcAft>
        <a:spcPct val="0"/>
      </a:spcAft>
      <a:defRPr sz="1300" kern="1200">
        <a:solidFill>
          <a:schemeClr val="tx1"/>
        </a:solidFill>
        <a:latin typeface="+mn-lt"/>
        <a:ea typeface="ＭＳ Ｐゴシック" charset="-128"/>
        <a:cs typeface="ＭＳ Ｐゴシック" charset="-128"/>
      </a:defRPr>
    </a:lvl1pPr>
    <a:lvl2pPr marL="497508" algn="l" defTabSz="497508" rtl="0" eaLnBrk="0" fontAlgn="base" hangingPunct="0">
      <a:spcBef>
        <a:spcPct val="30000"/>
      </a:spcBef>
      <a:spcAft>
        <a:spcPct val="0"/>
      </a:spcAft>
      <a:defRPr sz="1300" kern="1200">
        <a:solidFill>
          <a:schemeClr val="tx1"/>
        </a:solidFill>
        <a:latin typeface="+mn-lt"/>
        <a:ea typeface="ＭＳ Ｐゴシック" charset="-128"/>
        <a:cs typeface="+mn-cs"/>
      </a:defRPr>
    </a:lvl2pPr>
    <a:lvl3pPr marL="995014" algn="l" defTabSz="497508" rtl="0" eaLnBrk="0" fontAlgn="base" hangingPunct="0">
      <a:spcBef>
        <a:spcPct val="30000"/>
      </a:spcBef>
      <a:spcAft>
        <a:spcPct val="0"/>
      </a:spcAft>
      <a:defRPr sz="1300" kern="1200">
        <a:solidFill>
          <a:schemeClr val="tx1"/>
        </a:solidFill>
        <a:latin typeface="+mn-lt"/>
        <a:ea typeface="ＭＳ Ｐゴシック" charset="-128"/>
        <a:cs typeface="+mn-cs"/>
      </a:defRPr>
    </a:lvl3pPr>
    <a:lvl4pPr marL="1492522" algn="l" defTabSz="497508" rtl="0" eaLnBrk="0" fontAlgn="base" hangingPunct="0">
      <a:spcBef>
        <a:spcPct val="30000"/>
      </a:spcBef>
      <a:spcAft>
        <a:spcPct val="0"/>
      </a:spcAft>
      <a:defRPr sz="1300" kern="1200">
        <a:solidFill>
          <a:schemeClr val="tx1"/>
        </a:solidFill>
        <a:latin typeface="+mn-lt"/>
        <a:ea typeface="ＭＳ Ｐゴシック" charset="-128"/>
        <a:cs typeface="+mn-cs"/>
      </a:defRPr>
    </a:lvl4pPr>
    <a:lvl5pPr marL="1990031" algn="l" defTabSz="497508" rtl="0" eaLnBrk="0" fontAlgn="base" hangingPunct="0">
      <a:spcBef>
        <a:spcPct val="30000"/>
      </a:spcBef>
      <a:spcAft>
        <a:spcPct val="0"/>
      </a:spcAft>
      <a:defRPr sz="1300" kern="1200">
        <a:solidFill>
          <a:schemeClr val="tx1"/>
        </a:solidFill>
        <a:latin typeface="+mn-lt"/>
        <a:ea typeface="ＭＳ Ｐゴシック" charset="-128"/>
        <a:cs typeface="+mn-cs"/>
      </a:defRPr>
    </a:lvl5pPr>
    <a:lvl6pPr marL="2487538" algn="l" defTabSz="497508" rtl="0" eaLnBrk="1" latinLnBrk="0" hangingPunct="1">
      <a:defRPr sz="1300" kern="1200">
        <a:solidFill>
          <a:schemeClr val="tx1"/>
        </a:solidFill>
        <a:latin typeface="+mn-lt"/>
        <a:ea typeface="+mn-ea"/>
        <a:cs typeface="+mn-cs"/>
      </a:defRPr>
    </a:lvl6pPr>
    <a:lvl7pPr marL="2985044" algn="l" defTabSz="497508" rtl="0" eaLnBrk="1" latinLnBrk="0" hangingPunct="1">
      <a:defRPr sz="1300" kern="1200">
        <a:solidFill>
          <a:schemeClr val="tx1"/>
        </a:solidFill>
        <a:latin typeface="+mn-lt"/>
        <a:ea typeface="+mn-ea"/>
        <a:cs typeface="+mn-cs"/>
      </a:defRPr>
    </a:lvl7pPr>
    <a:lvl8pPr marL="3482551" algn="l" defTabSz="497508" rtl="0" eaLnBrk="1" latinLnBrk="0" hangingPunct="1">
      <a:defRPr sz="1300" kern="1200">
        <a:solidFill>
          <a:schemeClr val="tx1"/>
        </a:solidFill>
        <a:latin typeface="+mn-lt"/>
        <a:ea typeface="+mn-ea"/>
        <a:cs typeface="+mn-cs"/>
      </a:defRPr>
    </a:lvl8pPr>
    <a:lvl9pPr marL="3980059" algn="l" defTabSz="49750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2</a:t>
            </a:fld>
            <a:endParaRPr lang="en-US" dirty="0"/>
          </a:p>
        </p:txBody>
      </p:sp>
    </p:spTree>
    <p:extLst>
      <p:ext uri="{BB962C8B-B14F-4D97-AF65-F5344CB8AC3E}">
        <p14:creationId xmlns:p14="http://schemas.microsoft.com/office/powerpoint/2010/main" val="64159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18</a:t>
            </a:fld>
            <a:endParaRPr lang="en-US" dirty="0"/>
          </a:p>
        </p:txBody>
      </p:sp>
    </p:spTree>
    <p:extLst>
      <p:ext uri="{BB962C8B-B14F-4D97-AF65-F5344CB8AC3E}">
        <p14:creationId xmlns:p14="http://schemas.microsoft.com/office/powerpoint/2010/main" val="38280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19</a:t>
            </a:fld>
            <a:endParaRPr lang="en-US" dirty="0"/>
          </a:p>
        </p:txBody>
      </p:sp>
    </p:spTree>
    <p:extLst>
      <p:ext uri="{BB962C8B-B14F-4D97-AF65-F5344CB8AC3E}">
        <p14:creationId xmlns:p14="http://schemas.microsoft.com/office/powerpoint/2010/main" val="86601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34</a:t>
            </a:fld>
            <a:endParaRPr lang="en-US" dirty="0"/>
          </a:p>
        </p:txBody>
      </p:sp>
    </p:spTree>
    <p:extLst>
      <p:ext uri="{BB962C8B-B14F-4D97-AF65-F5344CB8AC3E}">
        <p14:creationId xmlns:p14="http://schemas.microsoft.com/office/powerpoint/2010/main" val="80267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3</a:t>
            </a:fld>
            <a:endParaRPr lang="en-US" dirty="0"/>
          </a:p>
        </p:txBody>
      </p:sp>
    </p:spTree>
    <p:extLst>
      <p:ext uri="{BB962C8B-B14F-4D97-AF65-F5344CB8AC3E}">
        <p14:creationId xmlns:p14="http://schemas.microsoft.com/office/powerpoint/2010/main" val="46571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5</a:t>
            </a:fld>
            <a:endParaRPr lang="en-US" dirty="0"/>
          </a:p>
        </p:txBody>
      </p:sp>
    </p:spTree>
    <p:extLst>
      <p:ext uri="{BB962C8B-B14F-4D97-AF65-F5344CB8AC3E}">
        <p14:creationId xmlns:p14="http://schemas.microsoft.com/office/powerpoint/2010/main" val="73032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9</a:t>
            </a:fld>
            <a:endParaRPr lang="en-US" dirty="0"/>
          </a:p>
        </p:txBody>
      </p:sp>
    </p:spTree>
    <p:extLst>
      <p:ext uri="{BB962C8B-B14F-4D97-AF65-F5344CB8AC3E}">
        <p14:creationId xmlns:p14="http://schemas.microsoft.com/office/powerpoint/2010/main" val="214015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10</a:t>
            </a:fld>
            <a:endParaRPr lang="en-US" dirty="0"/>
          </a:p>
        </p:txBody>
      </p:sp>
    </p:spTree>
    <p:extLst>
      <p:ext uri="{BB962C8B-B14F-4D97-AF65-F5344CB8AC3E}">
        <p14:creationId xmlns:p14="http://schemas.microsoft.com/office/powerpoint/2010/main" val="142520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13</a:t>
            </a:fld>
            <a:endParaRPr lang="en-US" dirty="0"/>
          </a:p>
        </p:txBody>
      </p:sp>
    </p:spTree>
    <p:extLst>
      <p:ext uri="{BB962C8B-B14F-4D97-AF65-F5344CB8AC3E}">
        <p14:creationId xmlns:p14="http://schemas.microsoft.com/office/powerpoint/2010/main" val="9916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15</a:t>
            </a:fld>
            <a:endParaRPr lang="en-US" dirty="0"/>
          </a:p>
        </p:txBody>
      </p:sp>
    </p:spTree>
    <p:extLst>
      <p:ext uri="{BB962C8B-B14F-4D97-AF65-F5344CB8AC3E}">
        <p14:creationId xmlns:p14="http://schemas.microsoft.com/office/powerpoint/2010/main" val="265997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16</a:t>
            </a:fld>
            <a:endParaRPr lang="en-US" dirty="0"/>
          </a:p>
        </p:txBody>
      </p:sp>
    </p:spTree>
    <p:extLst>
      <p:ext uri="{BB962C8B-B14F-4D97-AF65-F5344CB8AC3E}">
        <p14:creationId xmlns:p14="http://schemas.microsoft.com/office/powerpoint/2010/main" val="70756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a:pPr>
            <a:fld id="{E50A097D-6F51-47C2-A4C6-77CEB702B192}" type="slidenum">
              <a:rPr lang="en-US" smtClean="0"/>
              <a:pPr>
                <a:defRPr/>
              </a:pPr>
              <a:t>17</a:t>
            </a:fld>
            <a:endParaRPr lang="en-US" dirty="0"/>
          </a:p>
        </p:txBody>
      </p:sp>
    </p:spTree>
    <p:extLst>
      <p:ext uri="{BB962C8B-B14F-4D97-AF65-F5344CB8AC3E}">
        <p14:creationId xmlns:p14="http://schemas.microsoft.com/office/powerpoint/2010/main" val="194824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648" y="2349391"/>
            <a:ext cx="9085342" cy="1621111"/>
          </a:xfrm>
        </p:spPr>
        <p:txBody>
          <a:bodyPr/>
          <a:lstStyle/>
          <a:p>
            <a:r>
              <a:rPr lang="en-US"/>
              <a:t>Click to edit Master title style</a:t>
            </a:r>
          </a:p>
        </p:txBody>
      </p:sp>
      <p:sp>
        <p:nvSpPr>
          <p:cNvPr id="3" name="Subtitle 2"/>
          <p:cNvSpPr>
            <a:spLocks noGrp="1"/>
          </p:cNvSpPr>
          <p:nvPr>
            <p:ph type="subTitle" idx="1"/>
          </p:nvPr>
        </p:nvSpPr>
        <p:spPr>
          <a:xfrm>
            <a:off x="1603299" y="4285615"/>
            <a:ext cx="7482047" cy="1932728"/>
          </a:xfrm>
        </p:spPr>
        <p:txBody>
          <a:bodyPr/>
          <a:lstStyle>
            <a:lvl1pPr marL="0" indent="0" algn="ctr">
              <a:buNone/>
              <a:defRPr>
                <a:solidFill>
                  <a:schemeClr val="tx1">
                    <a:tint val="75000"/>
                  </a:schemeClr>
                </a:solidFill>
              </a:defRPr>
            </a:lvl1pPr>
            <a:lvl2pPr marL="497508" indent="0" algn="ctr">
              <a:buNone/>
              <a:defRPr>
                <a:solidFill>
                  <a:schemeClr val="tx1">
                    <a:tint val="75000"/>
                  </a:schemeClr>
                </a:solidFill>
              </a:defRPr>
            </a:lvl2pPr>
            <a:lvl3pPr marL="995014" indent="0" algn="ctr">
              <a:buNone/>
              <a:defRPr>
                <a:solidFill>
                  <a:schemeClr val="tx1">
                    <a:tint val="75000"/>
                  </a:schemeClr>
                </a:solidFill>
              </a:defRPr>
            </a:lvl3pPr>
            <a:lvl4pPr marL="1492522" indent="0" algn="ctr">
              <a:buNone/>
              <a:defRPr>
                <a:solidFill>
                  <a:schemeClr val="tx1">
                    <a:tint val="75000"/>
                  </a:schemeClr>
                </a:solidFill>
              </a:defRPr>
            </a:lvl4pPr>
            <a:lvl5pPr marL="1990031" indent="0" algn="ctr">
              <a:buNone/>
              <a:defRPr>
                <a:solidFill>
                  <a:schemeClr val="tx1">
                    <a:tint val="75000"/>
                  </a:schemeClr>
                </a:solidFill>
              </a:defRPr>
            </a:lvl5pPr>
            <a:lvl6pPr marL="2487538" indent="0" algn="ctr">
              <a:buNone/>
              <a:defRPr>
                <a:solidFill>
                  <a:schemeClr val="tx1">
                    <a:tint val="75000"/>
                  </a:schemeClr>
                </a:solidFill>
              </a:defRPr>
            </a:lvl6pPr>
            <a:lvl7pPr marL="2985044" indent="0" algn="ctr">
              <a:buNone/>
              <a:defRPr>
                <a:solidFill>
                  <a:schemeClr val="tx1">
                    <a:tint val="75000"/>
                  </a:schemeClr>
                </a:solidFill>
              </a:defRPr>
            </a:lvl7pPr>
            <a:lvl8pPr marL="3482551" indent="0" algn="ctr">
              <a:buNone/>
              <a:defRPr>
                <a:solidFill>
                  <a:schemeClr val="tx1">
                    <a:tint val="75000"/>
                  </a:schemeClr>
                </a:solidFill>
              </a:defRPr>
            </a:lvl8pPr>
            <a:lvl9pPr marL="39800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6" name="Slide Number Placeholder 5"/>
          <p:cNvSpPr>
            <a:spLocks noGrp="1"/>
          </p:cNvSpPr>
          <p:nvPr>
            <p:ph type="sldNum" sz="quarter" idx="12"/>
          </p:nvPr>
        </p:nvSpPr>
        <p:spPr/>
        <p:txBody>
          <a:bodyPr/>
          <a:lstStyle>
            <a:lvl1pPr>
              <a:defRPr/>
            </a:lvl1pPr>
          </a:lstStyle>
          <a:p>
            <a:pPr>
              <a:defRPr/>
            </a:pPr>
            <a:fld id="{25D9745F-3B3C-4437-B94C-39AFF943E008}" type="slidenum">
              <a:rPr lang="en-US"/>
              <a:pPr>
                <a:defRPr/>
              </a:pPr>
              <a:t>‹#›</a:t>
            </a:fld>
            <a:endParaRPr lang="en-US" dirty="0"/>
          </a:p>
        </p:txBody>
      </p:sp>
    </p:spTree>
    <p:extLst>
      <p:ext uri="{BB962C8B-B14F-4D97-AF65-F5344CB8AC3E}">
        <p14:creationId xmlns:p14="http://schemas.microsoft.com/office/powerpoint/2010/main" val="410343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6" name="Slide Number Placeholder 5"/>
          <p:cNvSpPr>
            <a:spLocks noGrp="1"/>
          </p:cNvSpPr>
          <p:nvPr>
            <p:ph type="sldNum" sz="quarter" idx="12"/>
          </p:nvPr>
        </p:nvSpPr>
        <p:spPr/>
        <p:txBody>
          <a:bodyPr/>
          <a:lstStyle>
            <a:lvl1pPr>
              <a:defRPr/>
            </a:lvl1pPr>
          </a:lstStyle>
          <a:p>
            <a:pPr>
              <a:defRPr/>
            </a:pPr>
            <a:fld id="{337D6ACC-701B-4582-A2DE-CEA63D1031ED}" type="slidenum">
              <a:rPr lang="en-US"/>
              <a:pPr>
                <a:defRPr/>
              </a:pPr>
              <a:t>‹#›</a:t>
            </a:fld>
            <a:endParaRPr lang="en-US" dirty="0"/>
          </a:p>
        </p:txBody>
      </p:sp>
    </p:spTree>
    <p:extLst>
      <p:ext uri="{BB962C8B-B14F-4D97-AF65-F5344CB8AC3E}">
        <p14:creationId xmlns:p14="http://schemas.microsoft.com/office/powerpoint/2010/main" val="255665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9262" y="302866"/>
            <a:ext cx="2404944" cy="6452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434" y="302866"/>
            <a:ext cx="7036687" cy="64529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6" name="Slide Number Placeholder 5"/>
          <p:cNvSpPr>
            <a:spLocks noGrp="1"/>
          </p:cNvSpPr>
          <p:nvPr>
            <p:ph type="sldNum" sz="quarter" idx="12"/>
          </p:nvPr>
        </p:nvSpPr>
        <p:spPr/>
        <p:txBody>
          <a:bodyPr/>
          <a:lstStyle>
            <a:lvl1pPr>
              <a:defRPr/>
            </a:lvl1pPr>
          </a:lstStyle>
          <a:p>
            <a:pPr>
              <a:defRPr/>
            </a:pPr>
            <a:fld id="{1C40BD9B-7275-4F61-A96E-62059F9EF6B5}" type="slidenum">
              <a:rPr lang="en-US"/>
              <a:pPr>
                <a:defRPr/>
              </a:pPr>
              <a:t>‹#›</a:t>
            </a:fld>
            <a:endParaRPr lang="en-US" dirty="0"/>
          </a:p>
        </p:txBody>
      </p:sp>
    </p:spTree>
    <p:extLst>
      <p:ext uri="{BB962C8B-B14F-4D97-AF65-F5344CB8AC3E}">
        <p14:creationId xmlns:p14="http://schemas.microsoft.com/office/powerpoint/2010/main" val="253582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6" name="Slide Number Placeholder 5"/>
          <p:cNvSpPr>
            <a:spLocks noGrp="1"/>
          </p:cNvSpPr>
          <p:nvPr>
            <p:ph type="sldNum" sz="quarter" idx="12"/>
          </p:nvPr>
        </p:nvSpPr>
        <p:spPr/>
        <p:txBody>
          <a:bodyPr/>
          <a:lstStyle>
            <a:lvl1pPr>
              <a:defRPr/>
            </a:lvl1pPr>
          </a:lstStyle>
          <a:p>
            <a:pPr>
              <a:defRPr/>
            </a:pPr>
            <a:fld id="{B0EF3141-227E-46FD-B919-E96F639BA207}" type="slidenum">
              <a:rPr lang="en-US"/>
              <a:pPr>
                <a:defRPr/>
              </a:pPr>
              <a:t>‹#›</a:t>
            </a:fld>
            <a:endParaRPr lang="en-US" dirty="0"/>
          </a:p>
        </p:txBody>
      </p:sp>
    </p:spTree>
    <p:extLst>
      <p:ext uri="{BB962C8B-B14F-4D97-AF65-F5344CB8AC3E}">
        <p14:creationId xmlns:p14="http://schemas.microsoft.com/office/powerpoint/2010/main" val="388002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329" y="4859833"/>
            <a:ext cx="9085342" cy="1502066"/>
          </a:xfrm>
        </p:spPr>
        <p:txBody>
          <a:bodyPr anchor="t"/>
          <a:lstStyle>
            <a:lvl1pPr algn="l">
              <a:defRPr sz="4400" b="1" cap="all"/>
            </a:lvl1pPr>
          </a:lstStyle>
          <a:p>
            <a:r>
              <a:rPr lang="en-US"/>
              <a:t>Click to edit Master title style</a:t>
            </a:r>
          </a:p>
        </p:txBody>
      </p:sp>
      <p:sp>
        <p:nvSpPr>
          <p:cNvPr id="3" name="Text Placeholder 2"/>
          <p:cNvSpPr>
            <a:spLocks noGrp="1"/>
          </p:cNvSpPr>
          <p:nvPr>
            <p:ph type="body" idx="1"/>
          </p:nvPr>
        </p:nvSpPr>
        <p:spPr>
          <a:xfrm>
            <a:off x="844329" y="3205463"/>
            <a:ext cx="9085342" cy="1654373"/>
          </a:xfrm>
        </p:spPr>
        <p:txBody>
          <a:bodyPr anchor="b"/>
          <a:lstStyle>
            <a:lvl1pPr marL="0" indent="0">
              <a:buNone/>
              <a:defRPr sz="2200">
                <a:solidFill>
                  <a:schemeClr val="tx1">
                    <a:tint val="75000"/>
                  </a:schemeClr>
                </a:solidFill>
              </a:defRPr>
            </a:lvl1pPr>
            <a:lvl2pPr marL="497508" indent="0">
              <a:buNone/>
              <a:defRPr sz="2100">
                <a:solidFill>
                  <a:schemeClr val="tx1">
                    <a:tint val="75000"/>
                  </a:schemeClr>
                </a:solidFill>
              </a:defRPr>
            </a:lvl2pPr>
            <a:lvl3pPr marL="995014" indent="0">
              <a:buNone/>
              <a:defRPr sz="1700">
                <a:solidFill>
                  <a:schemeClr val="tx1">
                    <a:tint val="75000"/>
                  </a:schemeClr>
                </a:solidFill>
              </a:defRPr>
            </a:lvl3pPr>
            <a:lvl4pPr marL="1492522" indent="0">
              <a:buNone/>
              <a:defRPr sz="1500">
                <a:solidFill>
                  <a:schemeClr val="tx1">
                    <a:tint val="75000"/>
                  </a:schemeClr>
                </a:solidFill>
              </a:defRPr>
            </a:lvl4pPr>
            <a:lvl5pPr marL="1990031" indent="0">
              <a:buNone/>
              <a:defRPr sz="1500">
                <a:solidFill>
                  <a:schemeClr val="tx1">
                    <a:tint val="75000"/>
                  </a:schemeClr>
                </a:solidFill>
              </a:defRPr>
            </a:lvl5pPr>
            <a:lvl6pPr marL="2487538" indent="0">
              <a:buNone/>
              <a:defRPr sz="1500">
                <a:solidFill>
                  <a:schemeClr val="tx1">
                    <a:tint val="75000"/>
                  </a:schemeClr>
                </a:solidFill>
              </a:defRPr>
            </a:lvl6pPr>
            <a:lvl7pPr marL="2985044" indent="0">
              <a:buNone/>
              <a:defRPr sz="1500">
                <a:solidFill>
                  <a:schemeClr val="tx1">
                    <a:tint val="75000"/>
                  </a:schemeClr>
                </a:solidFill>
              </a:defRPr>
            </a:lvl7pPr>
            <a:lvl8pPr marL="3482551" indent="0">
              <a:buNone/>
              <a:defRPr sz="1500">
                <a:solidFill>
                  <a:schemeClr val="tx1">
                    <a:tint val="75000"/>
                  </a:schemeClr>
                </a:solidFill>
              </a:defRPr>
            </a:lvl8pPr>
            <a:lvl9pPr marL="398005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6" name="Slide Number Placeholder 5"/>
          <p:cNvSpPr>
            <a:spLocks noGrp="1"/>
          </p:cNvSpPr>
          <p:nvPr>
            <p:ph type="sldNum" sz="quarter" idx="12"/>
          </p:nvPr>
        </p:nvSpPr>
        <p:spPr/>
        <p:txBody>
          <a:bodyPr/>
          <a:lstStyle>
            <a:lvl1pPr>
              <a:defRPr/>
            </a:lvl1pPr>
          </a:lstStyle>
          <a:p>
            <a:pPr>
              <a:defRPr/>
            </a:pPr>
            <a:fld id="{CC68654E-7C63-451F-BA94-D6476DC1DA23}" type="slidenum">
              <a:rPr lang="en-US"/>
              <a:pPr>
                <a:defRPr/>
              </a:pPr>
              <a:t>‹#›</a:t>
            </a:fld>
            <a:endParaRPr lang="en-US" dirty="0"/>
          </a:p>
        </p:txBody>
      </p:sp>
    </p:spTree>
    <p:extLst>
      <p:ext uri="{BB962C8B-B14F-4D97-AF65-F5344CB8AC3E}">
        <p14:creationId xmlns:p14="http://schemas.microsoft.com/office/powerpoint/2010/main" val="1827592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432" y="1764671"/>
            <a:ext cx="4720815" cy="4991131"/>
          </a:xfrm>
        </p:spPr>
        <p:txBody>
          <a:bodyPr/>
          <a:lstStyle>
            <a:lvl1pPr>
              <a:defRPr sz="3000"/>
            </a:lvl1pPr>
            <a:lvl2pPr>
              <a:defRPr sz="2600"/>
            </a:lvl2pPr>
            <a:lvl3pPr>
              <a:defRPr sz="22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33391" y="1764671"/>
            <a:ext cx="4720815" cy="4991131"/>
          </a:xfrm>
        </p:spPr>
        <p:txBody>
          <a:bodyPr/>
          <a:lstStyle>
            <a:lvl1pPr>
              <a:defRPr sz="3000"/>
            </a:lvl1pPr>
            <a:lvl2pPr>
              <a:defRPr sz="2600"/>
            </a:lvl2pPr>
            <a:lvl3pPr>
              <a:defRPr sz="22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7" name="Slide Number Placeholder 5"/>
          <p:cNvSpPr>
            <a:spLocks noGrp="1"/>
          </p:cNvSpPr>
          <p:nvPr>
            <p:ph type="sldNum" sz="quarter" idx="12"/>
          </p:nvPr>
        </p:nvSpPr>
        <p:spPr/>
        <p:txBody>
          <a:bodyPr/>
          <a:lstStyle>
            <a:lvl1pPr>
              <a:defRPr/>
            </a:lvl1pPr>
          </a:lstStyle>
          <a:p>
            <a:pPr>
              <a:defRPr/>
            </a:pPr>
            <a:fld id="{7168B61C-5DE8-4BFD-8957-9C7F59ECB70C}" type="slidenum">
              <a:rPr lang="en-US"/>
              <a:pPr>
                <a:defRPr/>
              </a:pPr>
              <a:t>‹#›</a:t>
            </a:fld>
            <a:endParaRPr lang="en-US" dirty="0"/>
          </a:p>
        </p:txBody>
      </p:sp>
    </p:spTree>
    <p:extLst>
      <p:ext uri="{BB962C8B-B14F-4D97-AF65-F5344CB8AC3E}">
        <p14:creationId xmlns:p14="http://schemas.microsoft.com/office/powerpoint/2010/main" val="86181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4432" y="1692892"/>
            <a:ext cx="4722671" cy="705515"/>
          </a:xfrm>
        </p:spPr>
        <p:txBody>
          <a:bodyPr anchor="b"/>
          <a:lstStyle>
            <a:lvl1pPr marL="0" indent="0">
              <a:buNone/>
              <a:defRPr sz="2600" b="1"/>
            </a:lvl1pPr>
            <a:lvl2pPr marL="497508" indent="0">
              <a:buNone/>
              <a:defRPr sz="2200" b="1"/>
            </a:lvl2pPr>
            <a:lvl3pPr marL="995014" indent="0">
              <a:buNone/>
              <a:defRPr sz="2100" b="1"/>
            </a:lvl3pPr>
            <a:lvl4pPr marL="1492522" indent="0">
              <a:buNone/>
              <a:defRPr sz="1700" b="1"/>
            </a:lvl4pPr>
            <a:lvl5pPr marL="1990031" indent="0">
              <a:buNone/>
              <a:defRPr sz="1700" b="1"/>
            </a:lvl5pPr>
            <a:lvl6pPr marL="2487538" indent="0">
              <a:buNone/>
              <a:defRPr sz="1700" b="1"/>
            </a:lvl6pPr>
            <a:lvl7pPr marL="2985044" indent="0">
              <a:buNone/>
              <a:defRPr sz="1700" b="1"/>
            </a:lvl7pPr>
            <a:lvl8pPr marL="3482551" indent="0">
              <a:buNone/>
              <a:defRPr sz="1700" b="1"/>
            </a:lvl8pPr>
            <a:lvl9pPr marL="3980059" indent="0">
              <a:buNone/>
              <a:defRPr sz="1700" b="1"/>
            </a:lvl9pPr>
          </a:lstStyle>
          <a:p>
            <a:pPr lvl="0"/>
            <a:r>
              <a:rPr lang="en-US"/>
              <a:t>Click to edit Master text styles</a:t>
            </a:r>
          </a:p>
        </p:txBody>
      </p:sp>
      <p:sp>
        <p:nvSpPr>
          <p:cNvPr id="4" name="Content Placeholder 3"/>
          <p:cNvSpPr>
            <a:spLocks noGrp="1"/>
          </p:cNvSpPr>
          <p:nvPr>
            <p:ph sz="half" idx="2"/>
          </p:nvPr>
        </p:nvSpPr>
        <p:spPr>
          <a:xfrm>
            <a:off x="534432" y="2398408"/>
            <a:ext cx="4722671" cy="4357393"/>
          </a:xfrm>
        </p:spPr>
        <p:txBody>
          <a:bodyPr/>
          <a:lstStyle>
            <a:lvl1pPr>
              <a:defRPr sz="2600"/>
            </a:lvl1pPr>
            <a:lvl2pPr>
              <a:defRPr sz="22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29685" y="1692892"/>
            <a:ext cx="4724526" cy="705515"/>
          </a:xfrm>
        </p:spPr>
        <p:txBody>
          <a:bodyPr anchor="b"/>
          <a:lstStyle>
            <a:lvl1pPr marL="0" indent="0">
              <a:buNone/>
              <a:defRPr sz="2600" b="1"/>
            </a:lvl1pPr>
            <a:lvl2pPr marL="497508" indent="0">
              <a:buNone/>
              <a:defRPr sz="2200" b="1"/>
            </a:lvl2pPr>
            <a:lvl3pPr marL="995014" indent="0">
              <a:buNone/>
              <a:defRPr sz="2100" b="1"/>
            </a:lvl3pPr>
            <a:lvl4pPr marL="1492522" indent="0">
              <a:buNone/>
              <a:defRPr sz="1700" b="1"/>
            </a:lvl4pPr>
            <a:lvl5pPr marL="1990031" indent="0">
              <a:buNone/>
              <a:defRPr sz="1700" b="1"/>
            </a:lvl5pPr>
            <a:lvl6pPr marL="2487538" indent="0">
              <a:buNone/>
              <a:defRPr sz="1700" b="1"/>
            </a:lvl6pPr>
            <a:lvl7pPr marL="2985044" indent="0">
              <a:buNone/>
              <a:defRPr sz="1700" b="1"/>
            </a:lvl7pPr>
            <a:lvl8pPr marL="3482551" indent="0">
              <a:buNone/>
              <a:defRPr sz="1700" b="1"/>
            </a:lvl8pPr>
            <a:lvl9pPr marL="398005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5429685" y="2398408"/>
            <a:ext cx="4724526" cy="4357393"/>
          </a:xfrm>
        </p:spPr>
        <p:txBody>
          <a:bodyPr/>
          <a:lstStyle>
            <a:lvl1pPr>
              <a:defRPr sz="2600"/>
            </a:lvl1pPr>
            <a:lvl2pPr>
              <a:defRPr sz="22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9" name="Slide Number Placeholder 5"/>
          <p:cNvSpPr>
            <a:spLocks noGrp="1"/>
          </p:cNvSpPr>
          <p:nvPr>
            <p:ph type="sldNum" sz="quarter" idx="12"/>
          </p:nvPr>
        </p:nvSpPr>
        <p:spPr/>
        <p:txBody>
          <a:bodyPr/>
          <a:lstStyle>
            <a:lvl1pPr>
              <a:defRPr/>
            </a:lvl1pPr>
          </a:lstStyle>
          <a:p>
            <a:pPr>
              <a:defRPr/>
            </a:pPr>
            <a:fld id="{640ABC3E-2439-48F2-9A3A-0A288AEE430A}" type="slidenum">
              <a:rPr lang="en-US"/>
              <a:pPr>
                <a:defRPr/>
              </a:pPr>
              <a:t>‹#›</a:t>
            </a:fld>
            <a:endParaRPr lang="en-US" dirty="0"/>
          </a:p>
        </p:txBody>
      </p:sp>
    </p:spTree>
    <p:extLst>
      <p:ext uri="{BB962C8B-B14F-4D97-AF65-F5344CB8AC3E}">
        <p14:creationId xmlns:p14="http://schemas.microsoft.com/office/powerpoint/2010/main" val="312053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5" name="Slide Number Placeholder 5"/>
          <p:cNvSpPr>
            <a:spLocks noGrp="1"/>
          </p:cNvSpPr>
          <p:nvPr>
            <p:ph type="sldNum" sz="quarter" idx="12"/>
          </p:nvPr>
        </p:nvSpPr>
        <p:spPr/>
        <p:txBody>
          <a:bodyPr/>
          <a:lstStyle>
            <a:lvl1pPr>
              <a:defRPr/>
            </a:lvl1pPr>
          </a:lstStyle>
          <a:p>
            <a:pPr>
              <a:defRPr/>
            </a:pPr>
            <a:fld id="{1E21AF27-74B6-4BE1-A43D-9C38DEC3801C}" type="slidenum">
              <a:rPr lang="en-US"/>
              <a:pPr>
                <a:defRPr/>
              </a:pPr>
              <a:t>‹#›</a:t>
            </a:fld>
            <a:endParaRPr lang="en-US" dirty="0"/>
          </a:p>
        </p:txBody>
      </p:sp>
    </p:spTree>
    <p:extLst>
      <p:ext uri="{BB962C8B-B14F-4D97-AF65-F5344CB8AC3E}">
        <p14:creationId xmlns:p14="http://schemas.microsoft.com/office/powerpoint/2010/main" val="197707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4" name="Slide Number Placeholder 5"/>
          <p:cNvSpPr>
            <a:spLocks noGrp="1"/>
          </p:cNvSpPr>
          <p:nvPr>
            <p:ph type="sldNum" sz="quarter" idx="12"/>
          </p:nvPr>
        </p:nvSpPr>
        <p:spPr/>
        <p:txBody>
          <a:bodyPr/>
          <a:lstStyle>
            <a:lvl1pPr>
              <a:defRPr/>
            </a:lvl1pPr>
          </a:lstStyle>
          <a:p>
            <a:pPr>
              <a:defRPr/>
            </a:pPr>
            <a:fld id="{4829B53F-0FA6-44EC-AE37-0FE46CD40402}" type="slidenum">
              <a:rPr lang="en-US"/>
              <a:pPr>
                <a:defRPr/>
              </a:pPr>
              <a:t>‹#›</a:t>
            </a:fld>
            <a:endParaRPr lang="en-US" dirty="0"/>
          </a:p>
        </p:txBody>
      </p:sp>
    </p:spTree>
    <p:extLst>
      <p:ext uri="{BB962C8B-B14F-4D97-AF65-F5344CB8AC3E}">
        <p14:creationId xmlns:p14="http://schemas.microsoft.com/office/powerpoint/2010/main" val="4215311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432" y="301113"/>
            <a:ext cx="3516489" cy="1281483"/>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178961" y="301120"/>
            <a:ext cx="5975246"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432" y="1582598"/>
            <a:ext cx="3516489" cy="5173200"/>
          </a:xfrm>
        </p:spPr>
        <p:txBody>
          <a:bodyPr/>
          <a:lstStyle>
            <a:lvl1pPr marL="0" indent="0">
              <a:buNone/>
              <a:defRPr sz="1500"/>
            </a:lvl1pPr>
            <a:lvl2pPr marL="497508" indent="0">
              <a:buNone/>
              <a:defRPr sz="1300"/>
            </a:lvl2pPr>
            <a:lvl3pPr marL="995014" indent="0">
              <a:buNone/>
              <a:defRPr sz="1100"/>
            </a:lvl3pPr>
            <a:lvl4pPr marL="1492522" indent="0">
              <a:buNone/>
              <a:defRPr sz="1000"/>
            </a:lvl4pPr>
            <a:lvl5pPr marL="1990031" indent="0">
              <a:buNone/>
              <a:defRPr sz="1000"/>
            </a:lvl5pPr>
            <a:lvl6pPr marL="2487538" indent="0">
              <a:buNone/>
              <a:defRPr sz="1000"/>
            </a:lvl6pPr>
            <a:lvl7pPr marL="2985044" indent="0">
              <a:buNone/>
              <a:defRPr sz="1000"/>
            </a:lvl7pPr>
            <a:lvl8pPr marL="3482551" indent="0">
              <a:buNone/>
              <a:defRPr sz="1000"/>
            </a:lvl8pPr>
            <a:lvl9pPr marL="398005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7" name="Slide Number Placeholder 5"/>
          <p:cNvSpPr>
            <a:spLocks noGrp="1"/>
          </p:cNvSpPr>
          <p:nvPr>
            <p:ph type="sldNum" sz="quarter" idx="12"/>
          </p:nvPr>
        </p:nvSpPr>
        <p:spPr/>
        <p:txBody>
          <a:bodyPr/>
          <a:lstStyle>
            <a:lvl1pPr>
              <a:defRPr/>
            </a:lvl1pPr>
          </a:lstStyle>
          <a:p>
            <a:pPr>
              <a:defRPr/>
            </a:pPr>
            <a:fld id="{FDB3F65F-5E8E-4AE9-B0CC-42D497E96621}" type="slidenum">
              <a:rPr lang="en-US"/>
              <a:pPr>
                <a:defRPr/>
              </a:pPr>
              <a:t>‹#›</a:t>
            </a:fld>
            <a:endParaRPr lang="en-US" dirty="0"/>
          </a:p>
        </p:txBody>
      </p:sp>
    </p:spTree>
    <p:extLst>
      <p:ext uri="{BB962C8B-B14F-4D97-AF65-F5344CB8AC3E}">
        <p14:creationId xmlns:p14="http://schemas.microsoft.com/office/powerpoint/2010/main" val="152131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049" y="5293995"/>
            <a:ext cx="6413183" cy="624986"/>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095049" y="675755"/>
            <a:ext cx="6413183" cy="4537710"/>
          </a:xfrm>
        </p:spPr>
        <p:txBody>
          <a:bodyPr rtlCol="0">
            <a:normAutofit/>
          </a:bodyPr>
          <a:lstStyle>
            <a:lvl1pPr marL="0" indent="0">
              <a:buNone/>
              <a:defRPr sz="3500"/>
            </a:lvl1pPr>
            <a:lvl2pPr marL="497508" indent="0">
              <a:buNone/>
              <a:defRPr sz="3000"/>
            </a:lvl2pPr>
            <a:lvl3pPr marL="995014" indent="0">
              <a:buNone/>
              <a:defRPr sz="2600"/>
            </a:lvl3pPr>
            <a:lvl4pPr marL="1492522" indent="0">
              <a:buNone/>
              <a:defRPr sz="2200"/>
            </a:lvl4pPr>
            <a:lvl5pPr marL="1990031" indent="0">
              <a:buNone/>
              <a:defRPr sz="2200"/>
            </a:lvl5pPr>
            <a:lvl6pPr marL="2487538" indent="0">
              <a:buNone/>
              <a:defRPr sz="2200"/>
            </a:lvl6pPr>
            <a:lvl7pPr marL="2985044" indent="0">
              <a:buNone/>
              <a:defRPr sz="2200"/>
            </a:lvl7pPr>
            <a:lvl8pPr marL="3482551" indent="0">
              <a:buNone/>
              <a:defRPr sz="2200"/>
            </a:lvl8pPr>
            <a:lvl9pPr marL="3980059" indent="0">
              <a:buNone/>
              <a:defRPr sz="2200"/>
            </a:lvl9pPr>
          </a:lstStyle>
          <a:p>
            <a:pPr lvl="0"/>
            <a:r>
              <a:rPr lang="en-US" noProof="0" dirty="0"/>
              <a:t>Click icon to add picture</a:t>
            </a:r>
          </a:p>
        </p:txBody>
      </p:sp>
      <p:sp>
        <p:nvSpPr>
          <p:cNvPr id="4" name="Text Placeholder 3"/>
          <p:cNvSpPr>
            <a:spLocks noGrp="1"/>
          </p:cNvSpPr>
          <p:nvPr>
            <p:ph type="body" sz="half" idx="2"/>
          </p:nvPr>
        </p:nvSpPr>
        <p:spPr>
          <a:xfrm>
            <a:off x="2095049" y="5918981"/>
            <a:ext cx="6413183" cy="887584"/>
          </a:xfrm>
        </p:spPr>
        <p:txBody>
          <a:bodyPr/>
          <a:lstStyle>
            <a:lvl1pPr marL="0" indent="0">
              <a:buNone/>
              <a:defRPr sz="1500"/>
            </a:lvl1pPr>
            <a:lvl2pPr marL="497508" indent="0">
              <a:buNone/>
              <a:defRPr sz="1300"/>
            </a:lvl2pPr>
            <a:lvl3pPr marL="995014" indent="0">
              <a:buNone/>
              <a:defRPr sz="1100"/>
            </a:lvl3pPr>
            <a:lvl4pPr marL="1492522" indent="0">
              <a:buNone/>
              <a:defRPr sz="1000"/>
            </a:lvl4pPr>
            <a:lvl5pPr marL="1990031" indent="0">
              <a:buNone/>
              <a:defRPr sz="1000"/>
            </a:lvl5pPr>
            <a:lvl6pPr marL="2487538" indent="0">
              <a:buNone/>
              <a:defRPr sz="1000"/>
            </a:lvl6pPr>
            <a:lvl7pPr marL="2985044" indent="0">
              <a:buNone/>
              <a:defRPr sz="1000"/>
            </a:lvl7pPr>
            <a:lvl8pPr marL="3482551" indent="0">
              <a:buNone/>
              <a:defRPr sz="1000"/>
            </a:lvl8pPr>
            <a:lvl9pPr marL="398005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nb-NO"/>
              <a:t>Juni 2019</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Respons Analyse for Samfunnsviterne</a:t>
            </a:r>
            <a:endParaRPr lang="nb-NO" dirty="0"/>
          </a:p>
        </p:txBody>
      </p:sp>
      <p:sp>
        <p:nvSpPr>
          <p:cNvPr id="7" name="Slide Number Placeholder 5"/>
          <p:cNvSpPr>
            <a:spLocks noGrp="1"/>
          </p:cNvSpPr>
          <p:nvPr>
            <p:ph type="sldNum" sz="quarter" idx="12"/>
          </p:nvPr>
        </p:nvSpPr>
        <p:spPr/>
        <p:txBody>
          <a:bodyPr/>
          <a:lstStyle>
            <a:lvl1pPr>
              <a:defRPr/>
            </a:lvl1pPr>
          </a:lstStyle>
          <a:p>
            <a:pPr>
              <a:defRPr/>
            </a:pPr>
            <a:fld id="{45F8DFF8-C4B8-409A-9198-C09FA4FCB9CD}" type="slidenum">
              <a:rPr lang="en-US"/>
              <a:pPr>
                <a:defRPr/>
              </a:pPr>
              <a:t>‹#›</a:t>
            </a:fld>
            <a:endParaRPr lang="en-US" dirty="0"/>
          </a:p>
        </p:txBody>
      </p:sp>
    </p:spTree>
    <p:extLst>
      <p:ext uri="{BB962C8B-B14F-4D97-AF65-F5344CB8AC3E}">
        <p14:creationId xmlns:p14="http://schemas.microsoft.com/office/powerpoint/2010/main" val="32226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4432" y="302868"/>
            <a:ext cx="9619774"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501" tIns="49749" rIns="99501" bIns="4974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34432" y="1764671"/>
            <a:ext cx="9619774" cy="4991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9501" tIns="49749" rIns="99501" bIns="497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432" y="7009643"/>
            <a:ext cx="2494016" cy="402652"/>
          </a:xfrm>
          <a:prstGeom prst="rect">
            <a:avLst/>
          </a:prstGeom>
        </p:spPr>
        <p:txBody>
          <a:bodyPr vert="horz" wrap="square" lIns="99501" tIns="49749" rIns="99501" bIns="49749" numCol="1" anchor="ctr" anchorCtr="0" compatLnSpc="1">
            <a:prstTxWarp prst="textNoShape">
              <a:avLst/>
            </a:prstTxWarp>
          </a:bodyPr>
          <a:lstStyle>
            <a:lvl1pPr>
              <a:defRPr sz="1300">
                <a:solidFill>
                  <a:srgbClr val="898989"/>
                </a:solidFill>
                <a:latin typeface="Calibri" charset="0"/>
                <a:ea typeface="ＭＳ Ｐゴシック" charset="-128"/>
                <a:cs typeface="+mn-cs"/>
              </a:defRPr>
            </a:lvl1pPr>
          </a:lstStyle>
          <a:p>
            <a:pPr>
              <a:defRPr/>
            </a:pPr>
            <a:r>
              <a:rPr lang="nb-NO"/>
              <a:t>Juni 2019</a:t>
            </a:r>
            <a:endParaRPr lang="en-US" dirty="0"/>
          </a:p>
        </p:txBody>
      </p:sp>
      <p:sp>
        <p:nvSpPr>
          <p:cNvPr id="5" name="Footer Placeholder 4"/>
          <p:cNvSpPr>
            <a:spLocks noGrp="1"/>
          </p:cNvSpPr>
          <p:nvPr>
            <p:ph type="ftr" sz="quarter" idx="3"/>
          </p:nvPr>
        </p:nvSpPr>
        <p:spPr>
          <a:xfrm>
            <a:off x="3651955" y="7009643"/>
            <a:ext cx="3384735" cy="402652"/>
          </a:xfrm>
          <a:prstGeom prst="rect">
            <a:avLst/>
          </a:prstGeom>
        </p:spPr>
        <p:txBody>
          <a:bodyPr vert="horz" wrap="square" lIns="99501" tIns="49749" rIns="99501" bIns="49749" numCol="1" anchor="ctr" anchorCtr="0" compatLnSpc="1">
            <a:prstTxWarp prst="textNoShape">
              <a:avLst/>
            </a:prstTxWarp>
          </a:bodyPr>
          <a:lstStyle>
            <a:lvl1pPr algn="ctr">
              <a:defRPr sz="1300">
                <a:solidFill>
                  <a:srgbClr val="898989"/>
                </a:solidFill>
                <a:latin typeface="Calibri" charset="0"/>
                <a:ea typeface="ＭＳ Ｐゴシック" charset="-128"/>
                <a:cs typeface="+mn-cs"/>
              </a:defRPr>
            </a:lvl1pPr>
          </a:lstStyle>
          <a:p>
            <a:pPr>
              <a:defRPr/>
            </a:pPr>
            <a:r>
              <a:rPr lang="en-US"/>
              <a:t>Respons Analyse for Samfunnsviterne</a:t>
            </a:r>
            <a:endParaRPr lang="nb-NO" dirty="0"/>
          </a:p>
        </p:txBody>
      </p:sp>
      <p:sp>
        <p:nvSpPr>
          <p:cNvPr id="6" name="Slide Number Placeholder 5"/>
          <p:cNvSpPr>
            <a:spLocks noGrp="1"/>
          </p:cNvSpPr>
          <p:nvPr>
            <p:ph type="sldNum" sz="quarter" idx="4"/>
          </p:nvPr>
        </p:nvSpPr>
        <p:spPr>
          <a:xfrm>
            <a:off x="7660190" y="7009643"/>
            <a:ext cx="2494016" cy="402652"/>
          </a:xfrm>
          <a:prstGeom prst="rect">
            <a:avLst/>
          </a:prstGeom>
        </p:spPr>
        <p:txBody>
          <a:bodyPr vert="horz" wrap="square" lIns="99501" tIns="49749" rIns="99501" bIns="49749" numCol="1" anchor="ctr" anchorCtr="0" compatLnSpc="1">
            <a:prstTxWarp prst="textNoShape">
              <a:avLst/>
            </a:prstTxWarp>
          </a:bodyPr>
          <a:lstStyle>
            <a:lvl1pPr algn="r">
              <a:defRPr sz="1300">
                <a:solidFill>
                  <a:srgbClr val="898989"/>
                </a:solidFill>
                <a:latin typeface="Calibri" charset="0"/>
                <a:ea typeface="ＭＳ Ｐゴシック" charset="-128"/>
                <a:cs typeface="+mn-cs"/>
              </a:defRPr>
            </a:lvl1pPr>
          </a:lstStyle>
          <a:p>
            <a:pPr>
              <a:defRPr/>
            </a:pPr>
            <a:fld id="{C500B38A-DF02-44E9-B5BB-DD08BE3C638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hdr="0"/>
  <p:txStyles>
    <p:titleStyle>
      <a:lvl1pPr algn="ctr" defTabSz="497508" rtl="0" eaLnBrk="0" fontAlgn="base" hangingPunct="0">
        <a:spcBef>
          <a:spcPct val="0"/>
        </a:spcBef>
        <a:spcAft>
          <a:spcPct val="0"/>
        </a:spcAft>
        <a:defRPr sz="4800" kern="1200">
          <a:solidFill>
            <a:schemeClr val="tx1"/>
          </a:solidFill>
          <a:latin typeface="+mj-lt"/>
          <a:ea typeface="ＭＳ Ｐゴシック" charset="-128"/>
          <a:cs typeface="ＭＳ Ｐゴシック" charset="-128"/>
        </a:defRPr>
      </a:lvl1pPr>
      <a:lvl2pPr algn="ctr" defTabSz="497508" rtl="0" eaLnBrk="0" fontAlgn="base" hangingPunct="0">
        <a:spcBef>
          <a:spcPct val="0"/>
        </a:spcBef>
        <a:spcAft>
          <a:spcPct val="0"/>
        </a:spcAft>
        <a:defRPr sz="4800">
          <a:solidFill>
            <a:schemeClr val="tx1"/>
          </a:solidFill>
          <a:latin typeface="Arial" charset="0"/>
          <a:ea typeface="ＭＳ Ｐゴシック" charset="-128"/>
          <a:cs typeface="ＭＳ Ｐゴシック" charset="-128"/>
        </a:defRPr>
      </a:lvl2pPr>
      <a:lvl3pPr algn="ctr" defTabSz="497508" rtl="0" eaLnBrk="0" fontAlgn="base" hangingPunct="0">
        <a:spcBef>
          <a:spcPct val="0"/>
        </a:spcBef>
        <a:spcAft>
          <a:spcPct val="0"/>
        </a:spcAft>
        <a:defRPr sz="4800">
          <a:solidFill>
            <a:schemeClr val="tx1"/>
          </a:solidFill>
          <a:latin typeface="Arial" charset="0"/>
          <a:ea typeface="ＭＳ Ｐゴシック" charset="-128"/>
          <a:cs typeface="ＭＳ Ｐゴシック" charset="-128"/>
        </a:defRPr>
      </a:lvl3pPr>
      <a:lvl4pPr algn="ctr" defTabSz="497508" rtl="0" eaLnBrk="0" fontAlgn="base" hangingPunct="0">
        <a:spcBef>
          <a:spcPct val="0"/>
        </a:spcBef>
        <a:spcAft>
          <a:spcPct val="0"/>
        </a:spcAft>
        <a:defRPr sz="4800">
          <a:solidFill>
            <a:schemeClr val="tx1"/>
          </a:solidFill>
          <a:latin typeface="Arial" charset="0"/>
          <a:ea typeface="ＭＳ Ｐゴシック" charset="-128"/>
          <a:cs typeface="ＭＳ Ｐゴシック" charset="-128"/>
        </a:defRPr>
      </a:lvl4pPr>
      <a:lvl5pPr algn="ctr" defTabSz="497508" rtl="0" eaLnBrk="0" fontAlgn="base" hangingPunct="0">
        <a:spcBef>
          <a:spcPct val="0"/>
        </a:spcBef>
        <a:spcAft>
          <a:spcPct val="0"/>
        </a:spcAft>
        <a:defRPr sz="4800">
          <a:solidFill>
            <a:schemeClr val="tx1"/>
          </a:solidFill>
          <a:latin typeface="Arial" charset="0"/>
          <a:ea typeface="ＭＳ Ｐゴシック" charset="-128"/>
          <a:cs typeface="ＭＳ Ｐゴシック" charset="-128"/>
        </a:defRPr>
      </a:lvl5pPr>
      <a:lvl6pPr marL="497508" algn="ctr" defTabSz="497508" rtl="0" eaLnBrk="1" fontAlgn="base" hangingPunct="1">
        <a:spcBef>
          <a:spcPct val="0"/>
        </a:spcBef>
        <a:spcAft>
          <a:spcPct val="0"/>
        </a:spcAft>
        <a:defRPr sz="4800">
          <a:solidFill>
            <a:schemeClr val="tx1"/>
          </a:solidFill>
          <a:latin typeface="Calibri" charset="0"/>
          <a:ea typeface="ＭＳ Ｐゴシック" charset="-128"/>
          <a:cs typeface="ＭＳ Ｐゴシック" charset="-128"/>
        </a:defRPr>
      </a:lvl6pPr>
      <a:lvl7pPr marL="995014" algn="ctr" defTabSz="497508" rtl="0" eaLnBrk="1" fontAlgn="base" hangingPunct="1">
        <a:spcBef>
          <a:spcPct val="0"/>
        </a:spcBef>
        <a:spcAft>
          <a:spcPct val="0"/>
        </a:spcAft>
        <a:defRPr sz="4800">
          <a:solidFill>
            <a:schemeClr val="tx1"/>
          </a:solidFill>
          <a:latin typeface="Calibri" charset="0"/>
          <a:ea typeface="ＭＳ Ｐゴシック" charset="-128"/>
          <a:cs typeface="ＭＳ Ｐゴシック" charset="-128"/>
        </a:defRPr>
      </a:lvl7pPr>
      <a:lvl8pPr marL="1492522" algn="ctr" defTabSz="497508" rtl="0" eaLnBrk="1" fontAlgn="base" hangingPunct="1">
        <a:spcBef>
          <a:spcPct val="0"/>
        </a:spcBef>
        <a:spcAft>
          <a:spcPct val="0"/>
        </a:spcAft>
        <a:defRPr sz="4800">
          <a:solidFill>
            <a:schemeClr val="tx1"/>
          </a:solidFill>
          <a:latin typeface="Calibri" charset="0"/>
          <a:ea typeface="ＭＳ Ｐゴシック" charset="-128"/>
          <a:cs typeface="ＭＳ Ｐゴシック" charset="-128"/>
        </a:defRPr>
      </a:lvl8pPr>
      <a:lvl9pPr marL="1990031" algn="ctr" defTabSz="497508" rtl="0" eaLnBrk="1" fontAlgn="base" hangingPunct="1">
        <a:spcBef>
          <a:spcPct val="0"/>
        </a:spcBef>
        <a:spcAft>
          <a:spcPct val="0"/>
        </a:spcAft>
        <a:defRPr sz="4800">
          <a:solidFill>
            <a:schemeClr val="tx1"/>
          </a:solidFill>
          <a:latin typeface="Calibri" charset="0"/>
          <a:ea typeface="ＭＳ Ｐゴシック" charset="-128"/>
          <a:cs typeface="ＭＳ Ｐゴシック" charset="-128"/>
        </a:defRPr>
      </a:lvl9pPr>
    </p:titleStyle>
    <p:bodyStyle>
      <a:lvl1pPr marL="373131" indent="-373131" algn="l" defTabSz="497508" rtl="0" eaLnBrk="0" fontAlgn="base" hangingPunct="0">
        <a:spcBef>
          <a:spcPct val="20000"/>
        </a:spcBef>
        <a:spcAft>
          <a:spcPct val="0"/>
        </a:spcAft>
        <a:buFont typeface="Arial" charset="0"/>
        <a:buChar char="•"/>
        <a:defRPr sz="3500" kern="1200">
          <a:solidFill>
            <a:schemeClr val="tx1"/>
          </a:solidFill>
          <a:latin typeface="+mn-lt"/>
          <a:ea typeface="ＭＳ Ｐゴシック" charset="-128"/>
          <a:cs typeface="ＭＳ Ｐゴシック" charset="-128"/>
        </a:defRPr>
      </a:lvl1pPr>
      <a:lvl2pPr marL="808449" indent="-310942" algn="l" defTabSz="497508" rtl="0" eaLnBrk="0" fontAlgn="base" hangingPunct="0">
        <a:spcBef>
          <a:spcPct val="20000"/>
        </a:spcBef>
        <a:spcAft>
          <a:spcPct val="0"/>
        </a:spcAft>
        <a:buFont typeface="Arial" charset="0"/>
        <a:buChar char="–"/>
        <a:defRPr sz="3000" kern="1200">
          <a:solidFill>
            <a:schemeClr val="tx1"/>
          </a:solidFill>
          <a:latin typeface="+mn-lt"/>
          <a:ea typeface="ＭＳ Ｐゴシック" charset="-128"/>
          <a:cs typeface="+mn-cs"/>
        </a:defRPr>
      </a:lvl2pPr>
      <a:lvl3pPr marL="1243768" indent="-248753" algn="l" defTabSz="497508" rtl="0" eaLnBrk="0" fontAlgn="base" hangingPunct="0">
        <a:spcBef>
          <a:spcPct val="20000"/>
        </a:spcBef>
        <a:spcAft>
          <a:spcPct val="0"/>
        </a:spcAft>
        <a:buFont typeface="Arial" charset="0"/>
        <a:buChar char="•"/>
        <a:defRPr sz="2600" kern="1200">
          <a:solidFill>
            <a:schemeClr val="tx1"/>
          </a:solidFill>
          <a:latin typeface="+mn-lt"/>
          <a:ea typeface="ＭＳ Ｐゴシック" charset="-128"/>
          <a:cs typeface="+mn-cs"/>
        </a:defRPr>
      </a:lvl3pPr>
      <a:lvl4pPr marL="1741277" indent="-248753" algn="l" defTabSz="49750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38786" indent="-248753" algn="l" defTabSz="497508" rtl="0" eaLnBrk="0" fontAlgn="base" hangingPunct="0">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736291" indent="-248753" algn="l" defTabSz="497508" rtl="0" eaLnBrk="1" latinLnBrk="0" hangingPunct="1">
        <a:spcBef>
          <a:spcPct val="20000"/>
        </a:spcBef>
        <a:buFont typeface="Arial"/>
        <a:buChar char="•"/>
        <a:defRPr sz="2200" kern="1200">
          <a:solidFill>
            <a:schemeClr val="tx1"/>
          </a:solidFill>
          <a:latin typeface="+mn-lt"/>
          <a:ea typeface="+mn-ea"/>
          <a:cs typeface="+mn-cs"/>
        </a:defRPr>
      </a:lvl6pPr>
      <a:lvl7pPr marL="3233799" indent="-248753" algn="l" defTabSz="497508" rtl="0" eaLnBrk="1" latinLnBrk="0" hangingPunct="1">
        <a:spcBef>
          <a:spcPct val="20000"/>
        </a:spcBef>
        <a:buFont typeface="Arial"/>
        <a:buChar char="•"/>
        <a:defRPr sz="2200" kern="1200">
          <a:solidFill>
            <a:schemeClr val="tx1"/>
          </a:solidFill>
          <a:latin typeface="+mn-lt"/>
          <a:ea typeface="+mn-ea"/>
          <a:cs typeface="+mn-cs"/>
        </a:defRPr>
      </a:lvl7pPr>
      <a:lvl8pPr marL="3731304" indent="-248753" algn="l" defTabSz="497508" rtl="0" eaLnBrk="1" latinLnBrk="0" hangingPunct="1">
        <a:spcBef>
          <a:spcPct val="20000"/>
        </a:spcBef>
        <a:buFont typeface="Arial"/>
        <a:buChar char="•"/>
        <a:defRPr sz="2200" kern="1200">
          <a:solidFill>
            <a:schemeClr val="tx1"/>
          </a:solidFill>
          <a:latin typeface="+mn-lt"/>
          <a:ea typeface="+mn-ea"/>
          <a:cs typeface="+mn-cs"/>
        </a:defRPr>
      </a:lvl8pPr>
      <a:lvl9pPr marL="4228814" indent="-248753" algn="l" defTabSz="497508"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508" rtl="0" eaLnBrk="1" latinLnBrk="0" hangingPunct="1">
        <a:defRPr sz="2100" kern="1200">
          <a:solidFill>
            <a:schemeClr val="tx1"/>
          </a:solidFill>
          <a:latin typeface="+mn-lt"/>
          <a:ea typeface="+mn-ea"/>
          <a:cs typeface="+mn-cs"/>
        </a:defRPr>
      </a:lvl1pPr>
      <a:lvl2pPr marL="497508" algn="l" defTabSz="497508" rtl="0" eaLnBrk="1" latinLnBrk="0" hangingPunct="1">
        <a:defRPr sz="2100" kern="1200">
          <a:solidFill>
            <a:schemeClr val="tx1"/>
          </a:solidFill>
          <a:latin typeface="+mn-lt"/>
          <a:ea typeface="+mn-ea"/>
          <a:cs typeface="+mn-cs"/>
        </a:defRPr>
      </a:lvl2pPr>
      <a:lvl3pPr marL="995014" algn="l" defTabSz="497508" rtl="0" eaLnBrk="1" latinLnBrk="0" hangingPunct="1">
        <a:defRPr sz="2100" kern="1200">
          <a:solidFill>
            <a:schemeClr val="tx1"/>
          </a:solidFill>
          <a:latin typeface="+mn-lt"/>
          <a:ea typeface="+mn-ea"/>
          <a:cs typeface="+mn-cs"/>
        </a:defRPr>
      </a:lvl3pPr>
      <a:lvl4pPr marL="1492522" algn="l" defTabSz="497508" rtl="0" eaLnBrk="1" latinLnBrk="0" hangingPunct="1">
        <a:defRPr sz="2100" kern="1200">
          <a:solidFill>
            <a:schemeClr val="tx1"/>
          </a:solidFill>
          <a:latin typeface="+mn-lt"/>
          <a:ea typeface="+mn-ea"/>
          <a:cs typeface="+mn-cs"/>
        </a:defRPr>
      </a:lvl4pPr>
      <a:lvl5pPr marL="1990031" algn="l" defTabSz="497508" rtl="0" eaLnBrk="1" latinLnBrk="0" hangingPunct="1">
        <a:defRPr sz="2100" kern="1200">
          <a:solidFill>
            <a:schemeClr val="tx1"/>
          </a:solidFill>
          <a:latin typeface="+mn-lt"/>
          <a:ea typeface="+mn-ea"/>
          <a:cs typeface="+mn-cs"/>
        </a:defRPr>
      </a:lvl5pPr>
      <a:lvl6pPr marL="2487538" algn="l" defTabSz="497508" rtl="0" eaLnBrk="1" latinLnBrk="0" hangingPunct="1">
        <a:defRPr sz="2100" kern="1200">
          <a:solidFill>
            <a:schemeClr val="tx1"/>
          </a:solidFill>
          <a:latin typeface="+mn-lt"/>
          <a:ea typeface="+mn-ea"/>
          <a:cs typeface="+mn-cs"/>
        </a:defRPr>
      </a:lvl6pPr>
      <a:lvl7pPr marL="2985044" algn="l" defTabSz="497508" rtl="0" eaLnBrk="1" latinLnBrk="0" hangingPunct="1">
        <a:defRPr sz="2100" kern="1200">
          <a:solidFill>
            <a:schemeClr val="tx1"/>
          </a:solidFill>
          <a:latin typeface="+mn-lt"/>
          <a:ea typeface="+mn-ea"/>
          <a:cs typeface="+mn-cs"/>
        </a:defRPr>
      </a:lvl7pPr>
      <a:lvl8pPr marL="3482551" algn="l" defTabSz="497508" rtl="0" eaLnBrk="1" latinLnBrk="0" hangingPunct="1">
        <a:defRPr sz="2100" kern="1200">
          <a:solidFill>
            <a:schemeClr val="tx1"/>
          </a:solidFill>
          <a:latin typeface="+mn-lt"/>
          <a:ea typeface="+mn-ea"/>
          <a:cs typeface="+mn-cs"/>
        </a:defRPr>
      </a:lvl8pPr>
      <a:lvl9pPr marL="3980059" algn="l" defTabSz="49750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2">
            <a:extLst>
              <a:ext uri="{28A0092B-C50C-407E-A947-70E740481C1C}">
                <a14:useLocalDpi xmlns:a14="http://schemas.microsoft.com/office/drawing/2010/main" val="0"/>
              </a:ext>
            </a:extLst>
          </a:blip>
          <a:srcRect r="15168"/>
          <a:stretch/>
        </p:blipFill>
        <p:spPr>
          <a:xfrm>
            <a:off x="15721" y="3991"/>
            <a:ext cx="10672917" cy="7560000"/>
          </a:xfrm>
          <a:prstGeom prst="rect">
            <a:avLst/>
          </a:prstGeom>
        </p:spPr>
      </p:pic>
      <p:sp>
        <p:nvSpPr>
          <p:cNvPr id="11" name="Subtitle 10"/>
          <p:cNvSpPr>
            <a:spLocks noGrp="1"/>
          </p:cNvSpPr>
          <p:nvPr>
            <p:ph type="subTitle" idx="1"/>
          </p:nvPr>
        </p:nvSpPr>
        <p:spPr>
          <a:xfrm>
            <a:off x="3964187" y="4107973"/>
            <a:ext cx="2775983" cy="1512168"/>
          </a:xfrm>
          <a:solidFill>
            <a:srgbClr val="F4F4F4"/>
          </a:solidFill>
        </p:spPr>
        <p:txBody>
          <a:bodyPr>
            <a:normAutofit/>
          </a:bodyPr>
          <a:lstStyle/>
          <a:p>
            <a:r>
              <a:rPr lang="nb-NO" sz="1400" dirty="0">
                <a:solidFill>
                  <a:schemeClr val="tx1"/>
                </a:solidFill>
              </a:rPr>
              <a:t>Utarbeidet av Respons Analyse V/ Sigrid Øvereng &amp; Anita Lynne</a:t>
            </a:r>
          </a:p>
          <a:p>
            <a:r>
              <a:rPr lang="nb-NO" sz="1400" dirty="0">
                <a:solidFill>
                  <a:schemeClr val="tx1"/>
                </a:solidFill>
              </a:rPr>
              <a:t> for Samfunnsviterne</a:t>
            </a:r>
          </a:p>
          <a:p>
            <a:endParaRPr lang="nb-NO" sz="1400" dirty="0">
              <a:solidFill>
                <a:schemeClr val="tx1"/>
              </a:solidFill>
            </a:endParaRPr>
          </a:p>
          <a:p>
            <a:r>
              <a:rPr lang="nb-NO" sz="1400" dirty="0">
                <a:solidFill>
                  <a:schemeClr val="tx1"/>
                </a:solidFill>
              </a:rPr>
              <a:t>Juni 2019</a:t>
            </a:r>
          </a:p>
        </p:txBody>
      </p:sp>
      <p:sp>
        <p:nvSpPr>
          <p:cNvPr id="2" name="Tittel 1"/>
          <p:cNvSpPr>
            <a:spLocks noGrp="1"/>
          </p:cNvSpPr>
          <p:nvPr>
            <p:ph type="ctrTitle"/>
          </p:nvPr>
        </p:nvSpPr>
        <p:spPr>
          <a:xfrm>
            <a:off x="3105577" y="1333153"/>
            <a:ext cx="4493204" cy="2201742"/>
          </a:xfrm>
          <a:solidFill>
            <a:srgbClr val="F4F4F4"/>
          </a:solidFill>
        </p:spPr>
        <p:style>
          <a:lnRef idx="0">
            <a:scrgbClr r="0" g="0" b="0"/>
          </a:lnRef>
          <a:fillRef idx="1002">
            <a:schemeClr val="lt1"/>
          </a:fillRef>
          <a:effectRef idx="0">
            <a:scrgbClr r="0" g="0" b="0"/>
          </a:effectRef>
          <a:fontRef idx="major"/>
        </p:style>
        <p:txBody>
          <a:bodyPr/>
          <a:lstStyle/>
          <a:p>
            <a:r>
              <a:rPr lang="nb-NO" sz="2000" b="1" dirty="0"/>
              <a:t>RAPPORT</a:t>
            </a:r>
            <a:br>
              <a:rPr lang="nb-NO" sz="2000" b="1" dirty="0"/>
            </a:br>
            <a:r>
              <a:rPr lang="nb-NO" sz="2800" b="1" dirty="0"/>
              <a:t>Samfunnsviteren:</a:t>
            </a:r>
            <a:br>
              <a:rPr lang="nb-NO" sz="2800" b="1" dirty="0"/>
            </a:br>
            <a:r>
              <a:rPr lang="nb-NO" sz="2800" b="1" dirty="0"/>
              <a:t>Arbeidsgivernes opplevelser &amp; erfaringer </a:t>
            </a:r>
            <a:endParaRPr lang="nb-NO" sz="2000" dirty="0">
              <a:latin typeface="League Gothic" pitchFamily="50" charset="0"/>
            </a:endParaRPr>
          </a:p>
        </p:txBody>
      </p:sp>
    </p:spTree>
    <p:extLst>
      <p:ext uri="{BB962C8B-B14F-4D97-AF65-F5344CB8AC3E}">
        <p14:creationId xmlns:p14="http://schemas.microsoft.com/office/powerpoint/2010/main" val="147574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4432" y="130109"/>
            <a:ext cx="9619774" cy="1260475"/>
          </a:xfrm>
        </p:spPr>
        <p:txBody>
          <a:bodyPr/>
          <a:lstStyle/>
          <a:p>
            <a:r>
              <a:rPr lang="nb-NO" sz="4000" dirty="0">
                <a:latin typeface="Georgia" charset="0"/>
                <a:ea typeface="Georgia" charset="0"/>
                <a:cs typeface="Georgia" charset="0"/>
              </a:rPr>
              <a:t>ULIKHETER I STILLINGER</a:t>
            </a:r>
          </a:p>
        </p:txBody>
      </p:sp>
      <p:sp>
        <p:nvSpPr>
          <p:cNvPr id="4" name="Plassholder for innhold 3"/>
          <p:cNvSpPr>
            <a:spLocks noGrp="1"/>
          </p:cNvSpPr>
          <p:nvPr>
            <p:ph sz="half" idx="2"/>
          </p:nvPr>
        </p:nvSpPr>
        <p:spPr>
          <a:xfrm>
            <a:off x="4480223" y="1261145"/>
            <a:ext cx="6048672" cy="5748498"/>
          </a:xfrm>
        </p:spPr>
        <p:txBody>
          <a:bodyPr/>
          <a:lstStyle/>
          <a:p>
            <a:r>
              <a:rPr lang="nb-NO" sz="1400" dirty="0"/>
              <a:t>Det er en grad av ”</a:t>
            </a:r>
            <a:r>
              <a:rPr lang="nb-NO" sz="1400" dirty="0" err="1"/>
              <a:t>utdanningsneoptisme</a:t>
            </a:r>
            <a:r>
              <a:rPr lang="nb-NO" sz="1400" dirty="0"/>
              <a:t>”, som betyr at mange ledere ønsker å ansette folk med samme utdanningsbakgrunn som seg selv. Dette er folk generelt ganske negative til, men det er også en høy grad av aksept for at dette skjer.</a:t>
            </a:r>
          </a:p>
          <a:p>
            <a:endParaRPr lang="nb-NO" sz="1400" dirty="0"/>
          </a:p>
          <a:p>
            <a:r>
              <a:rPr lang="nb-NO" sz="1400" dirty="0"/>
              <a:t>HR-avdelinger følger i aller høyeste grad lederes ønsker, lederne har siste ord og vetorett på hvem som kommer inn på intervju og videre derfra.</a:t>
            </a:r>
          </a:p>
          <a:p>
            <a:endParaRPr lang="nb-NO" sz="1400" dirty="0"/>
          </a:p>
          <a:p>
            <a:r>
              <a:rPr lang="nb-NO" sz="1400" dirty="0"/>
              <a:t>Da er HR kun rådgivende, og bidrar inn i det praktiske med ansettelsen. De kan også være veiledende i forhold til tester, caser og intervjuteknikk. </a:t>
            </a:r>
          </a:p>
          <a:p>
            <a:endParaRPr lang="nb-NO" sz="1400" dirty="0"/>
          </a:p>
          <a:p>
            <a:r>
              <a:rPr lang="nb-NO" sz="1400" dirty="0"/>
              <a:t>I situasjoner der ledelsen er svakere eller mindre interessert i ansettelsesprosesser står HR-avdelinger friere til å avgjøre hvem som blir ansatt. Dette er sjeldnere, men viktig å være bevisst.</a:t>
            </a:r>
          </a:p>
          <a:p>
            <a:endParaRPr lang="nb-NO" sz="1400" dirty="0"/>
          </a:p>
          <a:p>
            <a:r>
              <a:rPr lang="nb-NO" sz="1400" dirty="0"/>
              <a:t>HR-ansatte etterspør å være tettere knyttet til kunnskapen om faggrupper som fagforeningene sitter med. De ønsker å kunne sitte med nok informasjon til å kunne foreslå andre typer av utdanningstitler og kompetanser. Dette reflekterer positivt tilbake på dem og fremhever deres egen verdi, spesielt når slike ansettelser blir godt likt fra ledergrupper. </a:t>
            </a:r>
          </a:p>
          <a:p>
            <a:endParaRPr lang="nb-NO" sz="1400" dirty="0"/>
          </a:p>
          <a:p>
            <a:endParaRPr lang="nb-NO" sz="1600" dirty="0"/>
          </a:p>
          <a:p>
            <a:endParaRPr lang="nb-NO" sz="1600" dirty="0"/>
          </a:p>
          <a:p>
            <a:endParaRPr lang="nb-NO" sz="1600" dirty="0"/>
          </a:p>
          <a:p>
            <a:endParaRPr lang="nb-NO" sz="1400" dirty="0"/>
          </a:p>
          <a:p>
            <a:endParaRPr lang="nb-NO" sz="1400" dirty="0"/>
          </a:p>
          <a:p>
            <a:endParaRPr lang="nb-NO" sz="1400" dirty="0"/>
          </a:p>
          <a:p>
            <a:endParaRPr lang="nb-NO" sz="1400" dirty="0"/>
          </a:p>
          <a:p>
            <a:endParaRPr lang="nb-NO" sz="1400" dirty="0"/>
          </a:p>
          <a:p>
            <a:endParaRPr lang="nb-NO" sz="1600" dirty="0"/>
          </a:p>
          <a:p>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10</a:t>
            </a:fld>
            <a:endParaRPr lang="en-US"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84" y="1261145"/>
            <a:ext cx="3768000" cy="5652000"/>
          </a:xfrm>
          <a:prstGeom prst="rect">
            <a:avLst/>
          </a:prstGeom>
        </p:spPr>
      </p:pic>
    </p:spTree>
    <p:extLst>
      <p:ext uri="{BB962C8B-B14F-4D97-AF65-F5344CB8AC3E}">
        <p14:creationId xmlns:p14="http://schemas.microsoft.com/office/powerpoint/2010/main" val="65019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t>TO NARRATIVER &amp; EN DOSE KOGNITIV DISSONANS</a:t>
            </a:r>
          </a:p>
        </p:txBody>
      </p:sp>
      <p:sp>
        <p:nvSpPr>
          <p:cNvPr id="3" name="Plassholder for tekst 2"/>
          <p:cNvSpPr>
            <a:spLocks noGrp="1"/>
          </p:cNvSpPr>
          <p:nvPr>
            <p:ph type="body" idx="1"/>
          </p:nvPr>
        </p:nvSpPr>
        <p:spPr/>
        <p:txBody>
          <a:bodyPr/>
          <a:lstStyle/>
          <a:p>
            <a:r>
              <a:rPr lang="nb-NO" dirty="0"/>
              <a:t>DEL 2: SAMFUNNSVITERNE</a:t>
            </a:r>
          </a:p>
        </p:txBody>
      </p:sp>
      <p:sp>
        <p:nvSpPr>
          <p:cNvPr id="4" name="Plassholder for dato 3"/>
          <p:cNvSpPr>
            <a:spLocks noGrp="1"/>
          </p:cNvSpPr>
          <p:nvPr>
            <p:ph type="dt" sz="half" idx="10"/>
          </p:nvPr>
        </p:nvSpPr>
        <p:spPr/>
        <p:txBody>
          <a:bodyPr/>
          <a:lstStyle/>
          <a:p>
            <a:pPr>
              <a:defRPr/>
            </a:pPr>
            <a:r>
              <a:rPr lang="nb-NO"/>
              <a:t>Juni 2019</a:t>
            </a:r>
            <a:endParaRPr lang="en-US" dirty="0"/>
          </a:p>
        </p:txBody>
      </p:sp>
      <p:sp>
        <p:nvSpPr>
          <p:cNvPr id="5" name="Plassholder for bunntekst 4"/>
          <p:cNvSpPr>
            <a:spLocks noGrp="1"/>
          </p:cNvSpPr>
          <p:nvPr>
            <p:ph type="ftr" sz="quarter" idx="11"/>
          </p:nvPr>
        </p:nvSpPr>
        <p:spPr/>
        <p:txBody>
          <a:bodyPr/>
          <a:lstStyle/>
          <a:p>
            <a:pPr>
              <a:defRPr/>
            </a:pPr>
            <a:r>
              <a:rPr lang="en-US"/>
              <a:t>Respons Analyse for Samfunnsviterne</a:t>
            </a:r>
            <a:endParaRPr lang="nb-NO" dirty="0"/>
          </a:p>
        </p:txBody>
      </p:sp>
      <p:sp>
        <p:nvSpPr>
          <p:cNvPr id="6" name="Plassholder for lysbildenummer 5"/>
          <p:cNvSpPr>
            <a:spLocks noGrp="1"/>
          </p:cNvSpPr>
          <p:nvPr>
            <p:ph type="sldNum" sz="quarter" idx="12"/>
          </p:nvPr>
        </p:nvSpPr>
        <p:spPr/>
        <p:txBody>
          <a:bodyPr/>
          <a:lstStyle/>
          <a:p>
            <a:pPr>
              <a:defRPr/>
            </a:pPr>
            <a:fld id="{CC68654E-7C63-451F-BA94-D6476DC1DA23}" type="slidenum">
              <a:rPr lang="en-US" smtClean="0"/>
              <a:pPr>
                <a:defRPr/>
              </a:pPr>
              <a:t>11</a:t>
            </a:fld>
            <a:endParaRPr lang="en-US" dirty="0"/>
          </a:p>
        </p:txBody>
      </p:sp>
    </p:spTree>
    <p:extLst>
      <p:ext uri="{BB962C8B-B14F-4D97-AF65-F5344CB8AC3E}">
        <p14:creationId xmlns:p14="http://schemas.microsoft.com/office/powerpoint/2010/main" val="64232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400" dirty="0">
                <a:latin typeface="Georgia" charset="0"/>
                <a:ea typeface="Georgia" charset="0"/>
                <a:cs typeface="Georgia" charset="0"/>
              </a:rPr>
              <a:t>TO ULIKE NARRATIVER</a:t>
            </a:r>
          </a:p>
        </p:txBody>
      </p:sp>
      <p:sp>
        <p:nvSpPr>
          <p:cNvPr id="3" name="Plassholder for dato 2"/>
          <p:cNvSpPr>
            <a:spLocks noGrp="1"/>
          </p:cNvSpPr>
          <p:nvPr>
            <p:ph type="dt" sz="half" idx="10"/>
          </p:nvPr>
        </p:nvSpPr>
        <p:spPr/>
        <p:txBody>
          <a:bodyPr/>
          <a:lstStyle/>
          <a:p>
            <a:pPr>
              <a:defRPr/>
            </a:pPr>
            <a:r>
              <a:rPr lang="nb-NO"/>
              <a:t>Juni 2019</a:t>
            </a:r>
            <a:endParaRPr lang="en-US" dirty="0"/>
          </a:p>
        </p:txBody>
      </p:sp>
      <p:sp>
        <p:nvSpPr>
          <p:cNvPr id="4" name="Plassholder for bunntekst 3"/>
          <p:cNvSpPr>
            <a:spLocks noGrp="1"/>
          </p:cNvSpPr>
          <p:nvPr>
            <p:ph type="ftr" sz="quarter" idx="11"/>
          </p:nvPr>
        </p:nvSpPr>
        <p:spPr/>
        <p:txBody>
          <a:bodyPr/>
          <a:lstStyle/>
          <a:p>
            <a:pPr>
              <a:defRPr/>
            </a:pPr>
            <a:r>
              <a:rPr lang="en-US"/>
              <a:t>Respons Analyse for Samfunnsviterne</a:t>
            </a:r>
            <a:endParaRPr lang="nb-NO" dirty="0"/>
          </a:p>
        </p:txBody>
      </p:sp>
      <p:sp>
        <p:nvSpPr>
          <p:cNvPr id="5" name="Plassholder for lysbildenummer 4"/>
          <p:cNvSpPr>
            <a:spLocks noGrp="1"/>
          </p:cNvSpPr>
          <p:nvPr>
            <p:ph type="sldNum" sz="quarter" idx="12"/>
          </p:nvPr>
        </p:nvSpPr>
        <p:spPr/>
        <p:txBody>
          <a:bodyPr/>
          <a:lstStyle/>
          <a:p>
            <a:pPr>
              <a:defRPr/>
            </a:pPr>
            <a:fld id="{1E21AF27-74B6-4BE1-A43D-9C38DEC3801C}" type="slidenum">
              <a:rPr lang="en-US" smtClean="0"/>
              <a:pPr>
                <a:defRPr/>
              </a:pPr>
              <a:t>12</a:t>
            </a:fld>
            <a:endParaRPr lang="en-US" dirty="0"/>
          </a:p>
        </p:txBody>
      </p:sp>
      <p:sp>
        <p:nvSpPr>
          <p:cNvPr id="6" name="Avrundet rektangel 5"/>
          <p:cNvSpPr/>
          <p:nvPr/>
        </p:nvSpPr>
        <p:spPr>
          <a:xfrm>
            <a:off x="519783" y="2642885"/>
            <a:ext cx="4104456" cy="4032448"/>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nb-NO" b="1">
              <a:ln w="22225">
                <a:solidFill>
                  <a:schemeClr val="accent2"/>
                </a:solidFill>
                <a:prstDash val="solid"/>
              </a:ln>
              <a:solidFill>
                <a:schemeClr val="accent2">
                  <a:lumMod val="40000"/>
                  <a:lumOff val="60000"/>
                </a:schemeClr>
              </a:solidFill>
            </a:endParaRPr>
          </a:p>
        </p:txBody>
      </p:sp>
      <p:sp>
        <p:nvSpPr>
          <p:cNvPr id="7" name="Avrundet rektangel 6"/>
          <p:cNvSpPr/>
          <p:nvPr/>
        </p:nvSpPr>
        <p:spPr>
          <a:xfrm>
            <a:off x="6049750" y="2642885"/>
            <a:ext cx="4104456" cy="4032448"/>
          </a:xfrm>
          <a:prstGeom prst="roundRect">
            <a:avLst/>
          </a:prstGeom>
          <a:noFill/>
        </p:spPr>
        <p:style>
          <a:lnRef idx="1">
            <a:schemeClr val="dk1"/>
          </a:lnRef>
          <a:fillRef idx="2">
            <a:schemeClr val="dk1"/>
          </a:fillRef>
          <a:effectRef idx="1">
            <a:schemeClr val="dk1"/>
          </a:effectRef>
          <a:fontRef idx="minor">
            <a:schemeClr val="dk1"/>
          </a:fontRef>
        </p:style>
        <p:txBody>
          <a:bodyPr rtlCol="0" anchor="ctr"/>
          <a:lstStyle/>
          <a:p>
            <a:pPr algn="ctr"/>
            <a:endParaRPr lang="nb-NO"/>
          </a:p>
        </p:txBody>
      </p:sp>
      <p:sp>
        <p:nvSpPr>
          <p:cNvPr id="8" name="TekstSylinder 7"/>
          <p:cNvSpPr txBox="1"/>
          <p:nvPr/>
        </p:nvSpPr>
        <p:spPr>
          <a:xfrm>
            <a:off x="879823" y="2737549"/>
            <a:ext cx="3672408" cy="3970318"/>
          </a:xfrm>
          <a:prstGeom prst="rect">
            <a:avLst/>
          </a:prstGeom>
          <a:noFill/>
        </p:spPr>
        <p:txBody>
          <a:bodyPr wrap="square" rtlCol="0">
            <a:spAutoFit/>
          </a:bodyPr>
          <a:lstStyle/>
          <a:p>
            <a:r>
              <a:rPr lang="nb-NO" dirty="0" err="1"/>
              <a:t>Samfunnvitere</a:t>
            </a:r>
            <a:r>
              <a:rPr lang="nb-NO" dirty="0"/>
              <a:t> er for smale og diffuse for vår virksomhet.</a:t>
            </a:r>
          </a:p>
          <a:p>
            <a:r>
              <a:rPr lang="nb-NO" dirty="0"/>
              <a:t>De har ikke bedriftssans slik som f.eks. </a:t>
            </a:r>
            <a:r>
              <a:rPr lang="nb-NO" dirty="0" err="1"/>
              <a:t>sivil.øk</a:t>
            </a:r>
            <a:r>
              <a:rPr lang="nb-NO" dirty="0"/>
              <a:t>. har, og de ønsker ikke å jobbe med salg. De snakker ikke det samme språket som de andre ansatte, og vi må lære dem opp. Derfor er det bedre å gå for trygge valg som </a:t>
            </a:r>
            <a:r>
              <a:rPr lang="nb-NO" dirty="0" err="1"/>
              <a:t>siv.øk</a:t>
            </a:r>
            <a:r>
              <a:rPr lang="nb-NO" dirty="0"/>
              <a:t>., </a:t>
            </a:r>
            <a:r>
              <a:rPr lang="nb-NO" dirty="0" err="1"/>
              <a:t>siv.ing</a:t>
            </a:r>
            <a:r>
              <a:rPr lang="nb-NO" dirty="0"/>
              <a:t>. eller </a:t>
            </a:r>
            <a:r>
              <a:rPr lang="nb-NO" dirty="0" err="1"/>
              <a:t>ind.øk</a:t>
            </a:r>
            <a:r>
              <a:rPr lang="nb-NO" dirty="0"/>
              <a:t>. Hvis vi skal ansette en samfunnsviter må de ha en arbeidsbakgrunn som har slipt vekk universitetstankegangen. </a:t>
            </a:r>
          </a:p>
          <a:p>
            <a:endParaRPr lang="nb-NO" dirty="0"/>
          </a:p>
        </p:txBody>
      </p:sp>
      <p:sp>
        <p:nvSpPr>
          <p:cNvPr id="9" name="TekstSylinder 8"/>
          <p:cNvSpPr txBox="1"/>
          <p:nvPr/>
        </p:nvSpPr>
        <p:spPr>
          <a:xfrm>
            <a:off x="6388435" y="2812449"/>
            <a:ext cx="3600400" cy="3693319"/>
          </a:xfrm>
          <a:prstGeom prst="rect">
            <a:avLst/>
          </a:prstGeom>
          <a:noFill/>
        </p:spPr>
        <p:txBody>
          <a:bodyPr wrap="square" rtlCol="0">
            <a:spAutoFit/>
          </a:bodyPr>
          <a:lstStyle/>
          <a:p>
            <a:r>
              <a:rPr lang="nb-NO" dirty="0"/>
              <a:t>Vi ønsker mangfoldige arbeidsplasser fordi det skaper vekst og merverdi for både bedriften og ansatte. Vi vil ha team med mange ulike fagbakgrunner, fordi de belyser ulike problemstillinger og kan se forskjellige fallgroper. Vi kan ansette alt fra antropologer og psykologer til historikere og geografer i slike team. Vi vil tenke fremtidsrettet og mangfoldige team er innovative. </a:t>
            </a:r>
          </a:p>
        </p:txBody>
      </p:sp>
      <p:sp>
        <p:nvSpPr>
          <p:cNvPr id="11" name="TekstSylinder 10"/>
          <p:cNvSpPr txBox="1"/>
          <p:nvPr/>
        </p:nvSpPr>
        <p:spPr>
          <a:xfrm>
            <a:off x="735807" y="2023693"/>
            <a:ext cx="3672408" cy="369332"/>
          </a:xfrm>
          <a:prstGeom prst="rect">
            <a:avLst/>
          </a:prstGeom>
          <a:noFill/>
        </p:spPr>
        <p:txBody>
          <a:bodyPr wrap="square" rtlCol="0">
            <a:spAutoFit/>
          </a:bodyPr>
          <a:lstStyle/>
          <a:p>
            <a:pPr algn="ctr"/>
            <a:r>
              <a:rPr lang="nb-NO" b="1" dirty="0"/>
              <a:t>TRYGGE VALG ER BEST</a:t>
            </a:r>
          </a:p>
        </p:txBody>
      </p:sp>
      <p:sp>
        <p:nvSpPr>
          <p:cNvPr id="12" name="TekstSylinder 11"/>
          <p:cNvSpPr txBox="1"/>
          <p:nvPr/>
        </p:nvSpPr>
        <p:spPr>
          <a:xfrm>
            <a:off x="6352431" y="2023693"/>
            <a:ext cx="3672408" cy="369332"/>
          </a:xfrm>
          <a:prstGeom prst="rect">
            <a:avLst/>
          </a:prstGeom>
          <a:noFill/>
        </p:spPr>
        <p:txBody>
          <a:bodyPr wrap="square" rtlCol="0">
            <a:spAutoFit/>
          </a:bodyPr>
          <a:lstStyle/>
          <a:p>
            <a:pPr algn="ctr"/>
            <a:r>
              <a:rPr lang="nb-NO" b="1" dirty="0"/>
              <a:t>MANGFOLD ER VERDI</a:t>
            </a:r>
          </a:p>
        </p:txBody>
      </p:sp>
    </p:spTree>
    <p:extLst>
      <p:ext uri="{BB962C8B-B14F-4D97-AF65-F5344CB8AC3E}">
        <p14:creationId xmlns:p14="http://schemas.microsoft.com/office/powerpoint/2010/main" val="1012973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latin typeface="Georgia" charset="0"/>
                <a:ea typeface="Georgia" charset="0"/>
                <a:cs typeface="Georgia" charset="0"/>
              </a:rPr>
              <a:t>KONGNITIV DISSONANS</a:t>
            </a:r>
          </a:p>
        </p:txBody>
      </p:sp>
      <p:sp>
        <p:nvSpPr>
          <p:cNvPr id="4" name="Plassholder for innhold 3"/>
          <p:cNvSpPr>
            <a:spLocks noGrp="1"/>
          </p:cNvSpPr>
          <p:nvPr>
            <p:ph sz="half" idx="2"/>
          </p:nvPr>
        </p:nvSpPr>
        <p:spPr>
          <a:xfrm>
            <a:off x="4624239" y="1393109"/>
            <a:ext cx="5832648" cy="5363291"/>
          </a:xfrm>
        </p:spPr>
        <p:txBody>
          <a:bodyPr/>
          <a:lstStyle/>
          <a:p>
            <a:r>
              <a:rPr lang="nb-NO" sz="1600" dirty="0"/>
              <a:t>Det er en god del kognitiv dissonans hos flere av respondentene. De presenterer begge </a:t>
            </a:r>
            <a:r>
              <a:rPr lang="nb-NO" sz="1600" dirty="0" err="1"/>
              <a:t>narrativer</a:t>
            </a:r>
            <a:r>
              <a:rPr lang="nb-NO" sz="1600" dirty="0"/>
              <a:t> på foregående side som sentrale innad i virksomheten de jobber i. De ønsker et mangfold, men de ønsker ikke jobben med å lede det eller sette det sammen.</a:t>
            </a:r>
          </a:p>
          <a:p>
            <a:endParaRPr lang="nb-NO" sz="1600" dirty="0"/>
          </a:p>
          <a:p>
            <a:r>
              <a:rPr lang="nb-NO" sz="1600" dirty="0"/>
              <a:t>De kan være åpne for en ”middelvei” i form av ansatte som har varierte bakgrunner, som f.eks. en siviløkonom med bachelor i filosofi eller sosiologi. Dette oppleves som spennende på ”rett måte”, uten stor risiko. </a:t>
            </a:r>
          </a:p>
          <a:p>
            <a:endParaRPr lang="nb-NO" sz="1600" dirty="0"/>
          </a:p>
          <a:p>
            <a:r>
              <a:rPr lang="nb-NO" sz="1600" dirty="0"/>
              <a:t>Og det er nettopp det, en risikovurdering, virker å være det som stopper arbeidsgiverne til å hengi seg til en mangfoldig arbeidsplass. Det er en ide om trygghet og forutsigbarhet i det første </a:t>
            </a:r>
            <a:r>
              <a:rPr lang="nb-NO" sz="1600" dirty="0" err="1"/>
              <a:t>narrativet</a:t>
            </a:r>
            <a:r>
              <a:rPr lang="nb-NO" sz="1600" dirty="0"/>
              <a:t>, og dette knyttes igjen opp mot tanker om hva som skaper økonomisk vekst og stabilitet for virksomheten.</a:t>
            </a:r>
          </a:p>
          <a:p>
            <a:endParaRPr lang="nb-NO" sz="1600" dirty="0"/>
          </a:p>
          <a:p>
            <a:pPr marL="0" indent="0">
              <a:buNone/>
            </a:pPr>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a:p>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13</a:t>
            </a:fld>
            <a:endParaRPr lang="en-US" dirty="0"/>
          </a:p>
        </p:txBody>
      </p:sp>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l="24827" r="19625"/>
          <a:stretch/>
        </p:blipFill>
        <p:spPr>
          <a:xfrm>
            <a:off x="299994" y="1566571"/>
            <a:ext cx="4324245" cy="5189829"/>
          </a:xfrm>
          <a:prstGeom prst="rect">
            <a:avLst/>
          </a:prstGeom>
        </p:spPr>
      </p:pic>
    </p:spTree>
    <p:extLst>
      <p:ext uri="{BB962C8B-B14F-4D97-AF65-F5344CB8AC3E}">
        <p14:creationId xmlns:p14="http://schemas.microsoft.com/office/powerpoint/2010/main" val="168628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t>STYRKER, SVAKHETER og plass i det teknologiske skiftet</a:t>
            </a:r>
          </a:p>
        </p:txBody>
      </p:sp>
      <p:sp>
        <p:nvSpPr>
          <p:cNvPr id="3" name="Plassholder for tekst 2"/>
          <p:cNvSpPr>
            <a:spLocks noGrp="1"/>
          </p:cNvSpPr>
          <p:nvPr>
            <p:ph type="body" idx="1"/>
          </p:nvPr>
        </p:nvSpPr>
        <p:spPr/>
        <p:txBody>
          <a:bodyPr/>
          <a:lstStyle/>
          <a:p>
            <a:r>
              <a:rPr lang="nb-NO" dirty="0"/>
              <a:t>DEL 3: SAMFUNNSVITERNE</a:t>
            </a:r>
          </a:p>
        </p:txBody>
      </p:sp>
      <p:sp>
        <p:nvSpPr>
          <p:cNvPr id="4" name="Plassholder for dato 3"/>
          <p:cNvSpPr>
            <a:spLocks noGrp="1"/>
          </p:cNvSpPr>
          <p:nvPr>
            <p:ph type="dt" sz="half" idx="10"/>
          </p:nvPr>
        </p:nvSpPr>
        <p:spPr/>
        <p:txBody>
          <a:bodyPr/>
          <a:lstStyle/>
          <a:p>
            <a:pPr>
              <a:defRPr/>
            </a:pPr>
            <a:r>
              <a:rPr lang="nb-NO"/>
              <a:t>Juni 2019</a:t>
            </a:r>
            <a:endParaRPr lang="en-US" dirty="0"/>
          </a:p>
        </p:txBody>
      </p:sp>
      <p:sp>
        <p:nvSpPr>
          <p:cNvPr id="5" name="Plassholder for bunntekst 4"/>
          <p:cNvSpPr>
            <a:spLocks noGrp="1"/>
          </p:cNvSpPr>
          <p:nvPr>
            <p:ph type="ftr" sz="quarter" idx="11"/>
          </p:nvPr>
        </p:nvSpPr>
        <p:spPr/>
        <p:txBody>
          <a:bodyPr/>
          <a:lstStyle/>
          <a:p>
            <a:pPr>
              <a:defRPr/>
            </a:pPr>
            <a:r>
              <a:rPr lang="en-US"/>
              <a:t>Respons Analyse for Samfunnsviterne</a:t>
            </a:r>
            <a:endParaRPr lang="nb-NO" dirty="0"/>
          </a:p>
        </p:txBody>
      </p:sp>
      <p:sp>
        <p:nvSpPr>
          <p:cNvPr id="6" name="Plassholder for lysbildenummer 5"/>
          <p:cNvSpPr>
            <a:spLocks noGrp="1"/>
          </p:cNvSpPr>
          <p:nvPr>
            <p:ph type="sldNum" sz="quarter" idx="12"/>
          </p:nvPr>
        </p:nvSpPr>
        <p:spPr/>
        <p:txBody>
          <a:bodyPr/>
          <a:lstStyle/>
          <a:p>
            <a:pPr>
              <a:defRPr/>
            </a:pPr>
            <a:fld id="{CC68654E-7C63-451F-BA94-D6476DC1DA23}" type="slidenum">
              <a:rPr lang="en-US" smtClean="0"/>
              <a:pPr>
                <a:defRPr/>
              </a:pPr>
              <a:t>14</a:t>
            </a:fld>
            <a:endParaRPr lang="en-US" dirty="0"/>
          </a:p>
        </p:txBody>
      </p:sp>
    </p:spTree>
    <p:extLst>
      <p:ext uri="{BB962C8B-B14F-4D97-AF65-F5344CB8AC3E}">
        <p14:creationId xmlns:p14="http://schemas.microsoft.com/office/powerpoint/2010/main" val="1540527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latin typeface="Georgia" charset="0"/>
                <a:ea typeface="Georgia" charset="0"/>
                <a:cs typeface="Georgia" charset="0"/>
              </a:rPr>
              <a:t>STYRKER</a:t>
            </a:r>
          </a:p>
        </p:txBody>
      </p:sp>
      <p:sp>
        <p:nvSpPr>
          <p:cNvPr id="4" name="Plassholder for innhold 3"/>
          <p:cNvSpPr>
            <a:spLocks noGrp="1"/>
          </p:cNvSpPr>
          <p:nvPr>
            <p:ph sz="half" idx="2"/>
          </p:nvPr>
        </p:nvSpPr>
        <p:spPr>
          <a:xfrm>
            <a:off x="5344319" y="1563343"/>
            <a:ext cx="5112568" cy="5194301"/>
          </a:xfrm>
        </p:spPr>
        <p:txBody>
          <a:bodyPr/>
          <a:lstStyle/>
          <a:p>
            <a:r>
              <a:rPr lang="nb-NO" sz="1600" dirty="0"/>
              <a:t>Det er flere ting som fremheves som samfunnsviteres styrker.</a:t>
            </a:r>
          </a:p>
          <a:p>
            <a:endParaRPr lang="nb-NO" sz="1600" dirty="0"/>
          </a:p>
          <a:p>
            <a:r>
              <a:rPr lang="nb-NO" sz="1600" dirty="0"/>
              <a:t>En av de viktigste er evnen til å forstå samfunnet på ulike nivåer, kulturelt, økonomisk, sosialt etc. Dette mener flere arbeidsgiver er ”grunnkompetansen” som alle samfunnsvitere har til felles. </a:t>
            </a:r>
          </a:p>
          <a:p>
            <a:endParaRPr lang="nb-NO" sz="1600" dirty="0"/>
          </a:p>
          <a:p>
            <a:r>
              <a:rPr lang="nb-NO" sz="1600" dirty="0"/>
              <a:t>En annen styrke som ofte nevnes er metodekunnskapene og verktøyene som samfunnsvitere har. Dette ser arbeidsgiverne at det er bruk for og de har god erfaring med dette fra ansatte samfunnsvitere. </a:t>
            </a:r>
          </a:p>
          <a:p>
            <a:endParaRPr lang="nb-NO" sz="1600" dirty="0"/>
          </a:p>
          <a:p>
            <a:r>
              <a:rPr lang="nb-NO" sz="1600" dirty="0"/>
              <a:t>Det å kunne forstå adferd og å videre kunne analysere dette er en styrke som svært mange arbeidsgivere. Dette oppleves som svært anvendbart i de fleste virksomheter.</a:t>
            </a:r>
          </a:p>
          <a:p>
            <a:endParaRPr lang="nb-NO" sz="1400" dirty="0"/>
          </a:p>
          <a:p>
            <a:endParaRPr lang="nb-NO" sz="1600" dirty="0"/>
          </a:p>
          <a:p>
            <a:endParaRPr lang="nb-NO" sz="1600" dirty="0"/>
          </a:p>
          <a:p>
            <a:endParaRPr lang="nb-NO" sz="1600" dirty="0"/>
          </a:p>
          <a:p>
            <a:endParaRPr lang="nb-NO" sz="1600" dirty="0"/>
          </a:p>
          <a:p>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dirty="0" err="1"/>
              <a:t>Respons</a:t>
            </a:r>
            <a:r>
              <a:rPr lang="en-US" dirty="0"/>
              <a:t> </a:t>
            </a:r>
            <a:r>
              <a:rPr lang="en-US" dirty="0" err="1"/>
              <a:t>Analyse</a:t>
            </a:r>
            <a:r>
              <a:rPr lang="en-US" dirty="0"/>
              <a:t> for </a:t>
            </a:r>
            <a:r>
              <a:rPr lang="en-US" dirty="0" err="1"/>
              <a:t>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15</a:t>
            </a:fld>
            <a:endParaRPr lang="en-US" dirty="0"/>
          </a:p>
        </p:txBody>
      </p:sp>
      <p:pic>
        <p:nvPicPr>
          <p:cNvPr id="9" name="Plassholder for innhold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2" r="30140"/>
          <a:stretch/>
        </p:blipFill>
        <p:spPr>
          <a:xfrm>
            <a:off x="231751" y="1563343"/>
            <a:ext cx="4896544" cy="4651236"/>
          </a:xfrm>
        </p:spPr>
      </p:pic>
    </p:spTree>
    <p:extLst>
      <p:ext uri="{BB962C8B-B14F-4D97-AF65-F5344CB8AC3E}">
        <p14:creationId xmlns:p14="http://schemas.microsoft.com/office/powerpoint/2010/main" val="2648289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latin typeface="Georgia" charset="0"/>
                <a:ea typeface="Georgia" charset="0"/>
                <a:cs typeface="Georgia" charset="0"/>
              </a:rPr>
              <a:t>STYRKER</a:t>
            </a:r>
          </a:p>
        </p:txBody>
      </p:sp>
      <p:sp>
        <p:nvSpPr>
          <p:cNvPr id="4" name="Plassholder for innhold 3"/>
          <p:cNvSpPr>
            <a:spLocks noGrp="1"/>
          </p:cNvSpPr>
          <p:nvPr>
            <p:ph sz="half" idx="2"/>
          </p:nvPr>
        </p:nvSpPr>
        <p:spPr>
          <a:xfrm>
            <a:off x="5412868" y="1563343"/>
            <a:ext cx="5112568" cy="5194301"/>
          </a:xfrm>
        </p:spPr>
        <p:txBody>
          <a:bodyPr/>
          <a:lstStyle/>
          <a:p>
            <a:r>
              <a:rPr lang="nb-NO" sz="1600" dirty="0"/>
              <a:t>Kvantitative retninger er oftere vurdert høyere enn de kvalitative, og det virker å være større behov for dette jevnt over. Kvantitativ kunnskap ansees også å være mer anvendbar.</a:t>
            </a:r>
          </a:p>
          <a:p>
            <a:endParaRPr lang="nb-NO" sz="1600" dirty="0"/>
          </a:p>
          <a:p>
            <a:r>
              <a:rPr lang="nb-NO" sz="1600" dirty="0"/>
              <a:t>Samfunnsvitere oppleves som skriftlig sterke, spesielt med tanke på akademisk og byråkratisk språk. Dette er en styrke som kan ”bikke over” og blir fremmedgjørende for noen. </a:t>
            </a:r>
          </a:p>
          <a:p>
            <a:endParaRPr lang="nb-NO" sz="1600" dirty="0"/>
          </a:p>
          <a:p>
            <a:r>
              <a:rPr lang="nb-NO" sz="1600" dirty="0"/>
              <a:t>Den byråkratiske forståelsen er også sentral, spesielt for de som jobber i eller mot dette offentlige. </a:t>
            </a:r>
          </a:p>
          <a:p>
            <a:endParaRPr lang="nb-NO" sz="1600" dirty="0"/>
          </a:p>
          <a:p>
            <a:r>
              <a:rPr lang="nb-NO" sz="1600" dirty="0"/>
              <a:t>Kompetanse knyttet til bærekraft oppleves som spennende og dette mener arbeidsgiverne er en styrke hos samfunnsviterne.</a:t>
            </a:r>
          </a:p>
          <a:p>
            <a:endParaRPr lang="nb-NO" sz="1600" dirty="0"/>
          </a:p>
          <a:p>
            <a:endParaRPr lang="nb-NO" sz="1600" dirty="0"/>
          </a:p>
          <a:p>
            <a:endParaRPr lang="nb-NO" sz="1600" dirty="0"/>
          </a:p>
          <a:p>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dirty="0" err="1"/>
              <a:t>Respons</a:t>
            </a:r>
            <a:r>
              <a:rPr lang="en-US" dirty="0"/>
              <a:t> </a:t>
            </a:r>
            <a:r>
              <a:rPr lang="en-US" dirty="0" err="1"/>
              <a:t>Analyse</a:t>
            </a:r>
            <a:r>
              <a:rPr lang="en-US" dirty="0"/>
              <a:t> for </a:t>
            </a:r>
            <a:r>
              <a:rPr lang="en-US" dirty="0" err="1"/>
              <a:t>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16</a:t>
            </a:fld>
            <a:endParaRPr lang="en-US" dirty="0"/>
          </a:p>
        </p:txBody>
      </p:sp>
      <p:pic>
        <p:nvPicPr>
          <p:cNvPr id="9" name="Plassholder for innhold 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2" r="30140"/>
          <a:stretch/>
        </p:blipFill>
        <p:spPr>
          <a:xfrm>
            <a:off x="231751" y="1572496"/>
            <a:ext cx="4896544" cy="4651236"/>
          </a:xfrm>
        </p:spPr>
      </p:pic>
    </p:spTree>
    <p:extLst>
      <p:ext uri="{BB962C8B-B14F-4D97-AF65-F5344CB8AC3E}">
        <p14:creationId xmlns:p14="http://schemas.microsoft.com/office/powerpoint/2010/main" val="1412063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latin typeface="Georgia" charset="0"/>
                <a:ea typeface="Georgia" charset="0"/>
                <a:cs typeface="Georgia" charset="0"/>
              </a:rPr>
              <a:t>SVAKHETER</a:t>
            </a:r>
          </a:p>
        </p:txBody>
      </p:sp>
      <p:sp>
        <p:nvSpPr>
          <p:cNvPr id="4" name="Plassholder for innhold 3"/>
          <p:cNvSpPr>
            <a:spLocks noGrp="1"/>
          </p:cNvSpPr>
          <p:nvPr>
            <p:ph sz="half" idx="2"/>
          </p:nvPr>
        </p:nvSpPr>
        <p:spPr>
          <a:xfrm>
            <a:off x="4912272" y="1563343"/>
            <a:ext cx="5472608" cy="5314426"/>
          </a:xfrm>
        </p:spPr>
        <p:txBody>
          <a:bodyPr/>
          <a:lstStyle/>
          <a:p>
            <a:pPr marL="0" indent="0">
              <a:buNone/>
            </a:pPr>
            <a:r>
              <a:rPr lang="nb-NO" sz="1400" i="1" dirty="0"/>
              <a:t>”De klarer ikke omsette kompetansen sin til noe som skal kunne skape business” </a:t>
            </a:r>
          </a:p>
          <a:p>
            <a:pPr marL="0" indent="0">
              <a:buNone/>
            </a:pPr>
            <a:r>
              <a:rPr lang="nb-NO" sz="1200" dirty="0"/>
              <a:t>- HR-leder i konsulentbransjen.</a:t>
            </a:r>
          </a:p>
          <a:p>
            <a:endParaRPr lang="nb-NO" sz="1400" dirty="0"/>
          </a:p>
          <a:p>
            <a:r>
              <a:rPr lang="nb-NO" sz="1400" dirty="0"/>
              <a:t>Flere arbeidsgivere mener samfunnsvitere har diffuse fagbakgrunner som ikke gir seg lett til kommersialisering. Det oppleves også en grad av motstand fra faggruppene selv på å tenke kommersielt rundt egen kompetanse. </a:t>
            </a:r>
          </a:p>
          <a:p>
            <a:endParaRPr lang="nb-NO" sz="1400" dirty="0"/>
          </a:p>
          <a:p>
            <a:r>
              <a:rPr lang="nb-NO" sz="1400" dirty="0"/>
              <a:t>Samfunnsviternes faggrupper oppleves å enten være for brede (statsvitenskap, sosiologi f.eks.) eller for spissede (arkeologi, kriminologi f.eks.). Humanister oppleves mer diffuse som gruppe og flere er usikre på hvordan de skulle ”fått bruk” for en slik ansatt. </a:t>
            </a:r>
          </a:p>
          <a:p>
            <a:endParaRPr lang="nb-NO" sz="1400" dirty="0"/>
          </a:p>
          <a:p>
            <a:r>
              <a:rPr lang="nb-NO" sz="1400" dirty="0"/>
              <a:t>Flere synes å mene at samfunnsvitere er de som stiller spørsmål, men ikke kommer med særlig mange svar og løsninger selv.</a:t>
            </a:r>
          </a:p>
          <a:p>
            <a:pPr lvl="1"/>
            <a:r>
              <a:rPr lang="nb-NO" sz="1200" i="1" dirty="0"/>
              <a:t>”Man kan elske å kaste opp baller, men man tar dem ikke i mot.” </a:t>
            </a:r>
            <a:r>
              <a:rPr lang="mr-IN" sz="1050" dirty="0"/>
              <a:t>–</a:t>
            </a:r>
            <a:r>
              <a:rPr lang="nb-NO" sz="1050" dirty="0"/>
              <a:t> leder i konsulent/rådgivningsbransjen</a:t>
            </a:r>
          </a:p>
          <a:p>
            <a:pPr lvl="1"/>
            <a:endParaRPr lang="nb-NO" sz="1050" dirty="0"/>
          </a:p>
          <a:p>
            <a:r>
              <a:rPr lang="nb-NO" sz="1400" dirty="0"/>
              <a:t>Økonomi og tallforståelsen oppleves heller ikke som spesielt sterk. Unntaket her er samfunnsøkonomer. </a:t>
            </a:r>
          </a:p>
          <a:p>
            <a:endParaRPr lang="nb-NO" sz="1400" dirty="0"/>
          </a:p>
          <a:p>
            <a:pPr marL="0" indent="0">
              <a:buNone/>
            </a:pPr>
            <a:endParaRPr lang="nb-NO" sz="1400" i="1" dirty="0"/>
          </a:p>
          <a:p>
            <a:pPr marL="0" indent="0">
              <a:buNone/>
            </a:pPr>
            <a:endParaRPr lang="nb-NO" sz="1100" i="1"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17</a:t>
            </a:fld>
            <a:endParaRPr lang="en-US" dirty="0"/>
          </a:p>
        </p:txBody>
      </p:sp>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t="23041"/>
          <a:stretch/>
        </p:blipFill>
        <p:spPr>
          <a:xfrm>
            <a:off x="231751" y="1652144"/>
            <a:ext cx="4449847" cy="5136823"/>
          </a:xfrm>
          <a:prstGeom prst="rect">
            <a:avLst/>
          </a:prstGeom>
        </p:spPr>
      </p:pic>
    </p:spTree>
    <p:extLst>
      <p:ext uri="{BB962C8B-B14F-4D97-AF65-F5344CB8AC3E}">
        <p14:creationId xmlns:p14="http://schemas.microsoft.com/office/powerpoint/2010/main" val="1913774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latin typeface="Georgia" charset="0"/>
                <a:ea typeface="Georgia" charset="0"/>
                <a:cs typeface="Georgia" charset="0"/>
              </a:rPr>
              <a:t>PLASS I DET TEKNOLOGISKE SKIFTET</a:t>
            </a:r>
          </a:p>
        </p:txBody>
      </p:sp>
      <p:sp>
        <p:nvSpPr>
          <p:cNvPr id="4" name="Plassholder for innhold 3"/>
          <p:cNvSpPr>
            <a:spLocks noGrp="1"/>
          </p:cNvSpPr>
          <p:nvPr>
            <p:ph sz="half" idx="2"/>
          </p:nvPr>
        </p:nvSpPr>
        <p:spPr>
          <a:xfrm>
            <a:off x="4408215" y="1420367"/>
            <a:ext cx="5904656" cy="5336033"/>
          </a:xfrm>
        </p:spPr>
        <p:txBody>
          <a:bodyPr/>
          <a:lstStyle/>
          <a:p>
            <a:r>
              <a:rPr lang="nb-NO" sz="1600" dirty="0"/>
              <a:t>Det er et klart behov på tvers av bransjene når det kommer til digitalisering og teknologisk kompetanse. </a:t>
            </a:r>
          </a:p>
          <a:p>
            <a:endParaRPr lang="nb-NO" sz="1600" dirty="0"/>
          </a:p>
          <a:p>
            <a:r>
              <a:rPr lang="nb-NO" sz="1600" dirty="0"/>
              <a:t>Her anses ikke samfunnsvitere som et naturlig valg, man  ser heller til teknologer, programmering og andre med IKT-bakgrunn.</a:t>
            </a:r>
          </a:p>
          <a:p>
            <a:endParaRPr lang="nb-NO" sz="1600" dirty="0"/>
          </a:p>
          <a:p>
            <a:r>
              <a:rPr lang="nb-NO" sz="1600" dirty="0"/>
              <a:t>Fra arbeidsgivernes standpunkt virker det unaturlig å bruke en samfunnsviter til programmering. Dette ansees for å være en feil bruk av en bredere kompetanse. </a:t>
            </a:r>
          </a:p>
          <a:p>
            <a:endParaRPr lang="nb-NO" sz="1600" dirty="0"/>
          </a:p>
          <a:p>
            <a:r>
              <a:rPr lang="nb-NO" sz="1600" dirty="0"/>
              <a:t>De mener heller at samfunnsvitere er gode til å se anvendelsen av teknologi og på å forstå teknologien som en del av samfunnet. Dette mener de selv at de har behov for. </a:t>
            </a:r>
          </a:p>
          <a:p>
            <a:endParaRPr lang="nb-NO" sz="1600" dirty="0"/>
          </a:p>
          <a:p>
            <a:r>
              <a:rPr lang="nb-NO" sz="1600" dirty="0"/>
              <a:t>De mener at det er et behov for flere ”nerder”, enn samfunnsvitere, men at det likevel  er plass for denne typen kompetanse på deres arbeidsplass.</a:t>
            </a:r>
          </a:p>
          <a:p>
            <a:endParaRPr lang="nb-NO" sz="1600" dirty="0"/>
          </a:p>
          <a:p>
            <a:endParaRPr lang="nb-NO" sz="1600" dirty="0"/>
          </a:p>
          <a:p>
            <a:endParaRPr lang="nb-NO" sz="1600" dirty="0"/>
          </a:p>
          <a:p>
            <a:endParaRPr lang="nb-NO" sz="1600" dirty="0"/>
          </a:p>
          <a:p>
            <a:endParaRPr lang="nb-NO" sz="1600" dirty="0"/>
          </a:p>
          <a:p>
            <a:pPr marL="0" indent="0">
              <a:buNone/>
            </a:pPr>
            <a:endParaRPr lang="nb-NO" sz="1600" i="1" dirty="0"/>
          </a:p>
          <a:p>
            <a:pPr marL="0" indent="0">
              <a:buNone/>
            </a:pPr>
            <a:endParaRPr lang="nb-NO" sz="1200" i="1"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18</a:t>
            </a:fld>
            <a:endParaRPr lang="en-US"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22" y="1420367"/>
            <a:ext cx="3677047" cy="5515571"/>
          </a:xfrm>
          <a:prstGeom prst="rect">
            <a:avLst/>
          </a:prstGeom>
        </p:spPr>
      </p:pic>
    </p:spTree>
    <p:extLst>
      <p:ext uri="{BB962C8B-B14F-4D97-AF65-F5344CB8AC3E}">
        <p14:creationId xmlns:p14="http://schemas.microsoft.com/office/powerpoint/2010/main" val="162593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latin typeface="Georgia" charset="0"/>
                <a:ea typeface="Georgia" charset="0"/>
                <a:cs typeface="Georgia" charset="0"/>
              </a:rPr>
              <a:t>PLASS I DET TEKNOLOGISKE SKIFTET</a:t>
            </a:r>
          </a:p>
        </p:txBody>
      </p:sp>
      <p:sp>
        <p:nvSpPr>
          <p:cNvPr id="4" name="Plassholder for innhold 3"/>
          <p:cNvSpPr>
            <a:spLocks noGrp="1"/>
          </p:cNvSpPr>
          <p:nvPr>
            <p:ph sz="half" idx="2"/>
          </p:nvPr>
        </p:nvSpPr>
        <p:spPr>
          <a:xfrm>
            <a:off x="4211479" y="1420367"/>
            <a:ext cx="6317416" cy="5336033"/>
          </a:xfrm>
        </p:spPr>
        <p:txBody>
          <a:bodyPr/>
          <a:lstStyle/>
          <a:p>
            <a:r>
              <a:rPr lang="nb-NO" sz="1600" dirty="0"/>
              <a:t>Det de viser til da er at </a:t>
            </a:r>
            <a:r>
              <a:rPr lang="nb-NO" sz="1600" i="1" dirty="0"/>
              <a:t>”Teknologi handler om mennesker”</a:t>
            </a:r>
            <a:r>
              <a:rPr lang="nb-NO" sz="1600" dirty="0"/>
              <a:t>, og at samfunnsviterne er gode på å forstå hvordan menneskene tar i bruk teknologien og driverne og barrierene rundt den.</a:t>
            </a:r>
            <a:endParaRPr lang="nb-NO" sz="1600" i="1" dirty="0"/>
          </a:p>
          <a:p>
            <a:endParaRPr lang="nb-NO" sz="1600" dirty="0"/>
          </a:p>
          <a:p>
            <a:r>
              <a:rPr lang="nb-NO" sz="1600" dirty="0"/>
              <a:t>Spesielt fremheves også UX/UR-siden, både på kvantitativt og kvalitativt nivå. </a:t>
            </a:r>
          </a:p>
          <a:p>
            <a:endParaRPr lang="nb-NO" sz="1600" dirty="0"/>
          </a:p>
          <a:p>
            <a:r>
              <a:rPr lang="nb-NO" sz="1600" dirty="0"/>
              <a:t>Et annet perspektiv er at det behøves samfunnsvitere til å tolke og analysere dataen som samles inn via teknologien. Her er de analytiske evnene til samfunnsviteren svært sentrale mener flere. </a:t>
            </a:r>
          </a:p>
          <a:p>
            <a:endParaRPr lang="nb-NO" sz="1600" dirty="0"/>
          </a:p>
          <a:p>
            <a:r>
              <a:rPr lang="nb-NO" sz="1600" i="1" dirty="0"/>
              <a:t>”Du må ha en teknologisk ryggsekk” </a:t>
            </a:r>
            <a:r>
              <a:rPr lang="mr-IN" sz="1600" dirty="0"/>
              <a:t>–</a:t>
            </a:r>
            <a:r>
              <a:rPr lang="nb-NO" sz="1600" dirty="0"/>
              <a:t> sier en leder teknologibransjen, og forteller videre at det å kunne språket rundt teknologien er nok til å kunne være aktuell til mange roller som f.eks. prosjektleder.</a:t>
            </a:r>
          </a:p>
          <a:p>
            <a:endParaRPr lang="nb-NO" sz="1600" dirty="0"/>
          </a:p>
          <a:p>
            <a:r>
              <a:rPr lang="nb-NO" sz="1600" dirty="0"/>
              <a:t>Det fremheves også at de unge nyutdannede har generelt en sterkere teknologisk kompetanse, uavhengig av utdannelse. For dem er hoppet inn i det teknologiske ikke så høyt, mener flere.</a:t>
            </a:r>
          </a:p>
          <a:p>
            <a:endParaRPr lang="nb-NO" sz="1600" dirty="0"/>
          </a:p>
          <a:p>
            <a:endParaRPr lang="nb-NO" sz="1600" dirty="0"/>
          </a:p>
          <a:p>
            <a:pPr marL="0" indent="0">
              <a:buNone/>
            </a:pPr>
            <a:endParaRPr lang="nb-NO" sz="1600" i="1" dirty="0"/>
          </a:p>
          <a:p>
            <a:pPr marL="0" indent="0">
              <a:buNone/>
            </a:pPr>
            <a:endParaRPr lang="nb-NO" sz="1200" i="1"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19</a:t>
            </a:fld>
            <a:endParaRPr lang="en-US"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22" y="1420367"/>
            <a:ext cx="3677047" cy="5515571"/>
          </a:xfrm>
          <a:prstGeom prst="rect">
            <a:avLst/>
          </a:prstGeom>
        </p:spPr>
      </p:pic>
    </p:spTree>
    <p:extLst>
      <p:ext uri="{BB962C8B-B14F-4D97-AF65-F5344CB8AC3E}">
        <p14:creationId xmlns:p14="http://schemas.microsoft.com/office/powerpoint/2010/main" val="30875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sz="3600" dirty="0">
                <a:latin typeface="Georgia"/>
                <a:ea typeface="ＭＳ Ｐゴシック" pitchFamily="34" charset="-128"/>
                <a:cs typeface="Georgia"/>
              </a:rPr>
              <a:t>FORMÅL &amp; PROBLEMSTILLING</a:t>
            </a:r>
            <a:endParaRPr lang="nb-NO" sz="3600" dirty="0">
              <a:latin typeface="Georgia"/>
              <a:cs typeface="Georgia"/>
            </a:endParaRPr>
          </a:p>
        </p:txBody>
      </p:sp>
      <p:sp>
        <p:nvSpPr>
          <p:cNvPr id="8" name="Plassholder for innhold 7"/>
          <p:cNvSpPr>
            <a:spLocks noGrp="1"/>
          </p:cNvSpPr>
          <p:nvPr>
            <p:ph idx="1"/>
          </p:nvPr>
        </p:nvSpPr>
        <p:spPr>
          <a:xfrm>
            <a:off x="375767" y="1470714"/>
            <a:ext cx="9619774" cy="5563647"/>
          </a:xfrm>
        </p:spPr>
        <p:txBody>
          <a:bodyPr/>
          <a:lstStyle/>
          <a:p>
            <a:endParaRPr lang="nb-NO" sz="1800" dirty="0"/>
          </a:p>
          <a:p>
            <a:r>
              <a:rPr lang="nb-NO" sz="1800" dirty="0"/>
              <a:t>Samfunnsviterne er fagforening for personer med samfunnsvitenskapelig og humanistisk utdanningsbakgrunn. </a:t>
            </a:r>
          </a:p>
          <a:p>
            <a:endParaRPr lang="nb-NO" sz="1800" dirty="0"/>
          </a:p>
          <a:p>
            <a:r>
              <a:rPr lang="nb-NO" sz="1800" dirty="0"/>
              <a:t>De har sitt 25-års jubileum i 2019 og ønsker derfor å gjennomføre en kvalitativ undersøkelse som går i dybden på arbeidsgiveres erfaringer og opplevelser av samfunnsvitere. </a:t>
            </a:r>
          </a:p>
          <a:p>
            <a:endParaRPr lang="nb-NO" sz="1800" dirty="0">
              <a:latin typeface="Arial" pitchFamily="34" charset="0"/>
              <a:cs typeface="Arial" pitchFamily="34" charset="0"/>
            </a:endParaRPr>
          </a:p>
          <a:p>
            <a:r>
              <a:rPr lang="nb-NO" sz="1800" dirty="0">
                <a:latin typeface="Arial" pitchFamily="34" charset="0"/>
                <a:cs typeface="Arial" pitchFamily="34" charset="0"/>
              </a:rPr>
              <a:t>Det er et ønske om å avdekke hvordan samfunnsvitere oppleves i ansettelsesprosesser, hva behovene i de ulike bransjene er, og hvordan arbeidsgiverne ser for seg at samfunnsviterne passer inn i dette. </a:t>
            </a:r>
          </a:p>
          <a:p>
            <a:endParaRPr lang="nb-NO" sz="1800" dirty="0">
              <a:latin typeface="Arial" pitchFamily="34" charset="0"/>
              <a:cs typeface="Arial" pitchFamily="34" charset="0"/>
            </a:endParaRPr>
          </a:p>
          <a:p>
            <a:r>
              <a:rPr lang="nb-NO" sz="1800" dirty="0"/>
              <a:t>Det er viktig å få tilbakemeldinger på hvilken posisjon samfunnsvitere har, hvordan de står i forhold til ”konkurrenter” og på hvilken måte de kan styrke sin posisjon i fremtiden. </a:t>
            </a:r>
          </a:p>
          <a:p>
            <a:endParaRPr lang="nb-NO" sz="1800" dirty="0"/>
          </a:p>
          <a:p>
            <a:r>
              <a:rPr lang="nb-NO" sz="1800" dirty="0">
                <a:latin typeface="Arial" pitchFamily="34" charset="0"/>
                <a:cs typeface="Arial" pitchFamily="34" charset="0"/>
              </a:rPr>
              <a:t>Det er også spesielt interessant å se på hvordan samfunnsviteren sees i sammenheng med det teknologiske skiftet.</a:t>
            </a:r>
            <a:endParaRPr lang="nb-NO" sz="1800" dirty="0"/>
          </a:p>
          <a:p>
            <a:endParaRPr lang="nb-NO" sz="1800" dirty="0"/>
          </a:p>
          <a:p>
            <a:pPr marL="0" indent="0">
              <a:buNone/>
            </a:pPr>
            <a:endParaRPr lang="nb-NO" sz="1800" dirty="0"/>
          </a:p>
        </p:txBody>
      </p:sp>
      <p:sp>
        <p:nvSpPr>
          <p:cNvPr id="5" name="Plassholder for bunntekst 4"/>
          <p:cNvSpPr>
            <a:spLocks noGrp="1"/>
          </p:cNvSpPr>
          <p:nvPr>
            <p:ph type="ftr" sz="quarter" idx="11"/>
          </p:nvPr>
        </p:nvSpPr>
        <p:spPr/>
        <p:txBody>
          <a:bodyPr/>
          <a:lstStyle/>
          <a:p>
            <a:pPr>
              <a:defRPr/>
            </a:pPr>
            <a:r>
              <a:rPr lang="en-US"/>
              <a:t>Respons Analyse for Samfunnsviterne</a:t>
            </a:r>
            <a:endParaRPr lang="nb-NO" dirty="0"/>
          </a:p>
        </p:txBody>
      </p:sp>
      <p:sp>
        <p:nvSpPr>
          <p:cNvPr id="2" name="Plassholder for dato 1"/>
          <p:cNvSpPr>
            <a:spLocks noGrp="1"/>
          </p:cNvSpPr>
          <p:nvPr>
            <p:ph type="dt" sz="half" idx="10"/>
          </p:nvPr>
        </p:nvSpPr>
        <p:spPr/>
        <p:txBody>
          <a:bodyPr/>
          <a:lstStyle/>
          <a:p>
            <a:pPr>
              <a:defRPr/>
            </a:pPr>
            <a:r>
              <a:rPr lang="nb-NO"/>
              <a:t>Juni 2019</a:t>
            </a:r>
            <a:endParaRPr lang="en-US" dirty="0"/>
          </a:p>
        </p:txBody>
      </p:sp>
      <p:sp>
        <p:nvSpPr>
          <p:cNvPr id="3" name="Plassholder for lysbildenummer 2"/>
          <p:cNvSpPr>
            <a:spLocks noGrp="1"/>
          </p:cNvSpPr>
          <p:nvPr>
            <p:ph type="sldNum" sz="quarter" idx="12"/>
          </p:nvPr>
        </p:nvSpPr>
        <p:spPr/>
        <p:txBody>
          <a:bodyPr/>
          <a:lstStyle/>
          <a:p>
            <a:pPr>
              <a:defRPr/>
            </a:pPr>
            <a:fld id="{B0EF3141-227E-46FD-B919-E96F639BA207}" type="slidenum">
              <a:rPr lang="en-US" smtClean="0"/>
              <a:pPr>
                <a:defRPr/>
              </a:pPr>
              <a:t>2</a:t>
            </a:fld>
            <a:endParaRPr lang="en-US" dirty="0"/>
          </a:p>
        </p:txBody>
      </p:sp>
    </p:spTree>
    <p:extLst>
      <p:ext uri="{BB962C8B-B14F-4D97-AF65-F5344CB8AC3E}">
        <p14:creationId xmlns:p14="http://schemas.microsoft.com/office/powerpoint/2010/main" val="180240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4329" y="4859836"/>
            <a:ext cx="9540550" cy="2017933"/>
          </a:xfrm>
        </p:spPr>
        <p:txBody>
          <a:bodyPr/>
          <a:lstStyle/>
          <a:p>
            <a:r>
              <a:rPr lang="nb-NO" sz="3600" dirty="0"/>
              <a:t>SAMFUNNSVITERENS KONKURRANSEROM &amp; UTVIKLINGSROM</a:t>
            </a:r>
          </a:p>
        </p:txBody>
      </p:sp>
      <p:sp>
        <p:nvSpPr>
          <p:cNvPr id="3" name="Plassholder for tekst 2"/>
          <p:cNvSpPr>
            <a:spLocks noGrp="1"/>
          </p:cNvSpPr>
          <p:nvPr>
            <p:ph type="body" idx="1"/>
          </p:nvPr>
        </p:nvSpPr>
        <p:spPr/>
        <p:txBody>
          <a:bodyPr/>
          <a:lstStyle/>
          <a:p>
            <a:r>
              <a:rPr lang="nb-NO" dirty="0"/>
              <a:t>DEL 4: SAMFUNNSVITERNE</a:t>
            </a:r>
          </a:p>
        </p:txBody>
      </p:sp>
      <p:sp>
        <p:nvSpPr>
          <p:cNvPr id="4" name="Plassholder for dato 3"/>
          <p:cNvSpPr>
            <a:spLocks noGrp="1"/>
          </p:cNvSpPr>
          <p:nvPr>
            <p:ph type="dt" sz="half" idx="10"/>
          </p:nvPr>
        </p:nvSpPr>
        <p:spPr/>
        <p:txBody>
          <a:bodyPr/>
          <a:lstStyle/>
          <a:p>
            <a:pPr>
              <a:defRPr/>
            </a:pPr>
            <a:r>
              <a:rPr lang="nb-NO"/>
              <a:t>Juni 2019</a:t>
            </a:r>
            <a:endParaRPr lang="en-US" dirty="0"/>
          </a:p>
        </p:txBody>
      </p:sp>
      <p:sp>
        <p:nvSpPr>
          <p:cNvPr id="5" name="Plassholder for bunntekst 4"/>
          <p:cNvSpPr>
            <a:spLocks noGrp="1"/>
          </p:cNvSpPr>
          <p:nvPr>
            <p:ph type="ftr" sz="quarter" idx="11"/>
          </p:nvPr>
        </p:nvSpPr>
        <p:spPr/>
        <p:txBody>
          <a:bodyPr/>
          <a:lstStyle/>
          <a:p>
            <a:pPr>
              <a:defRPr/>
            </a:pPr>
            <a:r>
              <a:rPr lang="en-US"/>
              <a:t>Respons Analyse for Samfunnsviterne</a:t>
            </a:r>
            <a:endParaRPr lang="nb-NO" dirty="0"/>
          </a:p>
        </p:txBody>
      </p:sp>
      <p:sp>
        <p:nvSpPr>
          <p:cNvPr id="6" name="Plassholder for lysbildenummer 5"/>
          <p:cNvSpPr>
            <a:spLocks noGrp="1"/>
          </p:cNvSpPr>
          <p:nvPr>
            <p:ph type="sldNum" sz="quarter" idx="12"/>
          </p:nvPr>
        </p:nvSpPr>
        <p:spPr/>
        <p:txBody>
          <a:bodyPr/>
          <a:lstStyle/>
          <a:p>
            <a:pPr>
              <a:defRPr/>
            </a:pPr>
            <a:fld id="{CC68654E-7C63-451F-BA94-D6476DC1DA23}" type="slidenum">
              <a:rPr lang="en-US" smtClean="0"/>
              <a:pPr>
                <a:defRPr/>
              </a:pPr>
              <a:t>20</a:t>
            </a:fld>
            <a:endParaRPr lang="en-US" dirty="0"/>
          </a:p>
        </p:txBody>
      </p:sp>
    </p:spTree>
    <p:extLst>
      <p:ext uri="{BB962C8B-B14F-4D97-AF65-F5344CB8AC3E}">
        <p14:creationId xmlns:p14="http://schemas.microsoft.com/office/powerpoint/2010/main" val="290309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4432" y="138314"/>
            <a:ext cx="9619774" cy="1260475"/>
          </a:xfrm>
        </p:spPr>
        <p:txBody>
          <a:bodyPr/>
          <a:lstStyle/>
          <a:p>
            <a:r>
              <a:rPr lang="nb-NO" sz="4000" dirty="0">
                <a:latin typeface="Georgia" charset="0"/>
                <a:ea typeface="Georgia" charset="0"/>
                <a:cs typeface="Georgia" charset="0"/>
              </a:rPr>
              <a:t>OPPLEVDE ULIKHETER</a:t>
            </a:r>
            <a:endParaRPr lang="nb-NO" sz="40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graphicFrame>
        <p:nvGraphicFramePr>
          <p:cNvPr id="13" name="Plassholder for innhold 12"/>
          <p:cNvGraphicFramePr>
            <a:graphicFrameLocks noGrp="1"/>
          </p:cNvGraphicFramePr>
          <p:nvPr>
            <p:ph idx="1"/>
            <p:extLst>
              <p:ext uri="{D42A27DB-BD31-4B8C-83A1-F6EECF244321}">
                <p14:modId xmlns:p14="http://schemas.microsoft.com/office/powerpoint/2010/main" val="1132986130"/>
              </p:ext>
            </p:extLst>
          </p:nvPr>
        </p:nvGraphicFramePr>
        <p:xfrm>
          <a:off x="203072" y="1041487"/>
          <a:ext cx="10282494"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21</a:t>
            </a:fld>
            <a:endParaRPr lang="en-US" dirty="0"/>
          </a:p>
        </p:txBody>
      </p:sp>
      <p:sp>
        <p:nvSpPr>
          <p:cNvPr id="14" name="TekstSylinder 13"/>
          <p:cNvSpPr txBox="1"/>
          <p:nvPr/>
        </p:nvSpPr>
        <p:spPr>
          <a:xfrm>
            <a:off x="4984279" y="5121508"/>
            <a:ext cx="871421" cy="646331"/>
          </a:xfrm>
          <a:prstGeom prst="rect">
            <a:avLst/>
          </a:prstGeom>
          <a:noFill/>
        </p:spPr>
        <p:txBody>
          <a:bodyPr wrap="square" rtlCol="0">
            <a:spAutoFit/>
          </a:bodyPr>
          <a:lstStyle/>
          <a:p>
            <a:r>
              <a:rPr lang="nb-NO" dirty="0"/>
              <a:t>Hard skills</a:t>
            </a:r>
          </a:p>
        </p:txBody>
      </p:sp>
      <p:sp>
        <p:nvSpPr>
          <p:cNvPr id="15" name="TekstSylinder 14"/>
          <p:cNvSpPr txBox="1"/>
          <p:nvPr/>
        </p:nvSpPr>
        <p:spPr>
          <a:xfrm>
            <a:off x="5641253" y="3917161"/>
            <a:ext cx="1368152" cy="369332"/>
          </a:xfrm>
          <a:prstGeom prst="rect">
            <a:avLst/>
          </a:prstGeom>
          <a:noFill/>
        </p:spPr>
        <p:txBody>
          <a:bodyPr wrap="square" rtlCol="0">
            <a:spAutoFit/>
          </a:bodyPr>
          <a:lstStyle/>
          <a:p>
            <a:r>
              <a:rPr lang="nb-NO" dirty="0"/>
              <a:t>Nerder</a:t>
            </a:r>
          </a:p>
        </p:txBody>
      </p:sp>
      <p:sp>
        <p:nvSpPr>
          <p:cNvPr id="16" name="TekstSylinder 15"/>
          <p:cNvSpPr txBox="1"/>
          <p:nvPr/>
        </p:nvSpPr>
        <p:spPr>
          <a:xfrm>
            <a:off x="4024484" y="3917161"/>
            <a:ext cx="1584176" cy="369332"/>
          </a:xfrm>
          <a:prstGeom prst="rect">
            <a:avLst/>
          </a:prstGeom>
          <a:noFill/>
        </p:spPr>
        <p:txBody>
          <a:bodyPr wrap="square" rtlCol="0">
            <a:spAutoFit/>
          </a:bodyPr>
          <a:lstStyle/>
          <a:p>
            <a:r>
              <a:rPr lang="nb-NO" dirty="0"/>
              <a:t>Soft skills</a:t>
            </a:r>
          </a:p>
        </p:txBody>
      </p:sp>
    </p:spTree>
    <p:extLst>
      <p:ext uri="{BB962C8B-B14F-4D97-AF65-F5344CB8AC3E}">
        <p14:creationId xmlns:p14="http://schemas.microsoft.com/office/powerpoint/2010/main" val="376052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a:latin typeface="Georgia" charset="0"/>
                <a:ea typeface="Georgia" charset="0"/>
                <a:cs typeface="Georgia" charset="0"/>
              </a:rPr>
              <a:t>KONKURRANSEROM &amp; SAMMENLIGNINGER</a:t>
            </a:r>
            <a:endParaRPr lang="nb-NO" sz="3200" dirty="0"/>
          </a:p>
        </p:txBody>
      </p:sp>
      <p:sp>
        <p:nvSpPr>
          <p:cNvPr id="4" name="Plassholder for innhold 3"/>
          <p:cNvSpPr>
            <a:spLocks noGrp="1"/>
          </p:cNvSpPr>
          <p:nvPr>
            <p:ph sz="half" idx="2"/>
          </p:nvPr>
        </p:nvSpPr>
        <p:spPr>
          <a:xfrm>
            <a:off x="5433391" y="1837209"/>
            <a:ext cx="4720815" cy="4918593"/>
          </a:xfrm>
        </p:spPr>
        <p:txBody>
          <a:bodyPr/>
          <a:lstStyle/>
          <a:p>
            <a:r>
              <a:rPr lang="nb-NO" sz="1800" dirty="0"/>
              <a:t>Siviløkonomer, sivilingeniører og industrielle økonomer er fremhevet som sterke, spesielt med tanke på kommersiell teft.</a:t>
            </a:r>
          </a:p>
          <a:p>
            <a:endParaRPr lang="nb-NO" sz="1800" dirty="0"/>
          </a:p>
          <a:p>
            <a:r>
              <a:rPr lang="nb-NO" sz="1800" dirty="0"/>
              <a:t>Programmerere, teknologer og realister har klare, konsise arbeidsoppgaver, de er nødvendige i det teknologiske og det er høy etterspørsel etter dem. </a:t>
            </a:r>
          </a:p>
          <a:p>
            <a:endParaRPr lang="nb-NO" sz="1800" dirty="0"/>
          </a:p>
          <a:p>
            <a:r>
              <a:rPr lang="nb-NO" sz="1800" dirty="0"/>
              <a:t>De som ikke bringes inn i konkurranserommet er de humanistiske retningene. De oppleves ikke å ha den samme graden av bredde som samfunnsviterne har.</a:t>
            </a:r>
          </a:p>
          <a:p>
            <a:endParaRPr lang="nb-NO" sz="1600" dirty="0"/>
          </a:p>
          <a:p>
            <a:endParaRPr lang="nb-NO" sz="14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22</a:t>
            </a:fld>
            <a:endParaRPr lang="en-US" dirty="0"/>
          </a:p>
        </p:txBody>
      </p:sp>
      <p:pic>
        <p:nvPicPr>
          <p:cNvPr id="10" name="Plassholder for innhold 9"/>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2564" r="13356"/>
          <a:stretch/>
        </p:blipFill>
        <p:spPr>
          <a:xfrm>
            <a:off x="514539" y="1928038"/>
            <a:ext cx="4364696" cy="4515902"/>
          </a:xfrm>
        </p:spPr>
      </p:pic>
    </p:spTree>
    <p:extLst>
      <p:ext uri="{BB962C8B-B14F-4D97-AF65-F5344CB8AC3E}">
        <p14:creationId xmlns:p14="http://schemas.microsoft.com/office/powerpoint/2010/main" val="1691331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latin typeface="Georgia" charset="0"/>
                <a:ea typeface="Georgia" charset="0"/>
                <a:cs typeface="Georgia" charset="0"/>
              </a:rPr>
              <a:t>”FOLK DRITER I HVA DU ER”</a:t>
            </a:r>
          </a:p>
        </p:txBody>
      </p:sp>
      <p:sp>
        <p:nvSpPr>
          <p:cNvPr id="4" name="Plassholder for innhold 3"/>
          <p:cNvSpPr>
            <a:spLocks noGrp="1"/>
          </p:cNvSpPr>
          <p:nvPr>
            <p:ph sz="half" idx="2"/>
          </p:nvPr>
        </p:nvSpPr>
        <p:spPr>
          <a:xfrm>
            <a:off x="4480223" y="1560665"/>
            <a:ext cx="5976665" cy="5195138"/>
          </a:xfrm>
        </p:spPr>
        <p:txBody>
          <a:bodyPr/>
          <a:lstStyle/>
          <a:p>
            <a:r>
              <a:rPr lang="nb-NO" sz="1600" dirty="0"/>
              <a:t>Flere av arbeidsgiverne vi snakker med viser motstand til at utdanningsretning har noe med din identitet på arbeidsplassen å gjøre. De synes det er rart og ovenpå hvis en ansatt hos dem skulle hatt mye ”stolthet” rundt sin utdanningstittel. </a:t>
            </a:r>
          </a:p>
          <a:p>
            <a:endParaRPr lang="nb-NO" sz="1600" dirty="0"/>
          </a:p>
          <a:p>
            <a:r>
              <a:rPr lang="nb-NO" sz="1600" dirty="0"/>
              <a:t>De mener heller at det viktigste er hva man gjør og hva man har gjort, prosjektet man har gjennomført, erfaringer man har og interesser som er viktige for en.  </a:t>
            </a:r>
          </a:p>
          <a:p>
            <a:endParaRPr lang="nb-NO" sz="1600" dirty="0"/>
          </a:p>
          <a:p>
            <a:r>
              <a:rPr lang="nb-NO" sz="1600" dirty="0"/>
              <a:t>Profitt er også sentralt i dette, spesielt å kunne vise hvordan man kan skape det med den erfaringen man har. </a:t>
            </a:r>
          </a:p>
          <a:p>
            <a:endParaRPr lang="nb-NO" sz="1600" dirty="0"/>
          </a:p>
          <a:p>
            <a:r>
              <a:rPr lang="nb-NO" sz="1600" dirty="0"/>
              <a:t>Flere nevner at det å identifisere seg sterkt med en utdanningstittel er en indikator på nyutdannede og folk med lite erfaring. Dette mener de slites vekk gjennom yrkeserfaring.</a:t>
            </a:r>
          </a:p>
          <a:p>
            <a:endParaRPr lang="nb-NO" sz="1600" dirty="0"/>
          </a:p>
          <a:p>
            <a:r>
              <a:rPr lang="nb-NO" sz="1600" dirty="0"/>
              <a:t>Samtidig sier de at samfunnsvitere i større grad enn andre utdanningsretninger er opptatt av sin utdanningstittel og fremhever det. </a:t>
            </a:r>
          </a:p>
          <a:p>
            <a:endParaRPr lang="nb-NO" sz="1600" dirty="0"/>
          </a:p>
          <a:p>
            <a:endParaRPr lang="nb-NO" sz="1600" dirty="0"/>
          </a:p>
          <a:p>
            <a:endParaRPr lang="nb-NO" sz="14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23</a:t>
            </a:fld>
            <a:endParaRPr lang="en-US" dirty="0"/>
          </a:p>
        </p:txBody>
      </p:sp>
      <p:pic>
        <p:nvPicPr>
          <p:cNvPr id="8" name="Plassholder for innhold 7"/>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320" r="20702" b="29668"/>
          <a:stretch/>
        </p:blipFill>
        <p:spPr>
          <a:xfrm>
            <a:off x="213082" y="1563343"/>
            <a:ext cx="3979109" cy="5232784"/>
          </a:xfrm>
        </p:spPr>
      </p:pic>
    </p:spTree>
    <p:extLst>
      <p:ext uri="{BB962C8B-B14F-4D97-AF65-F5344CB8AC3E}">
        <p14:creationId xmlns:p14="http://schemas.microsoft.com/office/powerpoint/2010/main" val="576254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840263" y="1693193"/>
            <a:ext cx="5616624" cy="5112567"/>
          </a:xfrm>
        </p:spPr>
        <p:txBody>
          <a:bodyPr/>
          <a:lstStyle/>
          <a:p>
            <a:r>
              <a:rPr lang="nb-NO" sz="1600" dirty="0"/>
              <a:t>Det er flere felt arbeidsgiverne mener at samfunnsvitere kan utvikle seg og har potensiale til. </a:t>
            </a:r>
          </a:p>
          <a:p>
            <a:pPr marL="0" indent="0">
              <a:buNone/>
            </a:pPr>
            <a:endParaRPr lang="nb-NO" sz="1600" dirty="0"/>
          </a:p>
          <a:p>
            <a:r>
              <a:rPr lang="nb-NO" sz="1600" dirty="0"/>
              <a:t>Innsiktsarbeid, kundedesign og kundeadferd blir trukket frem av flere. Her ser man en kompetanse samfunnsviterne har til å forstå mennesker både som gruppe og individ. Spesielt faggrupper som antropologer, psykologer og sosiologer blir sett på som relevante til denne typen arbeid. </a:t>
            </a:r>
          </a:p>
          <a:p>
            <a:endParaRPr lang="nb-NO" sz="1600" dirty="0"/>
          </a:p>
          <a:p>
            <a:r>
              <a:rPr lang="nb-NO" sz="1600" dirty="0"/>
              <a:t>Å fronte en grad av teknologisk nysgjerrighet vises også til som et potensiale. Her kan samfunnsviteren selv skaffe seg videre kompetanse innen IKT, men det behøver ikke nødvendigvis være programmering. Flere arbeidsgivere sier det kan være nok å bare ”snakke det teknologiske språket” og å forstå hvordan teknologien fungerer.</a:t>
            </a:r>
          </a:p>
          <a:p>
            <a:endParaRPr lang="nb-NO" sz="1400" dirty="0"/>
          </a:p>
          <a:p>
            <a:endParaRPr lang="nb-NO" sz="1600" dirty="0"/>
          </a:p>
          <a:p>
            <a:endParaRPr lang="nb-NO" sz="1600" dirty="0"/>
          </a:p>
          <a:p>
            <a:endParaRPr lang="nb-NO" sz="1800" dirty="0"/>
          </a:p>
          <a:p>
            <a:endParaRPr lang="nb-NO" sz="1800" dirty="0"/>
          </a:p>
          <a:p>
            <a:endParaRPr lang="nb-NO" sz="1600" dirty="0"/>
          </a:p>
          <a:p>
            <a:endParaRPr lang="nb-NO" sz="1600" dirty="0"/>
          </a:p>
          <a:p>
            <a:endParaRPr lang="nb-NO" sz="12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24</a:t>
            </a:fld>
            <a:endParaRPr lang="en-US" dirty="0"/>
          </a:p>
        </p:txBody>
      </p:sp>
      <p:sp>
        <p:nvSpPr>
          <p:cNvPr id="10" name="Tittel 1"/>
          <p:cNvSpPr>
            <a:spLocks noGrp="1"/>
          </p:cNvSpPr>
          <p:nvPr>
            <p:ph type="title"/>
          </p:nvPr>
        </p:nvSpPr>
        <p:spPr>
          <a:xfrm>
            <a:off x="534432" y="302868"/>
            <a:ext cx="9619774" cy="1260475"/>
          </a:xfrm>
        </p:spPr>
        <p:txBody>
          <a:bodyPr/>
          <a:lstStyle/>
          <a:p>
            <a:r>
              <a:rPr lang="nb-NO" sz="4000" dirty="0">
                <a:latin typeface="Georgia" charset="0"/>
                <a:ea typeface="Georgia" charset="0"/>
                <a:cs typeface="Georgia" charset="0"/>
              </a:rPr>
              <a:t>POTENSIALE &amp; UTVIKLINGSROM</a:t>
            </a:r>
            <a:endParaRPr lang="nb-NO" sz="4400" dirty="0">
              <a:latin typeface="Georgia" charset="0"/>
              <a:ea typeface="Georgia" charset="0"/>
              <a:cs typeface="Georgia" charset="0"/>
            </a:endParaRPr>
          </a:p>
        </p:txBody>
      </p:sp>
      <p:pic>
        <p:nvPicPr>
          <p:cNvPr id="13" name="Plassholder for innhold 1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8499" r="10306"/>
          <a:stretch/>
        </p:blipFill>
        <p:spPr>
          <a:xfrm>
            <a:off x="663799" y="1397844"/>
            <a:ext cx="3960440" cy="5407916"/>
          </a:xfrm>
        </p:spPr>
      </p:pic>
    </p:spTree>
    <p:extLst>
      <p:ext uri="{BB962C8B-B14F-4D97-AF65-F5344CB8AC3E}">
        <p14:creationId xmlns:p14="http://schemas.microsoft.com/office/powerpoint/2010/main" val="99213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840263" y="1563343"/>
            <a:ext cx="5616624" cy="5242417"/>
          </a:xfrm>
        </p:spPr>
        <p:txBody>
          <a:bodyPr/>
          <a:lstStyle/>
          <a:p>
            <a:endParaRPr lang="nb-NO" sz="1400" dirty="0"/>
          </a:p>
          <a:p>
            <a:r>
              <a:rPr lang="nb-NO" sz="1600" dirty="0"/>
              <a:t>Mange arbeidsgivere ser et stort potensiale i samfunnsvitere med tanke på salg. De mener dog at dette er et felt samfunnsviterne selv ikke vil jobbe i. Fordeler de mener samfunnsvitere har er at de er gode til argumentere, de er lidenskapelige når de tror på noe (produkt eller sak) og at de er relasjonsbyggere. </a:t>
            </a:r>
          </a:p>
          <a:p>
            <a:endParaRPr lang="nb-NO" sz="1600" dirty="0"/>
          </a:p>
          <a:p>
            <a:r>
              <a:rPr lang="nb-NO" sz="1600" dirty="0"/>
              <a:t>Bærekraft og miljø er også noe som etterspørres. Dette virker naturlig for flere arbeidsgivere er et felt samfunnsvitere har kompetanse innenfor. Det som siktes til er nok en gang en samfunnsforståelse, en forståelse av individ- og gruppeadferd og en forståelse for styringsmakter. Samtidig fremheves samfunnsgeografer og samfunnsplanleggere som svært relevante faggrupper her. </a:t>
            </a:r>
          </a:p>
          <a:p>
            <a:endParaRPr lang="nb-NO" sz="1600" dirty="0"/>
          </a:p>
          <a:p>
            <a:endParaRPr lang="nb-NO" sz="1600" dirty="0"/>
          </a:p>
          <a:p>
            <a:endParaRPr lang="nb-NO" sz="1600" dirty="0"/>
          </a:p>
          <a:p>
            <a:endParaRPr lang="nb-NO" sz="1800" dirty="0"/>
          </a:p>
          <a:p>
            <a:endParaRPr lang="nb-NO" sz="1800" dirty="0"/>
          </a:p>
          <a:p>
            <a:endParaRPr lang="nb-NO" sz="1600" dirty="0"/>
          </a:p>
          <a:p>
            <a:endParaRPr lang="nb-NO" sz="1600" dirty="0"/>
          </a:p>
          <a:p>
            <a:endParaRPr lang="nb-NO" sz="12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25</a:t>
            </a:fld>
            <a:endParaRPr lang="en-US" dirty="0"/>
          </a:p>
        </p:txBody>
      </p:sp>
      <p:sp>
        <p:nvSpPr>
          <p:cNvPr id="10" name="Tittel 1"/>
          <p:cNvSpPr>
            <a:spLocks noGrp="1"/>
          </p:cNvSpPr>
          <p:nvPr>
            <p:ph type="title"/>
          </p:nvPr>
        </p:nvSpPr>
        <p:spPr>
          <a:xfrm>
            <a:off x="534432" y="302868"/>
            <a:ext cx="9619774" cy="1260475"/>
          </a:xfrm>
        </p:spPr>
        <p:txBody>
          <a:bodyPr/>
          <a:lstStyle/>
          <a:p>
            <a:r>
              <a:rPr lang="nb-NO" sz="4000" dirty="0">
                <a:latin typeface="Georgia" charset="0"/>
                <a:ea typeface="Georgia" charset="0"/>
                <a:cs typeface="Georgia" charset="0"/>
              </a:rPr>
              <a:t>POTENSIALE &amp; UTVIKLINGSROM</a:t>
            </a:r>
            <a:endParaRPr lang="nb-NO" sz="4400" dirty="0">
              <a:latin typeface="Georgia" charset="0"/>
              <a:ea typeface="Georgia" charset="0"/>
              <a:cs typeface="Georgia" charset="0"/>
            </a:endParaRPr>
          </a:p>
        </p:txBody>
      </p:sp>
      <p:pic>
        <p:nvPicPr>
          <p:cNvPr id="9" name="Plassholder for innhold 12"/>
          <p:cNvPicPr>
            <a:picLocks noChangeAspect="1"/>
          </p:cNvPicPr>
          <p:nvPr/>
        </p:nvPicPr>
        <p:blipFill rotWithShape="1">
          <a:blip r:embed="rId2">
            <a:extLst>
              <a:ext uri="{28A0092B-C50C-407E-A947-70E740481C1C}">
                <a14:useLocalDpi xmlns:a14="http://schemas.microsoft.com/office/drawing/2010/main" val="0"/>
              </a:ext>
            </a:extLst>
          </a:blip>
          <a:srcRect l="48499" r="10306"/>
          <a:stretch/>
        </p:blipFill>
        <p:spPr bwMode="auto">
          <a:xfrm>
            <a:off x="676867" y="1397844"/>
            <a:ext cx="3960440" cy="5407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2134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latin typeface="Georgia" charset="0"/>
                <a:ea typeface="Georgia" charset="0"/>
                <a:cs typeface="Georgia" charset="0"/>
              </a:rPr>
              <a:t>FORBEDRING I ANSETTELSESPROSESSER</a:t>
            </a:r>
            <a:endParaRPr lang="nb-NO" sz="3600" dirty="0"/>
          </a:p>
        </p:txBody>
      </p:sp>
      <p:sp>
        <p:nvSpPr>
          <p:cNvPr id="4" name="Plassholder for innhold 3"/>
          <p:cNvSpPr>
            <a:spLocks noGrp="1"/>
          </p:cNvSpPr>
          <p:nvPr>
            <p:ph sz="half" idx="2"/>
          </p:nvPr>
        </p:nvSpPr>
        <p:spPr>
          <a:xfrm>
            <a:off x="4603853" y="1405161"/>
            <a:ext cx="5925042" cy="5604482"/>
          </a:xfrm>
        </p:spPr>
        <p:txBody>
          <a:bodyPr/>
          <a:lstStyle/>
          <a:p>
            <a:r>
              <a:rPr lang="nb-NO" sz="1600" b="1" dirty="0"/>
              <a:t>Søknader og CV</a:t>
            </a:r>
          </a:p>
          <a:p>
            <a:pPr lvl="1"/>
            <a:r>
              <a:rPr lang="nb-NO" sz="1400" dirty="0"/>
              <a:t>Må fremgå hvorfor man søker og motivasjon </a:t>
            </a:r>
          </a:p>
          <a:p>
            <a:pPr lvl="1"/>
            <a:r>
              <a:rPr lang="nb-NO" sz="1400" dirty="0"/>
              <a:t>Hva man kan gjøre og hva man har gjort, spesielt er prosjekter spennende.</a:t>
            </a:r>
          </a:p>
          <a:p>
            <a:pPr lvl="1"/>
            <a:r>
              <a:rPr lang="nb-NO" sz="1400" dirty="0"/>
              <a:t>Vil gjerne se noen andre ting som engasjerer deg, dette gir en personlighet bak CV og søknad.</a:t>
            </a:r>
          </a:p>
          <a:p>
            <a:pPr lvl="1"/>
            <a:endParaRPr lang="nb-NO" sz="1800" b="1" dirty="0"/>
          </a:p>
          <a:p>
            <a:r>
              <a:rPr lang="nb-NO" sz="1600" b="1" dirty="0"/>
              <a:t>Intervju</a:t>
            </a:r>
          </a:p>
          <a:p>
            <a:pPr lvl="1"/>
            <a:r>
              <a:rPr lang="nb-NO" sz="1400" dirty="0"/>
              <a:t>Personlige egenskaper er i front.</a:t>
            </a:r>
          </a:p>
          <a:p>
            <a:pPr lvl="1"/>
            <a:r>
              <a:rPr lang="nb-NO" sz="1400" dirty="0"/>
              <a:t>Må kunne selge seg uten å være for ”glatt”.</a:t>
            </a:r>
          </a:p>
          <a:p>
            <a:pPr lvl="1"/>
            <a:r>
              <a:rPr lang="nb-NO" sz="1400" dirty="0"/>
              <a:t>Være” </a:t>
            </a:r>
            <a:r>
              <a:rPr lang="nb-NO" sz="1400" dirty="0" err="1"/>
              <a:t>likable</a:t>
            </a:r>
            <a:r>
              <a:rPr lang="nb-NO" sz="1400" dirty="0"/>
              <a:t>”, her er kjemi viktig.</a:t>
            </a:r>
          </a:p>
          <a:p>
            <a:pPr lvl="1"/>
            <a:r>
              <a:rPr lang="nb-NO" sz="1400" dirty="0"/>
              <a:t>For de som jobber med salg er dette en test på hvordan du vil møte deres kunder igjen.</a:t>
            </a:r>
          </a:p>
          <a:p>
            <a:pPr lvl="1"/>
            <a:endParaRPr lang="nb-NO" sz="1600" dirty="0"/>
          </a:p>
          <a:p>
            <a:r>
              <a:rPr lang="nb-NO" sz="1600" b="1" dirty="0"/>
              <a:t>Tester og case</a:t>
            </a:r>
          </a:p>
          <a:p>
            <a:pPr lvl="1"/>
            <a:r>
              <a:rPr lang="nb-NO" sz="1400" dirty="0"/>
              <a:t>Case går for det meste ut på å se hvordan man jobber mot en løsning, ikke selve løsningen.</a:t>
            </a:r>
          </a:p>
          <a:p>
            <a:pPr lvl="1"/>
            <a:r>
              <a:rPr lang="nb-NO" sz="1400" dirty="0"/>
              <a:t>Finnes sjeldent én fasit i slike situasjoner.</a:t>
            </a:r>
          </a:p>
          <a:p>
            <a:pPr lvl="1"/>
            <a:r>
              <a:rPr lang="nb-NO" sz="1400" dirty="0"/>
              <a:t>Ser etter kreativitet innenfor rammer.</a:t>
            </a:r>
          </a:p>
          <a:p>
            <a:pPr lvl="1"/>
            <a:r>
              <a:rPr lang="nb-NO" sz="1400" dirty="0"/>
              <a:t>Mens andre er opptatt av å teste spesifikke egenskaper, spesielt knyttet til tallforståelse. </a:t>
            </a:r>
          </a:p>
          <a:p>
            <a:pPr lvl="1"/>
            <a:r>
              <a:rPr lang="nb-NO" sz="1400" dirty="0"/>
              <a:t>Vær alltid forberedt på å motta case eller test.</a:t>
            </a:r>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26</a:t>
            </a:fld>
            <a:endParaRPr lang="en-US" dirty="0"/>
          </a:p>
        </p:txBody>
      </p:sp>
      <p:pic>
        <p:nvPicPr>
          <p:cNvPr id="9" name="Plassholder for innhold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5807" y="1477169"/>
            <a:ext cx="3666671" cy="5499493"/>
          </a:xfrm>
        </p:spPr>
      </p:pic>
    </p:spTree>
    <p:extLst>
      <p:ext uri="{BB962C8B-B14F-4D97-AF65-F5344CB8AC3E}">
        <p14:creationId xmlns:p14="http://schemas.microsoft.com/office/powerpoint/2010/main" val="520590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t>OPPSUMMERING og anbefalinger</a:t>
            </a:r>
          </a:p>
        </p:txBody>
      </p:sp>
      <p:sp>
        <p:nvSpPr>
          <p:cNvPr id="3" name="Plassholder for tekst 2"/>
          <p:cNvSpPr>
            <a:spLocks noGrp="1"/>
          </p:cNvSpPr>
          <p:nvPr>
            <p:ph type="body" idx="1"/>
          </p:nvPr>
        </p:nvSpPr>
        <p:spPr/>
        <p:txBody>
          <a:bodyPr/>
          <a:lstStyle/>
          <a:p>
            <a:r>
              <a:rPr lang="nb-NO" dirty="0"/>
              <a:t>VEIEN VIDERE </a:t>
            </a:r>
          </a:p>
        </p:txBody>
      </p:sp>
      <p:sp>
        <p:nvSpPr>
          <p:cNvPr id="4" name="Plassholder for dato 3"/>
          <p:cNvSpPr>
            <a:spLocks noGrp="1"/>
          </p:cNvSpPr>
          <p:nvPr>
            <p:ph type="dt" sz="half" idx="10"/>
          </p:nvPr>
        </p:nvSpPr>
        <p:spPr/>
        <p:txBody>
          <a:bodyPr/>
          <a:lstStyle/>
          <a:p>
            <a:pPr>
              <a:defRPr/>
            </a:pPr>
            <a:r>
              <a:rPr lang="nb-NO"/>
              <a:t>Juni 2019</a:t>
            </a:r>
            <a:endParaRPr lang="en-US" dirty="0"/>
          </a:p>
        </p:txBody>
      </p:sp>
      <p:sp>
        <p:nvSpPr>
          <p:cNvPr id="5" name="Plassholder for bunntekst 4"/>
          <p:cNvSpPr>
            <a:spLocks noGrp="1"/>
          </p:cNvSpPr>
          <p:nvPr>
            <p:ph type="ftr" sz="quarter" idx="11"/>
          </p:nvPr>
        </p:nvSpPr>
        <p:spPr/>
        <p:txBody>
          <a:bodyPr/>
          <a:lstStyle/>
          <a:p>
            <a:pPr>
              <a:defRPr/>
            </a:pPr>
            <a:r>
              <a:rPr lang="en-US"/>
              <a:t>Respons Analyse for Samfunnsviterne</a:t>
            </a:r>
            <a:endParaRPr lang="nb-NO" dirty="0"/>
          </a:p>
        </p:txBody>
      </p:sp>
      <p:sp>
        <p:nvSpPr>
          <p:cNvPr id="6" name="Plassholder for lysbildenummer 5"/>
          <p:cNvSpPr>
            <a:spLocks noGrp="1"/>
          </p:cNvSpPr>
          <p:nvPr>
            <p:ph type="sldNum" sz="quarter" idx="12"/>
          </p:nvPr>
        </p:nvSpPr>
        <p:spPr/>
        <p:txBody>
          <a:bodyPr/>
          <a:lstStyle/>
          <a:p>
            <a:pPr>
              <a:defRPr/>
            </a:pPr>
            <a:fld id="{CC68654E-7C63-451F-BA94-D6476DC1DA23}" type="slidenum">
              <a:rPr lang="en-US" smtClean="0"/>
              <a:pPr>
                <a:defRPr/>
              </a:pPr>
              <a:t>27</a:t>
            </a:fld>
            <a:endParaRPr lang="en-US" dirty="0"/>
          </a:p>
        </p:txBody>
      </p:sp>
    </p:spTree>
    <p:extLst>
      <p:ext uri="{BB962C8B-B14F-4D97-AF65-F5344CB8AC3E}">
        <p14:creationId xmlns:p14="http://schemas.microsoft.com/office/powerpoint/2010/main" val="228107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768255" y="1563343"/>
            <a:ext cx="5760639" cy="5379450"/>
          </a:xfrm>
        </p:spPr>
        <p:txBody>
          <a:bodyPr/>
          <a:lstStyle/>
          <a:p>
            <a:endParaRPr lang="nb-NO" sz="1400" dirty="0"/>
          </a:p>
          <a:p>
            <a:r>
              <a:rPr lang="nb-NO" sz="1400" dirty="0"/>
              <a:t>Noen arbeidsgivere ønsker en bedre synliggjøring av samfunnsvitere i ulike posisjoner. Dette er både for dem selv og for samfunnsviteren selv. Slik kan man få ristet i stereotypiske tanker om hva samfunnsvitere jobber med. Her blir blant annet Jens Stoltenberg nevnt som et godt eksempel. </a:t>
            </a:r>
          </a:p>
          <a:p>
            <a:endParaRPr lang="nb-NO" sz="1400" dirty="0"/>
          </a:p>
          <a:p>
            <a:r>
              <a:rPr lang="nb-NO" sz="1400" dirty="0"/>
              <a:t>I forhold til det teknologiske skiftet er det er to veier å gå.  Enten må samfunnsviterne skaffe seg teknologisk kompetanse for å kunne konkurrere om de jobbene som krever det, eller så kan samfunnsviterne rendyrke en kompetanse som heller går på brukertilpasning, og å forstå teknologiens plass i vårt samfunn. Her er arbeidsgiverne svært delt i hva som er ”løsningen”.</a:t>
            </a:r>
          </a:p>
          <a:p>
            <a:endParaRPr lang="nb-NO" sz="1400" dirty="0"/>
          </a:p>
          <a:p>
            <a:r>
              <a:rPr lang="nb-NO" sz="1400" dirty="0"/>
              <a:t>Det blir foreslått å sette opp teknologiseminar der samfunnsviteren kan få lære seg teknologi på et intronivå. Det blir også foreslått et et økonomiseminar, med lignende intensjon. </a:t>
            </a:r>
          </a:p>
          <a:p>
            <a:endParaRPr lang="nb-NO" sz="1400" dirty="0"/>
          </a:p>
          <a:p>
            <a:r>
              <a:rPr lang="nb-NO" sz="1400" dirty="0"/>
              <a:t>Flere av arbeidsgiverne ønsker å møte samfunnsvitere i andre arenaer enn det som arrangeres tradisjonelt. De er lei </a:t>
            </a:r>
            <a:r>
              <a:rPr lang="nb-NO" sz="1400" i="1" dirty="0"/>
              <a:t>”de evinnelige karrieredagene” </a:t>
            </a:r>
            <a:r>
              <a:rPr lang="nb-NO" sz="1400" dirty="0"/>
              <a:t>og opplever at det blir altfor mye fokus på hva virksomhetene kan gjøre for de potensielle ansatte. Flere sier de blir møtt av studenter som sier ”Hva kan dere gjøre med meg da?” og at det blir helt feil </a:t>
            </a:r>
            <a:r>
              <a:rPr lang="nb-NO" sz="1400" dirty="0" err="1"/>
              <a:t>ift</a:t>
            </a:r>
            <a:r>
              <a:rPr lang="nb-NO" sz="1400" dirty="0"/>
              <a:t>. til deres perspektiv. </a:t>
            </a:r>
          </a:p>
          <a:p>
            <a:endParaRPr lang="nb-NO" sz="14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dirty="0" err="1"/>
              <a:t>Respons</a:t>
            </a:r>
            <a:r>
              <a:rPr lang="en-US" dirty="0"/>
              <a:t> </a:t>
            </a:r>
            <a:r>
              <a:rPr lang="en-US" dirty="0" err="1"/>
              <a:t>Analyse</a:t>
            </a:r>
            <a:r>
              <a:rPr lang="en-US" dirty="0"/>
              <a:t> for </a:t>
            </a:r>
            <a:r>
              <a:rPr lang="en-US" dirty="0" err="1"/>
              <a:t>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28</a:t>
            </a:fld>
            <a:endParaRPr lang="en-US" dirty="0"/>
          </a:p>
        </p:txBody>
      </p:sp>
      <p:sp>
        <p:nvSpPr>
          <p:cNvPr id="10" name="Tittel 1"/>
          <p:cNvSpPr>
            <a:spLocks noGrp="1"/>
          </p:cNvSpPr>
          <p:nvPr>
            <p:ph type="title"/>
          </p:nvPr>
        </p:nvSpPr>
        <p:spPr>
          <a:xfrm>
            <a:off x="534432" y="302868"/>
            <a:ext cx="9619774" cy="1260475"/>
          </a:xfrm>
        </p:spPr>
        <p:txBody>
          <a:bodyPr/>
          <a:lstStyle/>
          <a:p>
            <a:r>
              <a:rPr lang="nb-NO" sz="3600" dirty="0">
                <a:latin typeface="Georgia" charset="0"/>
                <a:ea typeface="Georgia" charset="0"/>
                <a:cs typeface="Georgia" charset="0"/>
              </a:rPr>
              <a:t>SAMFUNNSVITERNE </a:t>
            </a:r>
            <a:r>
              <a:rPr lang="mr-IN" sz="3600" dirty="0">
                <a:latin typeface="Georgia" charset="0"/>
                <a:ea typeface="Georgia" charset="0"/>
                <a:cs typeface="Georgia" charset="0"/>
              </a:rPr>
              <a:t>–</a:t>
            </a:r>
            <a:r>
              <a:rPr lang="nb-NO" sz="3600" dirty="0">
                <a:latin typeface="Georgia" charset="0"/>
                <a:ea typeface="Georgia" charset="0"/>
                <a:cs typeface="Georgia" charset="0"/>
              </a:rPr>
              <a:t> HVA KAN FORENINGEN GJØRE?</a:t>
            </a:r>
          </a:p>
        </p:txBody>
      </p:sp>
      <p:pic>
        <p:nvPicPr>
          <p:cNvPr id="3" name="Plassholder for innhold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9513" r="19459"/>
          <a:stretch/>
        </p:blipFill>
        <p:spPr>
          <a:xfrm>
            <a:off x="303759" y="1837209"/>
            <a:ext cx="4320480" cy="4719636"/>
          </a:xfrm>
        </p:spPr>
      </p:pic>
    </p:spTree>
    <p:extLst>
      <p:ext uri="{BB962C8B-B14F-4D97-AF65-F5344CB8AC3E}">
        <p14:creationId xmlns:p14="http://schemas.microsoft.com/office/powerpoint/2010/main" val="2962807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768255" y="1477169"/>
            <a:ext cx="5760639" cy="5465624"/>
          </a:xfrm>
        </p:spPr>
        <p:txBody>
          <a:bodyPr/>
          <a:lstStyle/>
          <a:p>
            <a:r>
              <a:rPr lang="nb-NO" sz="1600" dirty="0"/>
              <a:t>Å </a:t>
            </a:r>
            <a:r>
              <a:rPr lang="nb-NO" sz="1600" dirty="0" err="1"/>
              <a:t>fasilitere</a:t>
            </a:r>
            <a:r>
              <a:rPr lang="nb-NO" sz="1600" dirty="0"/>
              <a:t> møteplasser mellom virksomheter og samfunnsvitere blir sett på av mange som noe av den viktigste jobben. Arbeidsgiverne er åpne og ønsker å bli forespurt av Samfunnsviterne å stille på arrangementer. </a:t>
            </a:r>
          </a:p>
          <a:p>
            <a:endParaRPr lang="nb-NO" sz="1600" dirty="0"/>
          </a:p>
          <a:p>
            <a:r>
              <a:rPr lang="nb-NO" sz="1600" dirty="0"/>
              <a:t>Det etterlyses at Samfunnsviterne kunne i større grad kommunisert hvordan samfunnsvitere har kompetanser knyttet til bærekraft, teknologi mm. Et annet aspekt ved dette er å tydeliggjøre hvordan den kompetansen kan skape monetær verdi for potensielle arbeidsgivere. Det åpnes opp for å enten kommunisere dette direkte til virksomheter eller å styrke faggruppens egne evner til å kommunisere dette i rekrutteringssituasjoner.</a:t>
            </a:r>
          </a:p>
          <a:p>
            <a:endParaRPr lang="nb-NO" sz="1600" dirty="0"/>
          </a:p>
          <a:p>
            <a:r>
              <a:rPr lang="nb-NO" sz="1600" dirty="0"/>
              <a:t>Flere av arbeidsgiverne mener Samfunnsviterne i størst grad må kommunisere innover, mot egne medlemmer og studenter, ikke mot virksomheter. Spesielt blir fokuset på studenter fremhevet. Dette er ”morgendagens” samfunnsvitere og står i en gylden posisjon til å forme egen kompetanse. De burde veiledes i å ta valg som styrker deres kompetanse innen bærekraft/teknologi/business etc. mener arbeidsgiverne. </a:t>
            </a:r>
            <a:endParaRPr lang="nb-NO" sz="18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29</a:t>
            </a:fld>
            <a:endParaRPr lang="en-US" dirty="0"/>
          </a:p>
        </p:txBody>
      </p:sp>
      <p:sp>
        <p:nvSpPr>
          <p:cNvPr id="10" name="Tittel 1"/>
          <p:cNvSpPr>
            <a:spLocks noGrp="1"/>
          </p:cNvSpPr>
          <p:nvPr>
            <p:ph type="title"/>
          </p:nvPr>
        </p:nvSpPr>
        <p:spPr>
          <a:xfrm>
            <a:off x="534432" y="302868"/>
            <a:ext cx="9619774" cy="1260475"/>
          </a:xfrm>
        </p:spPr>
        <p:txBody>
          <a:bodyPr/>
          <a:lstStyle/>
          <a:p>
            <a:r>
              <a:rPr lang="nb-NO" sz="3600" dirty="0">
                <a:latin typeface="Georgia" charset="0"/>
                <a:ea typeface="Georgia" charset="0"/>
                <a:cs typeface="Georgia" charset="0"/>
              </a:rPr>
              <a:t>SAMFUNNSVITERNE </a:t>
            </a:r>
            <a:r>
              <a:rPr lang="mr-IN" sz="3600" dirty="0">
                <a:latin typeface="Georgia" charset="0"/>
                <a:ea typeface="Georgia" charset="0"/>
                <a:cs typeface="Georgia" charset="0"/>
              </a:rPr>
              <a:t>–</a:t>
            </a:r>
            <a:r>
              <a:rPr lang="nb-NO" sz="3600" dirty="0">
                <a:latin typeface="Georgia" charset="0"/>
                <a:ea typeface="Georgia" charset="0"/>
                <a:cs typeface="Georgia" charset="0"/>
              </a:rPr>
              <a:t> HVA KAN FORENINGEN GJØRE?</a:t>
            </a:r>
          </a:p>
        </p:txBody>
      </p:sp>
      <p:pic>
        <p:nvPicPr>
          <p:cNvPr id="3" name="Plassholder for innhold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9513" r="19459"/>
          <a:stretch/>
        </p:blipFill>
        <p:spPr>
          <a:xfrm>
            <a:off x="303759" y="1837209"/>
            <a:ext cx="4320480" cy="4719636"/>
          </a:xfrm>
        </p:spPr>
      </p:pic>
    </p:spTree>
    <p:extLst>
      <p:ext uri="{BB962C8B-B14F-4D97-AF65-F5344CB8AC3E}">
        <p14:creationId xmlns:p14="http://schemas.microsoft.com/office/powerpoint/2010/main" val="2041812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latin typeface="Georgia" charset="0"/>
                <a:ea typeface="Georgia" charset="0"/>
                <a:cs typeface="Georgia" charset="0"/>
              </a:rPr>
              <a:t>METODE</a:t>
            </a:r>
          </a:p>
        </p:txBody>
      </p:sp>
      <p:pic>
        <p:nvPicPr>
          <p:cNvPr id="8" name="Plassholder for innhold 7"/>
          <p:cNvPicPr>
            <a:picLocks noGrp="1" noChangeAspect="1"/>
          </p:cNvPicPr>
          <p:nvPr>
            <p:ph sz="half" idx="1"/>
          </p:nvPr>
        </p:nvPicPr>
        <p:blipFill>
          <a:blip r:embed="rId3"/>
          <a:stretch>
            <a:fillRect/>
          </a:stretch>
        </p:blipFill>
        <p:spPr>
          <a:xfrm>
            <a:off x="879823" y="1658493"/>
            <a:ext cx="3764692" cy="5256000"/>
          </a:xfrm>
          <a:prstGeom prst="rect">
            <a:avLst/>
          </a:prstGeom>
        </p:spPr>
      </p:pic>
      <p:sp>
        <p:nvSpPr>
          <p:cNvPr id="4" name="Plassholder for innhold 3"/>
          <p:cNvSpPr>
            <a:spLocks noGrp="1"/>
          </p:cNvSpPr>
          <p:nvPr>
            <p:ph sz="half" idx="2"/>
          </p:nvPr>
        </p:nvSpPr>
        <p:spPr>
          <a:xfrm>
            <a:off x="5056287" y="1764671"/>
            <a:ext cx="5097919" cy="4991131"/>
          </a:xfrm>
        </p:spPr>
        <p:txBody>
          <a:bodyPr/>
          <a:lstStyle/>
          <a:p>
            <a:r>
              <a:rPr lang="nb-NO" sz="1800" dirty="0"/>
              <a:t>Det ble gjennomført intervjuer med private og offentlige bedrifter, organisasjoner, byråer og virksomheter.</a:t>
            </a:r>
          </a:p>
          <a:p>
            <a:pPr marL="0" indent="0">
              <a:buNone/>
            </a:pPr>
            <a:endParaRPr lang="nb-NO" sz="1800" dirty="0"/>
          </a:p>
          <a:p>
            <a:r>
              <a:rPr lang="nb-NO" sz="1800" dirty="0"/>
              <a:t>Gruppen besto av bedrifter fra bransjer som finans, sjømat, teknologi, konsulent, samferdsel m.m.</a:t>
            </a:r>
          </a:p>
          <a:p>
            <a:endParaRPr lang="nb-NO" sz="1800" dirty="0"/>
          </a:p>
          <a:p>
            <a:r>
              <a:rPr lang="nb-NO" sz="1800" dirty="0"/>
              <a:t>Det ble gjennomført 30 intervjuer med ansatte i HR og i lederroller. Alle hadde erfaring fra tidligere ansettelsesprosesser.</a:t>
            </a:r>
          </a:p>
          <a:p>
            <a:endParaRPr lang="nb-NO" sz="1800" dirty="0"/>
          </a:p>
          <a:p>
            <a:r>
              <a:rPr lang="nb-NO" sz="1800" dirty="0"/>
              <a:t>Gruppene vil rapporteres samlet. Der det er forskjeller eller ulik tilnærming vil dette bli kommentert. Tilnærmet sitater er satt i kursiv.</a:t>
            </a:r>
          </a:p>
          <a:p>
            <a:pPr marL="0" indent="0">
              <a:buNone/>
            </a:pPr>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3</a:t>
            </a:fld>
            <a:endParaRPr lang="en-US" dirty="0"/>
          </a:p>
        </p:txBody>
      </p:sp>
    </p:spTree>
    <p:extLst>
      <p:ext uri="{BB962C8B-B14F-4D97-AF65-F5344CB8AC3E}">
        <p14:creationId xmlns:p14="http://schemas.microsoft.com/office/powerpoint/2010/main" val="189879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696246" y="1629281"/>
            <a:ext cx="5616625" cy="5248487"/>
          </a:xfrm>
        </p:spPr>
        <p:txBody>
          <a:bodyPr/>
          <a:lstStyle/>
          <a:p>
            <a:endParaRPr lang="nb-NO" sz="1600" dirty="0"/>
          </a:p>
          <a:p>
            <a:r>
              <a:rPr lang="nb-NO" sz="1600" dirty="0"/>
              <a:t>Følg en bedrift, virksomhet og/eller bransje du vil jobbe i. Legg merke til hva de gjør, hva de profilerer seg med og hva de ønsker å bli bedre på. Fortell i søknad at du følger bedriften, vis et genuint engasjement.</a:t>
            </a:r>
          </a:p>
          <a:p>
            <a:endParaRPr lang="nb-NO" sz="1600" dirty="0"/>
          </a:p>
          <a:p>
            <a:r>
              <a:rPr lang="nb-NO" sz="1600" dirty="0"/>
              <a:t>Vis nysgjerrighet ovenfor hvordan jobbhverdagen til stillingen ser ut, vis hvordan du passer inn. </a:t>
            </a:r>
          </a:p>
          <a:p>
            <a:endParaRPr lang="nb-NO" sz="1600" dirty="0"/>
          </a:p>
          <a:p>
            <a:r>
              <a:rPr lang="nb-NO" sz="1600" dirty="0"/>
              <a:t>Ton ned avansert ordbruk, språket til akademia kan fremmedgjøre og få en til å virke litt ”ovenpå”.</a:t>
            </a:r>
          </a:p>
          <a:p>
            <a:endParaRPr lang="nb-NO" sz="1600" dirty="0"/>
          </a:p>
          <a:p>
            <a:r>
              <a:rPr lang="nb-NO" sz="1600" dirty="0"/>
              <a:t>Oversette kompetansen du har og hvordan du ser for deg at den kan nyttiggjøres i bedriften.</a:t>
            </a:r>
          </a:p>
          <a:p>
            <a:endParaRPr lang="nb-NO" sz="1600" dirty="0"/>
          </a:p>
          <a:p>
            <a:r>
              <a:rPr lang="nb-NO" sz="1600" dirty="0"/>
              <a:t>Vis at man er et menneske med mange fasetter. Hvilke andre interesser er viktig i ens liv? Hva er man lidenskapelig opptatt av?</a:t>
            </a:r>
          </a:p>
          <a:p>
            <a:endParaRPr lang="nb-NO" sz="1600" dirty="0"/>
          </a:p>
          <a:p>
            <a:endParaRPr lang="nb-NO" sz="18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30</a:t>
            </a:fld>
            <a:endParaRPr lang="en-US" dirty="0"/>
          </a:p>
        </p:txBody>
      </p:sp>
      <p:sp>
        <p:nvSpPr>
          <p:cNvPr id="10" name="Tittel 1"/>
          <p:cNvSpPr>
            <a:spLocks noGrp="1"/>
          </p:cNvSpPr>
          <p:nvPr>
            <p:ph type="title"/>
          </p:nvPr>
        </p:nvSpPr>
        <p:spPr>
          <a:xfrm>
            <a:off x="534432" y="302868"/>
            <a:ext cx="9619774" cy="1260475"/>
          </a:xfrm>
        </p:spPr>
        <p:txBody>
          <a:bodyPr/>
          <a:lstStyle/>
          <a:p>
            <a:r>
              <a:rPr lang="nb-NO" sz="3600" dirty="0">
                <a:latin typeface="Georgia" charset="0"/>
                <a:ea typeface="Georgia" charset="0"/>
                <a:cs typeface="Georgia" charset="0"/>
              </a:rPr>
              <a:t>SAMFUNNSVITERNE </a:t>
            </a:r>
            <a:r>
              <a:rPr lang="mr-IN" sz="3600" dirty="0">
                <a:latin typeface="Georgia" charset="0"/>
                <a:ea typeface="Georgia" charset="0"/>
                <a:cs typeface="Georgia" charset="0"/>
              </a:rPr>
              <a:t>–</a:t>
            </a:r>
            <a:r>
              <a:rPr lang="nb-NO" sz="3600" dirty="0">
                <a:latin typeface="Georgia" charset="0"/>
                <a:ea typeface="Georgia" charset="0"/>
                <a:cs typeface="Georgia" charset="0"/>
              </a:rPr>
              <a:t> HVA KAN ENKELTPERSONER GJØRE?</a:t>
            </a:r>
          </a:p>
        </p:txBody>
      </p:sp>
      <p:pic>
        <p:nvPicPr>
          <p:cNvPr id="3" name="Plassholder for innhold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4205"/>
          <a:stretch/>
        </p:blipFill>
        <p:spPr>
          <a:xfrm>
            <a:off x="534432" y="1621185"/>
            <a:ext cx="3729767" cy="5359387"/>
          </a:xfrm>
        </p:spPr>
      </p:pic>
    </p:spTree>
    <p:extLst>
      <p:ext uri="{BB962C8B-B14F-4D97-AF65-F5344CB8AC3E}">
        <p14:creationId xmlns:p14="http://schemas.microsoft.com/office/powerpoint/2010/main" val="1798459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696246" y="1629281"/>
            <a:ext cx="5616625" cy="5248487"/>
          </a:xfrm>
        </p:spPr>
        <p:txBody>
          <a:bodyPr/>
          <a:lstStyle/>
          <a:p>
            <a:endParaRPr lang="nb-NO" sz="1600" dirty="0"/>
          </a:p>
          <a:p>
            <a:r>
              <a:rPr lang="nb-NO" sz="1600" dirty="0"/>
              <a:t>Fortell arbeidsgiveren hva du kan gjøre for dem, ikke hva de kan gjøre for deg og din karriere. Dette viser initiativ, selvforståelse og viljen til å ta arbeidsgivers perspektiv. </a:t>
            </a:r>
          </a:p>
          <a:p>
            <a:endParaRPr lang="nb-NO" sz="1600" dirty="0"/>
          </a:p>
          <a:p>
            <a:r>
              <a:rPr lang="nb-NO" sz="1600" dirty="0"/>
              <a:t>Vis til prosjekter du har jobbet på før, her kan ”prosjekter” være en bred betegnelse. Har man organisert noe frivillig, bidratt til andres prosjekter eller deltatt på prosjekter i jobb, så er alt dette relevant. Bare vær tydelig om din rolle.  </a:t>
            </a:r>
          </a:p>
          <a:p>
            <a:endParaRPr lang="nb-NO" sz="1600" dirty="0"/>
          </a:p>
          <a:p>
            <a:r>
              <a:rPr lang="nb-NO" sz="1600" dirty="0"/>
              <a:t>Tenk over hvordan kompetansen passer inn i et teknologisk/bærekraftig perspektiv. Hva kan man bidra med med tanke på disse temaene allerede. Eventuelt ta et kurs eller to i disse temaene. Bare å kunne ”språket” er svært nyttig!</a:t>
            </a:r>
            <a:endParaRPr lang="nb-NO" sz="1800" dirty="0"/>
          </a:p>
          <a:p>
            <a:endParaRPr lang="nb-NO" sz="18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31</a:t>
            </a:fld>
            <a:endParaRPr lang="en-US" dirty="0"/>
          </a:p>
        </p:txBody>
      </p:sp>
      <p:sp>
        <p:nvSpPr>
          <p:cNvPr id="10" name="Tittel 1"/>
          <p:cNvSpPr>
            <a:spLocks noGrp="1"/>
          </p:cNvSpPr>
          <p:nvPr>
            <p:ph type="title"/>
          </p:nvPr>
        </p:nvSpPr>
        <p:spPr>
          <a:xfrm>
            <a:off x="534432" y="302868"/>
            <a:ext cx="9619774" cy="1260475"/>
          </a:xfrm>
        </p:spPr>
        <p:txBody>
          <a:bodyPr/>
          <a:lstStyle/>
          <a:p>
            <a:r>
              <a:rPr lang="nb-NO" sz="3600" dirty="0">
                <a:latin typeface="Georgia" charset="0"/>
                <a:ea typeface="Georgia" charset="0"/>
                <a:cs typeface="Georgia" charset="0"/>
              </a:rPr>
              <a:t>SAMFUNNSVITERNE </a:t>
            </a:r>
            <a:r>
              <a:rPr lang="mr-IN" sz="3600" dirty="0">
                <a:latin typeface="Georgia" charset="0"/>
                <a:ea typeface="Georgia" charset="0"/>
                <a:cs typeface="Georgia" charset="0"/>
              </a:rPr>
              <a:t>–</a:t>
            </a:r>
            <a:r>
              <a:rPr lang="nb-NO" sz="3600" dirty="0">
                <a:latin typeface="Georgia" charset="0"/>
                <a:ea typeface="Georgia" charset="0"/>
                <a:cs typeface="Georgia" charset="0"/>
              </a:rPr>
              <a:t> HVA KAN ENKELTPERSONER GJØRE?</a:t>
            </a:r>
          </a:p>
        </p:txBody>
      </p:sp>
      <p:pic>
        <p:nvPicPr>
          <p:cNvPr id="3" name="Plassholder for innhold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4864"/>
          <a:stretch/>
        </p:blipFill>
        <p:spPr>
          <a:xfrm>
            <a:off x="547579" y="1621185"/>
            <a:ext cx="3729767" cy="5322520"/>
          </a:xfrm>
        </p:spPr>
      </p:pic>
    </p:spTree>
    <p:extLst>
      <p:ext uri="{BB962C8B-B14F-4D97-AF65-F5344CB8AC3E}">
        <p14:creationId xmlns:p14="http://schemas.microsoft.com/office/powerpoint/2010/main" val="1081515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696246" y="1369541"/>
            <a:ext cx="5616625" cy="5508228"/>
          </a:xfrm>
        </p:spPr>
        <p:txBody>
          <a:bodyPr/>
          <a:lstStyle/>
          <a:p>
            <a:r>
              <a:rPr lang="nb-NO" sz="1800" dirty="0"/>
              <a:t>Styrke evnene til å selge seg selv, være trygg på egne evner og vise seg selv fra den sterkeste siden.</a:t>
            </a:r>
          </a:p>
          <a:p>
            <a:endParaRPr lang="nb-NO" sz="1800" dirty="0"/>
          </a:p>
          <a:p>
            <a:r>
              <a:rPr lang="nb-NO" sz="1800" dirty="0"/>
              <a:t>Åpne opp for å jobbe med salg, det er ikke spisse sko på Gardermoen, det handler om relasjoner og argumenter. Dette er jo samfunnsvitere gode på!</a:t>
            </a:r>
          </a:p>
          <a:p>
            <a:endParaRPr lang="nb-NO" sz="1800" dirty="0"/>
          </a:p>
          <a:p>
            <a:r>
              <a:rPr lang="nb-NO" sz="1800" dirty="0"/>
              <a:t>Tydeliggjør hard skills samfunnsvitere innehar, hva har samfunnsvitere til felles og hva som er unikt for de ulike utdanningsretningene. </a:t>
            </a:r>
          </a:p>
          <a:p>
            <a:endParaRPr lang="nb-NO" sz="1800" dirty="0"/>
          </a:p>
          <a:p>
            <a:r>
              <a:rPr lang="nb-NO" sz="1800" dirty="0"/>
              <a:t>Arbeidsgiverne leter etter noen som kan veilede dem i temaer som det teknologiske, kundeadferd/tilpassing, og bærekraft. Dette er noe samfunnsvitere kan bidra til, det må bare tydeliggjøres og kommuniseres hvordan. </a:t>
            </a:r>
          </a:p>
          <a:p>
            <a:endParaRPr lang="nb-NO" sz="18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32</a:t>
            </a:fld>
            <a:endParaRPr lang="en-US" dirty="0"/>
          </a:p>
        </p:txBody>
      </p:sp>
      <p:sp>
        <p:nvSpPr>
          <p:cNvPr id="10" name="Tittel 1"/>
          <p:cNvSpPr>
            <a:spLocks noGrp="1"/>
          </p:cNvSpPr>
          <p:nvPr>
            <p:ph type="title"/>
          </p:nvPr>
        </p:nvSpPr>
        <p:spPr>
          <a:xfrm>
            <a:off x="534432" y="109065"/>
            <a:ext cx="9619774" cy="1260475"/>
          </a:xfrm>
        </p:spPr>
        <p:txBody>
          <a:bodyPr/>
          <a:lstStyle/>
          <a:p>
            <a:r>
              <a:rPr lang="nb-NO" sz="4000" dirty="0">
                <a:latin typeface="Georgia" charset="0"/>
                <a:ea typeface="Georgia" charset="0"/>
                <a:cs typeface="Georgia" charset="0"/>
              </a:rPr>
              <a:t>ANBEFALINGER</a:t>
            </a:r>
          </a:p>
        </p:txBody>
      </p:sp>
      <p:pic>
        <p:nvPicPr>
          <p:cNvPr id="9" name="Plassholder for innhold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3330"/>
          <a:stretch/>
        </p:blipFill>
        <p:spPr>
          <a:xfrm>
            <a:off x="303759" y="1369540"/>
            <a:ext cx="4273712" cy="5574165"/>
          </a:xfrm>
          <a:prstGeom prst="rect">
            <a:avLst/>
          </a:prstGeom>
        </p:spPr>
      </p:pic>
    </p:spTree>
    <p:extLst>
      <p:ext uri="{BB962C8B-B14F-4D97-AF65-F5344CB8AC3E}">
        <p14:creationId xmlns:p14="http://schemas.microsoft.com/office/powerpoint/2010/main" val="998178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4840263" y="1467135"/>
            <a:ext cx="5472608" cy="5410633"/>
          </a:xfrm>
        </p:spPr>
        <p:txBody>
          <a:bodyPr/>
          <a:lstStyle/>
          <a:p>
            <a:r>
              <a:rPr lang="nb-NO" sz="1800"/>
              <a:t>Ikke </a:t>
            </a:r>
            <a:r>
              <a:rPr lang="nb-NO" sz="1800" dirty="0"/>
              <a:t>legg for mye vekt på utdanningstittel, det kan virke skremmende, fremmedgjørende og for akademisk. </a:t>
            </a:r>
          </a:p>
          <a:p>
            <a:endParaRPr lang="nb-NO" sz="1800" dirty="0"/>
          </a:p>
          <a:p>
            <a:r>
              <a:rPr lang="nb-NO" sz="1800" dirty="0"/>
              <a:t>Kurs om teknologi er en god ide, disse burde også finnes i flere nivåer. </a:t>
            </a:r>
          </a:p>
          <a:p>
            <a:endParaRPr lang="nb-NO" sz="1800" dirty="0"/>
          </a:p>
          <a:p>
            <a:r>
              <a:rPr lang="nb-NO" sz="1800" dirty="0"/>
              <a:t>Vis arbeidsgiveren at du vet hva de ønsker for sin bedrift, eller at du i alle fall er nysgjerrig på dette, vis deretter hvordan du skal hjelpe dem med å komme seg dit.</a:t>
            </a:r>
          </a:p>
          <a:p>
            <a:endParaRPr lang="nb-NO" sz="1800" dirty="0"/>
          </a:p>
          <a:p>
            <a:r>
              <a:rPr lang="nb-NO" sz="1800" dirty="0"/>
              <a:t>Ta plass i kundeadferd/</a:t>
            </a:r>
            <a:r>
              <a:rPr lang="nb-NO" sz="1800" dirty="0" err="1"/>
              <a:t>user</a:t>
            </a:r>
            <a:r>
              <a:rPr lang="nb-NO" sz="1800" dirty="0"/>
              <a:t> research-verden, her er det store behov og her burde samfunnsviteren være et naturlig valg for arbeidsgivere. </a:t>
            </a:r>
          </a:p>
          <a:p>
            <a:endParaRPr lang="nb-NO" sz="18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33</a:t>
            </a:fld>
            <a:endParaRPr lang="en-US" dirty="0"/>
          </a:p>
        </p:txBody>
      </p:sp>
      <p:sp>
        <p:nvSpPr>
          <p:cNvPr id="10" name="Tittel 1"/>
          <p:cNvSpPr>
            <a:spLocks noGrp="1"/>
          </p:cNvSpPr>
          <p:nvPr>
            <p:ph type="title"/>
          </p:nvPr>
        </p:nvSpPr>
        <p:spPr>
          <a:xfrm>
            <a:off x="534432" y="140722"/>
            <a:ext cx="9619774" cy="1260475"/>
          </a:xfrm>
        </p:spPr>
        <p:txBody>
          <a:bodyPr/>
          <a:lstStyle/>
          <a:p>
            <a:r>
              <a:rPr lang="nb-NO" sz="4000" dirty="0">
                <a:latin typeface="Georgia" charset="0"/>
                <a:ea typeface="Georgia" charset="0"/>
                <a:cs typeface="Georgia" charset="0"/>
              </a:rPr>
              <a:t>ANBEFALINGER</a:t>
            </a:r>
          </a:p>
        </p:txBody>
      </p:sp>
      <p:pic>
        <p:nvPicPr>
          <p:cNvPr id="9" name="Plassholder for innhold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0962" t="7955" r="13936" b="9091"/>
          <a:stretch/>
        </p:blipFill>
        <p:spPr>
          <a:xfrm>
            <a:off x="300630" y="1454708"/>
            <a:ext cx="4395616" cy="5389768"/>
          </a:xfrm>
          <a:prstGeom prst="rect">
            <a:avLst/>
          </a:prstGeom>
        </p:spPr>
      </p:pic>
    </p:spTree>
    <p:extLst>
      <p:ext uri="{BB962C8B-B14F-4D97-AF65-F5344CB8AC3E}">
        <p14:creationId xmlns:p14="http://schemas.microsoft.com/office/powerpoint/2010/main" val="405925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1"/>
          <p:cNvSpPr txBox="1">
            <a:spLocks/>
          </p:cNvSpPr>
          <p:nvPr/>
        </p:nvSpPr>
        <p:spPr>
          <a:xfrm>
            <a:off x="-56282" y="3842683"/>
            <a:ext cx="10744919" cy="3755166"/>
          </a:xfrm>
          <a:prstGeom prst="rect">
            <a:avLst/>
          </a:prstGeom>
          <a:solidFill>
            <a:schemeClr val="tx1"/>
          </a:solidFill>
        </p:spPr>
        <p:txBody>
          <a:bodyPr vert="horz" lIns="100838" tIns="50419" rIns="100838" bIns="50419" rtlCol="0" anchor="b">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endParaRPr lang="nb-NO" altLang="nb-NO" sz="1764" dirty="0">
              <a:solidFill>
                <a:srgbClr val="FFFFFF"/>
              </a:solidFill>
              <a:latin typeface="Times New Roman" panose="02020603050405020304" pitchFamily="18" charset="0"/>
            </a:endParaRPr>
          </a:p>
          <a:p>
            <a:pPr marL="0" indent="0" algn="r">
              <a:buNone/>
            </a:pPr>
            <a:endParaRPr lang="nb-NO" altLang="nb-NO" sz="1764" dirty="0">
              <a:solidFill>
                <a:srgbClr val="FFFFFF"/>
              </a:solidFill>
              <a:latin typeface="Times New Roman" panose="02020603050405020304" pitchFamily="18" charset="0"/>
            </a:endParaRPr>
          </a:p>
          <a:p>
            <a:pPr marL="0" indent="0" algn="r">
              <a:buNone/>
            </a:pPr>
            <a:endParaRPr lang="nb-NO" altLang="nb-NO" sz="1544" dirty="0">
              <a:solidFill>
                <a:srgbClr val="FFFFFF"/>
              </a:solidFill>
              <a:latin typeface="Times New Roman" panose="02020603050405020304" pitchFamily="18" charset="0"/>
            </a:endParaRPr>
          </a:p>
          <a:p>
            <a:pPr marL="0" indent="0" algn="r">
              <a:buNone/>
            </a:pPr>
            <a:endParaRPr lang="nb-NO" altLang="nb-NO" sz="1544" dirty="0">
              <a:solidFill>
                <a:srgbClr val="FFFFFF"/>
              </a:solidFill>
              <a:latin typeface="Times New Roman" panose="02020603050405020304" pitchFamily="18" charset="0"/>
            </a:endParaRPr>
          </a:p>
          <a:p>
            <a:pPr marL="0" indent="0" algn="r">
              <a:buNone/>
            </a:pPr>
            <a:r>
              <a:rPr lang="nb-NO" altLang="nb-NO" sz="1544" dirty="0">
                <a:solidFill>
                  <a:srgbClr val="FFFFFF"/>
                </a:solidFill>
                <a:latin typeface="Times New Roman" panose="02020603050405020304" pitchFamily="18" charset="0"/>
              </a:rPr>
              <a:t>Sigrid Øvereng</a:t>
            </a:r>
          </a:p>
          <a:p>
            <a:pPr marL="0" indent="0" algn="r">
              <a:buNone/>
            </a:pPr>
            <a:r>
              <a:rPr lang="nb-NO" sz="1400" dirty="0">
                <a:solidFill>
                  <a:srgbClr val="FFFFFF"/>
                </a:solidFill>
                <a:latin typeface="Arial" charset="0"/>
                <a:ea typeface="ＭＳ Ｐゴシック" charset="0"/>
                <a:cs typeface="ＭＳ Ｐゴシック" charset="0"/>
              </a:rPr>
              <a:t>+47 93 02 62 16</a:t>
            </a:r>
          </a:p>
          <a:p>
            <a:pPr marL="0" indent="0" algn="r">
              <a:buNone/>
            </a:pPr>
            <a:endParaRPr lang="nb-NO" sz="1400" dirty="0">
              <a:solidFill>
                <a:srgbClr val="FFFFFF"/>
              </a:solidFill>
              <a:latin typeface="Arial" charset="0"/>
              <a:ea typeface="ＭＳ Ｐゴシック" charset="0"/>
              <a:cs typeface="ＭＳ Ｐゴシック" charset="0"/>
            </a:endParaRPr>
          </a:p>
          <a:p>
            <a:pPr marL="0" indent="0" algn="r">
              <a:buNone/>
            </a:pPr>
            <a:r>
              <a:rPr lang="nb-NO" sz="1400" dirty="0">
                <a:solidFill>
                  <a:srgbClr val="FFFFFF"/>
                </a:solidFill>
                <a:latin typeface="Arial" charset="0"/>
                <a:ea typeface="ＭＳ Ｐゴシック" charset="0"/>
                <a:cs typeface="ＭＳ Ｐゴシック" charset="0"/>
              </a:rPr>
              <a:t>Anita Lynne</a:t>
            </a:r>
          </a:p>
          <a:p>
            <a:pPr marL="0" indent="0" algn="r">
              <a:buNone/>
            </a:pPr>
            <a:r>
              <a:rPr lang="nb-NO" sz="1400" dirty="0">
                <a:solidFill>
                  <a:srgbClr val="FFFFFF"/>
                </a:solidFill>
                <a:latin typeface="Arial" charset="0"/>
                <a:ea typeface="ＭＳ Ｐゴシック" charset="0"/>
                <a:cs typeface="ＭＳ Ｐゴシック" charset="0"/>
              </a:rPr>
              <a:t>+47 99 25 59 77</a:t>
            </a:r>
          </a:p>
          <a:p>
            <a:pPr marL="0" indent="0" algn="r">
              <a:buNone/>
            </a:pPr>
            <a:endParaRPr lang="nb-NO" altLang="nb-NO" sz="1544" dirty="0">
              <a:solidFill>
                <a:srgbClr val="FFFFFF"/>
              </a:solidFill>
              <a:latin typeface="Times New Roman" panose="02020603050405020304" pitchFamily="18" charset="0"/>
            </a:endParaRPr>
          </a:p>
          <a:p>
            <a:pPr marL="0" indent="0" algn="r">
              <a:buNone/>
            </a:pPr>
            <a:r>
              <a:rPr lang="nb-NO" altLang="nb-NO" sz="1544" dirty="0">
                <a:solidFill>
                  <a:srgbClr val="FFFFFF"/>
                </a:solidFill>
                <a:latin typeface="Times New Roman" panose="02020603050405020304" pitchFamily="18" charset="0"/>
              </a:rPr>
              <a:t>Respons Analyse </a:t>
            </a:r>
          </a:p>
          <a:p>
            <a:pPr marL="0" indent="0" algn="r">
              <a:buNone/>
            </a:pPr>
            <a:endParaRPr lang="nb-NO" altLang="nb-NO" sz="1544" dirty="0">
              <a:solidFill>
                <a:srgbClr val="FFFFFF"/>
              </a:solidFill>
              <a:latin typeface="Times New Roman" panose="02020603050405020304" pitchFamily="18" charset="0"/>
            </a:endParaRPr>
          </a:p>
        </p:txBody>
      </p:sp>
      <p:sp>
        <p:nvSpPr>
          <p:cNvPr id="8" name="Rektangel 2"/>
          <p:cNvSpPr>
            <a:spLocks noChangeArrowheads="1"/>
          </p:cNvSpPr>
          <p:nvPr/>
        </p:nvSpPr>
        <p:spPr bwMode="auto">
          <a:xfrm>
            <a:off x="929155" y="4338135"/>
            <a:ext cx="5637124" cy="906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lnSpc>
                <a:spcPct val="80000"/>
              </a:lnSpc>
            </a:pPr>
            <a:endParaRPr lang="nb-NO" altLang="nb-NO" sz="6617" dirty="0">
              <a:solidFill>
                <a:schemeClr val="bg1"/>
              </a:solidFill>
              <a:latin typeface="League Gothic" pitchFamily="50" charset="0"/>
            </a:endParaRPr>
          </a:p>
        </p:txBody>
      </p:sp>
      <p:sp>
        <p:nvSpPr>
          <p:cNvPr id="2" name="Plassholder for dato 1"/>
          <p:cNvSpPr>
            <a:spLocks noGrp="1"/>
          </p:cNvSpPr>
          <p:nvPr>
            <p:ph type="dt" sz="half" idx="10"/>
          </p:nvPr>
        </p:nvSpPr>
        <p:spPr/>
        <p:txBody>
          <a:bodyPr/>
          <a:lstStyle/>
          <a:p>
            <a:pPr>
              <a:defRPr/>
            </a:pPr>
            <a:r>
              <a:rPr lang="nb-NO"/>
              <a:t>Juni 2019</a:t>
            </a:r>
            <a:endParaRPr lang="en-US" dirty="0"/>
          </a:p>
        </p:txBody>
      </p:sp>
      <p:sp>
        <p:nvSpPr>
          <p:cNvPr id="3" name="Plassholder for bunntekst 2"/>
          <p:cNvSpPr>
            <a:spLocks noGrp="1"/>
          </p:cNvSpPr>
          <p:nvPr>
            <p:ph type="ftr" sz="quarter" idx="11"/>
          </p:nvPr>
        </p:nvSpPr>
        <p:spPr/>
        <p:txBody>
          <a:bodyPr/>
          <a:lstStyle/>
          <a:p>
            <a:pPr>
              <a:defRPr/>
            </a:pPr>
            <a:r>
              <a:rPr lang="en-US"/>
              <a:t>Respons Analyse for Samfunnsviterne</a:t>
            </a:r>
            <a:endParaRPr lang="nb-NO" dirty="0"/>
          </a:p>
        </p:txBody>
      </p:sp>
      <p:sp>
        <p:nvSpPr>
          <p:cNvPr id="4" name="Plassholder for lysbildenummer 3"/>
          <p:cNvSpPr>
            <a:spLocks noGrp="1"/>
          </p:cNvSpPr>
          <p:nvPr>
            <p:ph type="sldNum" sz="quarter" idx="12"/>
          </p:nvPr>
        </p:nvSpPr>
        <p:spPr/>
        <p:txBody>
          <a:bodyPr/>
          <a:lstStyle/>
          <a:p>
            <a:pPr>
              <a:defRPr/>
            </a:pPr>
            <a:fld id="{B0EF3141-227E-46FD-B919-E96F639BA207}" type="slidenum">
              <a:rPr lang="en-US" smtClean="0"/>
              <a:pPr>
                <a:defRPr/>
              </a:pPr>
              <a:t>34</a:t>
            </a:fld>
            <a:endParaRPr lang="en-US" dirty="0"/>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266" y="757089"/>
            <a:ext cx="7272111" cy="4854519"/>
          </a:xfrm>
          <a:prstGeom prst="rect">
            <a:avLst/>
          </a:prstGeom>
        </p:spPr>
      </p:pic>
    </p:spTree>
    <p:extLst>
      <p:ext uri="{BB962C8B-B14F-4D97-AF65-F5344CB8AC3E}">
        <p14:creationId xmlns:p14="http://schemas.microsoft.com/office/powerpoint/2010/main" val="33868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t>Assosiasjoner &amp; Tanker om Samfunnsvitere</a:t>
            </a:r>
          </a:p>
        </p:txBody>
      </p:sp>
      <p:sp>
        <p:nvSpPr>
          <p:cNvPr id="3" name="Plassholder for tekst 2"/>
          <p:cNvSpPr>
            <a:spLocks noGrp="1"/>
          </p:cNvSpPr>
          <p:nvPr>
            <p:ph type="body" idx="1"/>
          </p:nvPr>
        </p:nvSpPr>
        <p:spPr/>
        <p:txBody>
          <a:bodyPr/>
          <a:lstStyle/>
          <a:p>
            <a:r>
              <a:rPr lang="nb-NO" dirty="0"/>
              <a:t>DEL 1: DAGENS STATUS</a:t>
            </a:r>
          </a:p>
        </p:txBody>
      </p:sp>
      <p:sp>
        <p:nvSpPr>
          <p:cNvPr id="4" name="Plassholder for dato 3"/>
          <p:cNvSpPr>
            <a:spLocks noGrp="1"/>
          </p:cNvSpPr>
          <p:nvPr>
            <p:ph type="dt" sz="half" idx="10"/>
          </p:nvPr>
        </p:nvSpPr>
        <p:spPr/>
        <p:txBody>
          <a:bodyPr/>
          <a:lstStyle/>
          <a:p>
            <a:pPr>
              <a:defRPr/>
            </a:pPr>
            <a:r>
              <a:rPr lang="nb-NO"/>
              <a:t>Juni 2019</a:t>
            </a:r>
            <a:endParaRPr lang="en-US" dirty="0"/>
          </a:p>
        </p:txBody>
      </p:sp>
      <p:sp>
        <p:nvSpPr>
          <p:cNvPr id="5" name="Plassholder for bunntekst 4"/>
          <p:cNvSpPr>
            <a:spLocks noGrp="1"/>
          </p:cNvSpPr>
          <p:nvPr>
            <p:ph type="ftr" sz="quarter" idx="11"/>
          </p:nvPr>
        </p:nvSpPr>
        <p:spPr/>
        <p:txBody>
          <a:bodyPr/>
          <a:lstStyle/>
          <a:p>
            <a:pPr>
              <a:defRPr/>
            </a:pPr>
            <a:r>
              <a:rPr lang="en-US"/>
              <a:t>Respons Analyse for Samfunnsviterne</a:t>
            </a:r>
            <a:endParaRPr lang="nb-NO" dirty="0"/>
          </a:p>
        </p:txBody>
      </p:sp>
      <p:sp>
        <p:nvSpPr>
          <p:cNvPr id="6" name="Plassholder for lysbildenummer 5"/>
          <p:cNvSpPr>
            <a:spLocks noGrp="1"/>
          </p:cNvSpPr>
          <p:nvPr>
            <p:ph type="sldNum" sz="quarter" idx="12"/>
          </p:nvPr>
        </p:nvSpPr>
        <p:spPr/>
        <p:txBody>
          <a:bodyPr/>
          <a:lstStyle/>
          <a:p>
            <a:pPr>
              <a:defRPr/>
            </a:pPr>
            <a:fld id="{CC68654E-7C63-451F-BA94-D6476DC1DA23}" type="slidenum">
              <a:rPr lang="en-US" smtClean="0"/>
              <a:pPr>
                <a:defRPr/>
              </a:pPr>
              <a:t>4</a:t>
            </a:fld>
            <a:endParaRPr lang="en-US" dirty="0"/>
          </a:p>
        </p:txBody>
      </p:sp>
    </p:spTree>
    <p:extLst>
      <p:ext uri="{BB962C8B-B14F-4D97-AF65-F5344CB8AC3E}">
        <p14:creationId xmlns:p14="http://schemas.microsoft.com/office/powerpoint/2010/main" val="744975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latin typeface="Georgia" charset="0"/>
                <a:ea typeface="Georgia" charset="0"/>
                <a:cs typeface="Georgia" charset="0"/>
              </a:rPr>
              <a:t>ASSOSSIASJONER TIL SAMUNNSVITEREN</a:t>
            </a:r>
          </a:p>
        </p:txBody>
      </p:sp>
      <p:sp>
        <p:nvSpPr>
          <p:cNvPr id="4" name="Plassholder for innhold 3"/>
          <p:cNvSpPr>
            <a:spLocks noGrp="1"/>
          </p:cNvSpPr>
          <p:nvPr>
            <p:ph sz="half" idx="2"/>
          </p:nvPr>
        </p:nvSpPr>
        <p:spPr>
          <a:xfrm>
            <a:off x="4912271" y="1405161"/>
            <a:ext cx="5616624" cy="5350641"/>
          </a:xfrm>
        </p:spPr>
        <p:txBody>
          <a:bodyPr/>
          <a:lstStyle/>
          <a:p>
            <a:pPr marL="0" lvl="1" indent="0" defTabSz="914400" eaLnBrk="1" fontAlgn="auto" hangingPunct="1">
              <a:spcBef>
                <a:spcPts val="0"/>
              </a:spcBef>
              <a:spcAft>
                <a:spcPts val="0"/>
              </a:spcAft>
              <a:buNone/>
            </a:pPr>
            <a:r>
              <a:rPr lang="nb-NO" sz="1600" i="1" dirty="0"/>
              <a:t>”En intellektuelt smart person som har sterke meninger, men også evner å se mangfoldet i fag og i mennesker.”</a:t>
            </a:r>
            <a:r>
              <a:rPr lang="nb-NO" sz="1600" dirty="0"/>
              <a:t> </a:t>
            </a:r>
          </a:p>
          <a:p>
            <a:pPr marL="0" lvl="1" indent="0" defTabSz="914400" eaLnBrk="1" fontAlgn="auto" hangingPunct="1">
              <a:spcBef>
                <a:spcPts val="0"/>
              </a:spcBef>
              <a:spcAft>
                <a:spcPts val="0"/>
              </a:spcAft>
              <a:buNone/>
            </a:pPr>
            <a:r>
              <a:rPr lang="mr-IN" sz="1200" dirty="0"/>
              <a:t>–</a:t>
            </a:r>
            <a:r>
              <a:rPr lang="nb-NO" sz="1200" dirty="0"/>
              <a:t> </a:t>
            </a:r>
            <a:r>
              <a:rPr lang="nb-NO" sz="1400" dirty="0"/>
              <a:t>HR-leder i finansbransjen.</a:t>
            </a:r>
          </a:p>
          <a:p>
            <a:pPr marL="285750" lvl="1" indent="-285750" defTabSz="914400" eaLnBrk="1" fontAlgn="auto" hangingPunct="1">
              <a:spcBef>
                <a:spcPts val="0"/>
              </a:spcBef>
              <a:spcAft>
                <a:spcPts val="0"/>
              </a:spcAft>
              <a:buFont typeface="Arial" charset="0"/>
              <a:buChar char="•"/>
            </a:pPr>
            <a:endParaRPr lang="nb-NO" sz="1400" i="1" dirty="0"/>
          </a:p>
          <a:p>
            <a:pPr marL="285750" lvl="1" indent="-285750" defTabSz="914400" eaLnBrk="1" fontAlgn="auto" hangingPunct="1">
              <a:spcBef>
                <a:spcPts val="0"/>
              </a:spcBef>
              <a:spcAft>
                <a:spcPts val="0"/>
              </a:spcAft>
              <a:buFont typeface="Arial" charset="0"/>
              <a:buChar char="•"/>
            </a:pPr>
            <a:endParaRPr lang="nb-NO" sz="1600" dirty="0"/>
          </a:p>
          <a:p>
            <a:pPr marL="285750" lvl="1" indent="-285750" defTabSz="914400" eaLnBrk="1" fontAlgn="auto" hangingPunct="1">
              <a:spcBef>
                <a:spcPts val="0"/>
              </a:spcBef>
              <a:spcAft>
                <a:spcPts val="0"/>
              </a:spcAft>
              <a:buFont typeface="Arial" charset="0"/>
              <a:buChar char="•"/>
            </a:pPr>
            <a:r>
              <a:rPr lang="nb-NO" sz="1600" dirty="0"/>
              <a:t>Først og fremst ser vi at mange i rekrutteringsrunden ikke har så god oversikt over hvilke faggrupper som havner under paraplybetegnelsen ”samfunnsviter”. </a:t>
            </a:r>
          </a:p>
          <a:p>
            <a:pPr marL="721069" lvl="2" indent="-285750" defTabSz="914400" eaLnBrk="1" fontAlgn="auto" hangingPunct="1">
              <a:spcBef>
                <a:spcPts val="0"/>
              </a:spcBef>
              <a:spcAft>
                <a:spcPts val="0"/>
              </a:spcAft>
            </a:pPr>
            <a:r>
              <a:rPr lang="nb-NO" sz="1400" i="1" dirty="0"/>
              <a:t>”Det jobber ingen samfunnsvitere her, på vår avdeling har vi bare samfunnsøkonomer.” </a:t>
            </a:r>
            <a:r>
              <a:rPr lang="mr-IN" sz="1200" dirty="0"/>
              <a:t>–</a:t>
            </a:r>
            <a:r>
              <a:rPr lang="nb-NO" sz="1200" dirty="0"/>
              <a:t> leder i FMCG-bransjen</a:t>
            </a:r>
          </a:p>
          <a:p>
            <a:pPr marL="285750" lvl="1" indent="-285750" defTabSz="914400" eaLnBrk="1" fontAlgn="auto" hangingPunct="1">
              <a:spcBef>
                <a:spcPts val="0"/>
              </a:spcBef>
              <a:spcAft>
                <a:spcPts val="0"/>
              </a:spcAft>
              <a:buFont typeface="Arial" charset="0"/>
              <a:buChar char="•"/>
            </a:pPr>
            <a:endParaRPr lang="nb-NO" sz="1600" dirty="0"/>
          </a:p>
          <a:p>
            <a:pPr marL="285750" lvl="1" indent="-285750" defTabSz="914400" eaLnBrk="1" fontAlgn="auto" hangingPunct="1">
              <a:spcBef>
                <a:spcPts val="0"/>
              </a:spcBef>
              <a:spcAft>
                <a:spcPts val="0"/>
              </a:spcAft>
              <a:buFont typeface="Arial" charset="0"/>
              <a:buChar char="•"/>
            </a:pPr>
            <a:r>
              <a:rPr lang="nb-NO" sz="1600" dirty="0"/>
              <a:t>”S-fagene” er sterkest assosiert. Dette innebærer statsvitenskap, sosiologi, sosialantropologi og samfunnsøkonomi. Noen gang inkluderes samfunnsgeografi og psykologi i denne bolken også. </a:t>
            </a:r>
          </a:p>
          <a:p>
            <a:pPr marL="285750" lvl="1" indent="-285750" defTabSz="914400" eaLnBrk="1" fontAlgn="auto" hangingPunct="1">
              <a:spcBef>
                <a:spcPts val="0"/>
              </a:spcBef>
              <a:spcAft>
                <a:spcPts val="0"/>
              </a:spcAft>
              <a:buFont typeface="Arial" charset="0"/>
              <a:buChar char="•"/>
            </a:pPr>
            <a:endParaRPr lang="nb-NO" sz="1600" dirty="0"/>
          </a:p>
          <a:p>
            <a:pPr marL="285750" lvl="1" indent="-285750" defTabSz="914400" eaLnBrk="1" fontAlgn="auto" hangingPunct="1">
              <a:spcBef>
                <a:spcPts val="0"/>
              </a:spcBef>
              <a:spcAft>
                <a:spcPts val="0"/>
              </a:spcAft>
              <a:buFont typeface="Arial" charset="0"/>
              <a:buChar char="•"/>
            </a:pPr>
            <a:r>
              <a:rPr lang="nb-NO" sz="1600" dirty="0"/>
              <a:t>Det er tydelige assosiasjoner til engasjement, metodekunnskap og samfunnsforståelse. De anser samfunnsvitere som engasjerte i bl.a. miljø, dyrevelferd og politikk.  </a:t>
            </a:r>
          </a:p>
          <a:p>
            <a:pPr marL="285750" lvl="1" indent="-285750" defTabSz="914400" eaLnBrk="1" fontAlgn="auto" hangingPunct="1">
              <a:spcBef>
                <a:spcPts val="0"/>
              </a:spcBef>
              <a:spcAft>
                <a:spcPts val="0"/>
              </a:spcAft>
              <a:buFont typeface="Arial" charset="0"/>
              <a:buChar char="•"/>
            </a:pPr>
            <a:endParaRPr lang="nb-NO" sz="1600" dirty="0"/>
          </a:p>
          <a:p>
            <a:pPr marL="285750" lvl="1" indent="-285750" defTabSz="914400" eaLnBrk="1" fontAlgn="auto" hangingPunct="1">
              <a:spcBef>
                <a:spcPts val="0"/>
              </a:spcBef>
              <a:spcAft>
                <a:spcPts val="0"/>
              </a:spcAft>
              <a:buFont typeface="Arial" charset="0"/>
              <a:buChar char="•"/>
            </a:pPr>
            <a:r>
              <a:rPr lang="nb-NO" sz="1600" dirty="0"/>
              <a:t>Kvinner er i sterkere grad assosiert enn menn. </a:t>
            </a:r>
          </a:p>
          <a:p>
            <a:pPr marL="285750" lvl="1" indent="-285750" defTabSz="914400" eaLnBrk="1" fontAlgn="auto" hangingPunct="1">
              <a:spcBef>
                <a:spcPts val="0"/>
              </a:spcBef>
              <a:spcAft>
                <a:spcPts val="0"/>
              </a:spcAft>
              <a:buFont typeface="Arial" charset="0"/>
              <a:buChar char="•"/>
            </a:pPr>
            <a:endParaRPr lang="nb-NO" sz="18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dirty="0" err="1"/>
              <a:t>Respons</a:t>
            </a:r>
            <a:r>
              <a:rPr lang="en-US" dirty="0"/>
              <a:t> </a:t>
            </a:r>
            <a:r>
              <a:rPr lang="en-US" dirty="0" err="1"/>
              <a:t>Analyse</a:t>
            </a:r>
            <a:r>
              <a:rPr lang="en-US" dirty="0"/>
              <a:t> for </a:t>
            </a:r>
            <a:r>
              <a:rPr lang="en-US" dirty="0" err="1"/>
              <a:t>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5</a:t>
            </a:fld>
            <a:endParaRPr lang="en-US" dirty="0"/>
          </a:p>
        </p:txBody>
      </p:sp>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l="45160" r="1822"/>
          <a:stretch/>
        </p:blipFill>
        <p:spPr>
          <a:xfrm>
            <a:off x="530935" y="1563343"/>
            <a:ext cx="4248472" cy="5342186"/>
          </a:xfrm>
          <a:prstGeom prst="rect">
            <a:avLst/>
          </a:prstGeom>
        </p:spPr>
      </p:pic>
    </p:spTree>
    <p:extLst>
      <p:ext uri="{BB962C8B-B14F-4D97-AF65-F5344CB8AC3E}">
        <p14:creationId xmlns:p14="http://schemas.microsoft.com/office/powerpoint/2010/main" val="79718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63799" y="302868"/>
            <a:ext cx="9649073" cy="1260475"/>
          </a:xfrm>
        </p:spPr>
        <p:txBody>
          <a:bodyPr/>
          <a:lstStyle/>
          <a:p>
            <a:r>
              <a:rPr lang="nb-NO" sz="3600" dirty="0">
                <a:latin typeface="Georgia" charset="0"/>
                <a:ea typeface="Georgia" charset="0"/>
                <a:cs typeface="Georgia" charset="0"/>
              </a:rPr>
              <a:t>OPPLEVELSER AV KOMPETANSE &amp; ARBEIDSMÅTE</a:t>
            </a:r>
          </a:p>
        </p:txBody>
      </p:sp>
      <p:sp>
        <p:nvSpPr>
          <p:cNvPr id="4" name="Plassholder for innhold 3"/>
          <p:cNvSpPr>
            <a:spLocks noGrp="1"/>
          </p:cNvSpPr>
          <p:nvPr>
            <p:ph sz="half" idx="2"/>
          </p:nvPr>
        </p:nvSpPr>
        <p:spPr>
          <a:xfrm>
            <a:off x="4264199" y="1477169"/>
            <a:ext cx="6264696" cy="5278633"/>
          </a:xfrm>
        </p:spPr>
        <p:txBody>
          <a:bodyPr/>
          <a:lstStyle/>
          <a:p>
            <a:pPr marL="373131" lvl="1" indent="-373131">
              <a:buFont typeface="Arial" charset="0"/>
              <a:buChar char="•"/>
            </a:pPr>
            <a:r>
              <a:rPr lang="nb-NO" sz="1600" dirty="0"/>
              <a:t>Arbeidsgiverne anser samfunnsvitere som ganske akademiske og formet av universitetet, heller enn arbeidslivet. Dvs. med en tildreining mot å jobbe mer akademisk, med lange prosesser og et akademisk språk og med en akademisk motivasjon (samfunnsnyttig) heller enn en kommersiell motivasjon (profitt). </a:t>
            </a:r>
          </a:p>
          <a:p>
            <a:pPr marL="373131" lvl="1" indent="-373131">
              <a:buFont typeface="Arial" charset="0"/>
              <a:buChar char="•"/>
            </a:pPr>
            <a:endParaRPr lang="nb-NO" sz="1600" dirty="0"/>
          </a:p>
          <a:p>
            <a:r>
              <a:rPr lang="nb-NO" sz="1600" dirty="0"/>
              <a:t>De oppleves som nøyaktige og skarpe medarbeidere som i større grad enn andre, spesielt i forhold til de med bakgrunn fra handelshøgskoler, som mer nøysomme og lojale. </a:t>
            </a:r>
          </a:p>
          <a:p>
            <a:pPr lvl="1"/>
            <a:r>
              <a:rPr lang="nb-NO" sz="1400" i="1" dirty="0"/>
              <a:t>”De må utfordres faglig, men får de det så er de svært fornøyde og jager ikke karriere som andre kanskje gjør” </a:t>
            </a:r>
            <a:r>
              <a:rPr lang="mr-IN" sz="1200" dirty="0"/>
              <a:t>–</a:t>
            </a:r>
            <a:r>
              <a:rPr lang="nb-NO" sz="1200" dirty="0"/>
              <a:t> leder i konsulentbransjen</a:t>
            </a:r>
          </a:p>
          <a:p>
            <a:pPr lvl="1"/>
            <a:endParaRPr lang="nb-NO" sz="1600" dirty="0"/>
          </a:p>
          <a:p>
            <a:r>
              <a:rPr lang="nb-NO" sz="1600" dirty="0"/>
              <a:t>Arbeidsgiverne fremhever mange såkalte ”soft skills”, og mener at dette er en del av kompetansen til samfunnsviterne. Dette er kompetanse de mener mange andre faggrupper mangler. </a:t>
            </a:r>
          </a:p>
          <a:p>
            <a:endParaRPr lang="nb-NO" sz="1600" dirty="0"/>
          </a:p>
          <a:p>
            <a:r>
              <a:rPr lang="nb-NO" sz="1600" dirty="0"/>
              <a:t>Noen av arbeidsgiverne mener likevel at samfunnsvitere kan være treigere i sin metode og arbeidsmetode enn andre, og at det ikke passer like godt til deres virksomhets arbeidshverdag.</a:t>
            </a:r>
          </a:p>
          <a:p>
            <a:endParaRPr lang="nb-NO" sz="1800" dirty="0"/>
          </a:p>
          <a:p>
            <a:endParaRPr lang="nb-NO" sz="1800" dirty="0"/>
          </a:p>
          <a:p>
            <a:endParaRPr lang="nb-NO" sz="1800" dirty="0"/>
          </a:p>
          <a:p>
            <a:endParaRPr lang="nb-NO" sz="14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6</a:t>
            </a:fld>
            <a:endParaRPr lang="en-US" dirty="0"/>
          </a:p>
        </p:txBody>
      </p:sp>
      <p:sp>
        <p:nvSpPr>
          <p:cNvPr id="10" name="Plassholder for innhold 3"/>
          <p:cNvSpPr>
            <a:spLocks noGrp="1"/>
          </p:cNvSpPr>
          <p:nvPr>
            <p:ph sz="half" idx="2"/>
          </p:nvPr>
        </p:nvSpPr>
        <p:spPr>
          <a:xfrm>
            <a:off x="4178" y="1626244"/>
            <a:ext cx="4672749" cy="4675461"/>
          </a:xfrm>
        </p:spPr>
        <p:txBody>
          <a:bodyPr/>
          <a:lstStyle/>
          <a:p>
            <a:pPr marL="0" indent="0">
              <a:buNone/>
            </a:pPr>
            <a:endParaRPr lang="nb-NO" sz="1800" i="1" dirty="0"/>
          </a:p>
          <a:p>
            <a:pPr marL="0" indent="0">
              <a:buNone/>
            </a:pPr>
            <a:endParaRPr lang="nb-NO" sz="1400" dirty="0"/>
          </a:p>
        </p:txBody>
      </p:sp>
      <p:pic>
        <p:nvPicPr>
          <p:cNvPr id="3" name="Bilde 2"/>
          <p:cNvPicPr>
            <a:picLocks noChangeAspect="1"/>
          </p:cNvPicPr>
          <p:nvPr/>
        </p:nvPicPr>
        <p:blipFill rotWithShape="1">
          <a:blip r:embed="rId2">
            <a:extLst>
              <a:ext uri="{28A0092B-C50C-407E-A947-70E740481C1C}">
                <a14:useLocalDpi xmlns:a14="http://schemas.microsoft.com/office/drawing/2010/main" val="0"/>
              </a:ext>
            </a:extLst>
          </a:blip>
          <a:srcRect l="13043" r="32549"/>
          <a:stretch/>
        </p:blipFill>
        <p:spPr>
          <a:xfrm>
            <a:off x="375767" y="1609306"/>
            <a:ext cx="3765809" cy="4620391"/>
          </a:xfrm>
          <a:prstGeom prst="rect">
            <a:avLst/>
          </a:prstGeom>
        </p:spPr>
      </p:pic>
    </p:spTree>
    <p:extLst>
      <p:ext uri="{BB962C8B-B14F-4D97-AF65-F5344CB8AC3E}">
        <p14:creationId xmlns:p14="http://schemas.microsoft.com/office/powerpoint/2010/main" val="402808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7774" y="109017"/>
            <a:ext cx="9706431" cy="1134177"/>
          </a:xfrm>
        </p:spPr>
        <p:txBody>
          <a:bodyPr/>
          <a:lstStyle/>
          <a:p>
            <a:pPr algn="ctr"/>
            <a:r>
              <a:rPr lang="nb-NO" sz="4000" b="0" dirty="0">
                <a:latin typeface="Georgia" charset="0"/>
                <a:ea typeface="Georgia" charset="0"/>
                <a:cs typeface="Georgia" charset="0"/>
              </a:rPr>
              <a:t>ULIKHETER I BRANSJER</a:t>
            </a:r>
          </a:p>
        </p:txBody>
      </p:sp>
      <p:sp>
        <p:nvSpPr>
          <p:cNvPr id="4" name="Plassholder for tekst 3"/>
          <p:cNvSpPr>
            <a:spLocks noGrp="1"/>
          </p:cNvSpPr>
          <p:nvPr>
            <p:ph type="body" sz="half" idx="2"/>
          </p:nvPr>
        </p:nvSpPr>
        <p:spPr>
          <a:xfrm>
            <a:off x="447773" y="1405162"/>
            <a:ext cx="4752529" cy="5256584"/>
          </a:xfrm>
        </p:spPr>
        <p:txBody>
          <a:bodyPr/>
          <a:lstStyle/>
          <a:p>
            <a:pPr marL="285750" indent="-285750">
              <a:buFont typeface="Arial" charset="0"/>
              <a:buChar char="•"/>
            </a:pPr>
            <a:r>
              <a:rPr lang="nb-NO" sz="1600" dirty="0"/>
              <a:t>De ulike bransjene vi har intervjuet innen kjennetegnes av ulike kompetansebehov og profiler.</a:t>
            </a:r>
          </a:p>
          <a:p>
            <a:pPr marL="285750" indent="-285750">
              <a:buFont typeface="Arial" charset="0"/>
              <a:buChar char="•"/>
            </a:pPr>
            <a:endParaRPr lang="nb-NO" sz="1600" dirty="0"/>
          </a:p>
          <a:p>
            <a:pPr marL="285750" indent="-285750">
              <a:buFont typeface="Arial" charset="0"/>
              <a:buChar char="•"/>
            </a:pPr>
            <a:r>
              <a:rPr lang="nb-NO" sz="1600" dirty="0"/>
              <a:t>Finans og bank-bransjen har spesielt behov for kompetanser knytte til det teknologisk skifte, en høy grad av økonomisk forståelse og business </a:t>
            </a:r>
            <a:r>
              <a:rPr lang="nb-NO" sz="1600" dirty="0" err="1"/>
              <a:t>intelligence</a:t>
            </a:r>
            <a:r>
              <a:rPr lang="nb-NO" sz="1600" dirty="0"/>
              <a:t>.</a:t>
            </a:r>
          </a:p>
          <a:p>
            <a:pPr marL="285750" indent="-285750">
              <a:buFont typeface="Arial" charset="0"/>
              <a:buChar char="•"/>
            </a:pPr>
            <a:endParaRPr lang="nb-NO" sz="1600" dirty="0"/>
          </a:p>
          <a:p>
            <a:pPr marL="285750" indent="-285750">
              <a:buFont typeface="Arial" charset="0"/>
              <a:buChar char="•"/>
            </a:pPr>
            <a:r>
              <a:rPr lang="nb-NO" sz="1600" dirty="0"/>
              <a:t>Sjømat-bransjen etterspør kompetanse rundt bærekraft, kommunikasjon, lovgivning og biologi.</a:t>
            </a:r>
          </a:p>
          <a:p>
            <a:pPr marL="285750" indent="-285750">
              <a:buFont typeface="Arial" charset="0"/>
              <a:buChar char="•"/>
            </a:pPr>
            <a:endParaRPr lang="nb-NO" sz="1600" dirty="0"/>
          </a:p>
          <a:p>
            <a:pPr marL="285750" indent="-285750">
              <a:buFont typeface="Arial" charset="0"/>
              <a:buChar char="•"/>
            </a:pPr>
            <a:r>
              <a:rPr lang="nb-NO" sz="1600" dirty="0"/>
              <a:t>FMCG-bransjen her behov for kompetanse knytte til bærekraft, teknologi, kundebehov og analyse.</a:t>
            </a:r>
          </a:p>
          <a:p>
            <a:pPr marL="285750" indent="-285750">
              <a:buFont typeface="Arial" charset="0"/>
              <a:buChar char="•"/>
            </a:pPr>
            <a:endParaRPr lang="nb-NO" sz="1600" dirty="0"/>
          </a:p>
          <a:p>
            <a:pPr marL="285750" indent="-285750">
              <a:buFont typeface="Arial" charset="0"/>
              <a:buChar char="•"/>
            </a:pPr>
            <a:r>
              <a:rPr lang="nb-NO" sz="1600" dirty="0"/>
              <a:t>Konsulent-bransjen er opptatt av sterk kompetanse innenfor analyse, metode og kundeforståelse. De setter også pris på å ha ansatte med fullført </a:t>
            </a:r>
            <a:r>
              <a:rPr lang="nb-NO" sz="1600" dirty="0" err="1"/>
              <a:t>PhD</a:t>
            </a:r>
            <a:r>
              <a:rPr lang="nb-NO" sz="1600" dirty="0"/>
              <a:t> i anbudsprosesser.  </a:t>
            </a:r>
          </a:p>
          <a:p>
            <a:pPr marL="285750" indent="-285750">
              <a:buFont typeface="Arial" charset="0"/>
              <a:buChar char="•"/>
            </a:pPr>
            <a:endParaRPr lang="nb-NO" sz="1400" dirty="0"/>
          </a:p>
          <a:p>
            <a:pPr marL="285750" indent="-285750">
              <a:buFont typeface="Arial" charset="0"/>
              <a:buChar char="•"/>
            </a:pPr>
            <a:endParaRPr lang="nb-NO" sz="1400" dirty="0"/>
          </a:p>
          <a:p>
            <a:pPr marL="285750" indent="-285750">
              <a:buFont typeface="Arial" charset="0"/>
              <a:buChar char="•"/>
            </a:pPr>
            <a:endParaRPr lang="nb-NO" sz="1400" dirty="0"/>
          </a:p>
          <a:p>
            <a:pPr marL="285750" indent="-285750">
              <a:buFont typeface="Arial" charset="0"/>
              <a:buChar char="•"/>
            </a:pPr>
            <a:endParaRPr lang="nb-NO" sz="1400" dirty="0"/>
          </a:p>
          <a:p>
            <a:pPr marL="285750" indent="-285750">
              <a:buFont typeface="Arial" charset="0"/>
              <a:buChar char="•"/>
            </a:pPr>
            <a:endParaRPr lang="nb-NO" sz="1600" dirty="0"/>
          </a:p>
          <a:p>
            <a:pPr marL="285750" indent="-285750">
              <a:buFont typeface="Arial" charset="0"/>
              <a:buChar char="•"/>
            </a:pPr>
            <a:endParaRPr lang="nb-NO" sz="1600" dirty="0"/>
          </a:p>
          <a:p>
            <a:pPr marL="285750" indent="-285750">
              <a:buFont typeface="Arial" charset="0"/>
              <a:buChar char="•"/>
            </a:pPr>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7" name="Plassholder for lysbildenummer 6"/>
          <p:cNvSpPr>
            <a:spLocks noGrp="1"/>
          </p:cNvSpPr>
          <p:nvPr>
            <p:ph type="sldNum" sz="quarter" idx="12"/>
          </p:nvPr>
        </p:nvSpPr>
        <p:spPr/>
        <p:txBody>
          <a:bodyPr/>
          <a:lstStyle/>
          <a:p>
            <a:pPr>
              <a:defRPr/>
            </a:pPr>
            <a:fld id="{FDB3F65F-5E8E-4AE9-B0CC-42D497E96621}" type="slidenum">
              <a:rPr lang="en-US" smtClean="0"/>
              <a:pPr>
                <a:defRPr/>
              </a:pPr>
              <a:t>7</a:t>
            </a:fld>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pic>
        <p:nvPicPr>
          <p:cNvPr id="3" name="Bilde 2"/>
          <p:cNvPicPr>
            <a:picLocks noChangeAspect="1"/>
          </p:cNvPicPr>
          <p:nvPr/>
        </p:nvPicPr>
        <p:blipFill rotWithShape="1">
          <a:blip r:embed="rId2">
            <a:extLst>
              <a:ext uri="{28A0092B-C50C-407E-A947-70E740481C1C}">
                <a14:useLocalDpi xmlns:a14="http://schemas.microsoft.com/office/drawing/2010/main" val="0"/>
              </a:ext>
            </a:extLst>
          </a:blip>
          <a:srcRect l="13759" r="14651"/>
          <a:stretch/>
        </p:blipFill>
        <p:spPr>
          <a:xfrm>
            <a:off x="5344322" y="1549177"/>
            <a:ext cx="5073132" cy="4724251"/>
          </a:xfrm>
          <a:prstGeom prst="rect">
            <a:avLst/>
          </a:prstGeom>
        </p:spPr>
      </p:pic>
    </p:spTree>
    <p:extLst>
      <p:ext uri="{BB962C8B-B14F-4D97-AF65-F5344CB8AC3E}">
        <p14:creationId xmlns:p14="http://schemas.microsoft.com/office/powerpoint/2010/main" val="26568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7774" y="109017"/>
            <a:ext cx="9706431" cy="1134177"/>
          </a:xfrm>
        </p:spPr>
        <p:txBody>
          <a:bodyPr/>
          <a:lstStyle/>
          <a:p>
            <a:pPr algn="ctr"/>
            <a:r>
              <a:rPr lang="nb-NO" sz="4000" b="0" dirty="0">
                <a:latin typeface="Georgia" charset="0"/>
                <a:ea typeface="Georgia" charset="0"/>
                <a:cs typeface="Georgia" charset="0"/>
              </a:rPr>
              <a:t>ULIKHETER I BRANSJER</a:t>
            </a:r>
          </a:p>
        </p:txBody>
      </p:sp>
      <p:sp>
        <p:nvSpPr>
          <p:cNvPr id="4" name="Plassholder for tekst 3"/>
          <p:cNvSpPr>
            <a:spLocks noGrp="1"/>
          </p:cNvSpPr>
          <p:nvPr>
            <p:ph type="body" sz="half" idx="2"/>
          </p:nvPr>
        </p:nvSpPr>
        <p:spPr>
          <a:xfrm>
            <a:off x="447773" y="1549178"/>
            <a:ext cx="4608513" cy="5256584"/>
          </a:xfrm>
        </p:spPr>
        <p:txBody>
          <a:bodyPr/>
          <a:lstStyle/>
          <a:p>
            <a:pPr marL="285750" indent="-285750">
              <a:buFont typeface="Arial" charset="0"/>
              <a:buChar char="•"/>
            </a:pPr>
            <a:r>
              <a:rPr lang="nb-NO" sz="1600" dirty="0"/>
              <a:t>Samferdsels- og mobilitets-bransjen etterspør kompetanser knyttet til bærekraft og teknologi, men også brukerbehov og </a:t>
            </a:r>
            <a:r>
              <a:rPr lang="mr-IN" sz="1600" dirty="0"/>
              <a:t>–</a:t>
            </a:r>
            <a:r>
              <a:rPr lang="nb-NO" sz="1600" dirty="0"/>
              <a:t>tilpasning. </a:t>
            </a:r>
          </a:p>
          <a:p>
            <a:pPr marL="285750" indent="-285750">
              <a:buFont typeface="Arial" charset="0"/>
              <a:buChar char="•"/>
            </a:pPr>
            <a:endParaRPr lang="nb-NO" sz="1600" dirty="0"/>
          </a:p>
          <a:p>
            <a:pPr marL="285750" indent="-285750">
              <a:buFont typeface="Arial" charset="0"/>
              <a:buChar char="•"/>
            </a:pPr>
            <a:r>
              <a:rPr lang="nb-NO" sz="1600" dirty="0"/>
              <a:t>Institutter og departementer har spesielt behov for byråkratisk kompetanse og politisk innsikt.</a:t>
            </a:r>
          </a:p>
          <a:p>
            <a:pPr marL="285750" indent="-285750">
              <a:buFont typeface="Arial" charset="0"/>
              <a:buChar char="•"/>
            </a:pPr>
            <a:endParaRPr lang="nb-NO" sz="1600" dirty="0"/>
          </a:p>
          <a:p>
            <a:pPr marL="285750" indent="-285750">
              <a:buFont typeface="Arial" charset="0"/>
              <a:buChar char="•"/>
            </a:pPr>
            <a:r>
              <a:rPr lang="nb-NO" sz="1600" dirty="0"/>
              <a:t>Behovet for teknologisk kompetanse gjennomsyrer alle bransjer i større eller mindre grad. </a:t>
            </a:r>
          </a:p>
          <a:p>
            <a:pPr marL="285750" indent="-285750">
              <a:buFont typeface="Arial" charset="0"/>
              <a:buChar char="•"/>
            </a:pPr>
            <a:endParaRPr lang="nb-NO" sz="1600" dirty="0"/>
          </a:p>
          <a:p>
            <a:pPr marL="285750" indent="-285750">
              <a:buFont typeface="Arial" charset="0"/>
              <a:buChar char="•"/>
            </a:pPr>
            <a:r>
              <a:rPr lang="nb-NO" sz="1600" dirty="0"/>
              <a:t>Generelt har det offentlig sektor mer kompetanse om og ser et større behov for samfunnsvitere enn det privat sektor gjør. Offentlig sektor oppleves av flere som samfunnsviteres naturlige plass i arbeidslivet og at samfunnsviterne selv ønsker å jobbe der.</a:t>
            </a:r>
          </a:p>
          <a:p>
            <a:pPr marL="285750" indent="-285750">
              <a:buFont typeface="Arial" charset="0"/>
              <a:buChar char="•"/>
            </a:pPr>
            <a:endParaRPr lang="nb-NO" sz="1400" dirty="0"/>
          </a:p>
          <a:p>
            <a:pPr marL="285750" indent="-285750">
              <a:buFont typeface="Arial" charset="0"/>
              <a:buChar char="•"/>
            </a:pPr>
            <a:endParaRPr lang="nb-NO" sz="1600" dirty="0"/>
          </a:p>
          <a:p>
            <a:pPr marL="285750" indent="-285750">
              <a:buFont typeface="Arial" charset="0"/>
              <a:buChar char="•"/>
            </a:pPr>
            <a:endParaRPr lang="nb-NO" sz="1600" dirty="0"/>
          </a:p>
          <a:p>
            <a:pPr marL="285750" indent="-285750">
              <a:buFont typeface="Arial" charset="0"/>
              <a:buChar char="•"/>
            </a:pPr>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7" name="Plassholder for lysbildenummer 6"/>
          <p:cNvSpPr>
            <a:spLocks noGrp="1"/>
          </p:cNvSpPr>
          <p:nvPr>
            <p:ph type="sldNum" sz="quarter" idx="12"/>
          </p:nvPr>
        </p:nvSpPr>
        <p:spPr/>
        <p:txBody>
          <a:bodyPr/>
          <a:lstStyle/>
          <a:p>
            <a:pPr>
              <a:defRPr/>
            </a:pPr>
            <a:fld id="{FDB3F65F-5E8E-4AE9-B0CC-42D497E96621}" type="slidenum">
              <a:rPr lang="en-US" smtClean="0"/>
              <a:pPr>
                <a:defRPr/>
              </a:pPr>
              <a:t>8</a:t>
            </a:fld>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pic>
        <p:nvPicPr>
          <p:cNvPr id="3" name="Bilde 2"/>
          <p:cNvPicPr>
            <a:picLocks noChangeAspect="1"/>
          </p:cNvPicPr>
          <p:nvPr/>
        </p:nvPicPr>
        <p:blipFill rotWithShape="1">
          <a:blip r:embed="rId2">
            <a:extLst>
              <a:ext uri="{28A0092B-C50C-407E-A947-70E740481C1C}">
                <a14:useLocalDpi xmlns:a14="http://schemas.microsoft.com/office/drawing/2010/main" val="0"/>
              </a:ext>
            </a:extLst>
          </a:blip>
          <a:srcRect l="13759" r="14651"/>
          <a:stretch/>
        </p:blipFill>
        <p:spPr>
          <a:xfrm>
            <a:off x="5344322" y="1549177"/>
            <a:ext cx="5073132" cy="4724251"/>
          </a:xfrm>
          <a:prstGeom prst="rect">
            <a:avLst/>
          </a:prstGeom>
        </p:spPr>
      </p:pic>
    </p:spTree>
    <p:extLst>
      <p:ext uri="{BB962C8B-B14F-4D97-AF65-F5344CB8AC3E}">
        <p14:creationId xmlns:p14="http://schemas.microsoft.com/office/powerpoint/2010/main" val="1519979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4432" y="130109"/>
            <a:ext cx="9619774" cy="1260475"/>
          </a:xfrm>
        </p:spPr>
        <p:txBody>
          <a:bodyPr/>
          <a:lstStyle/>
          <a:p>
            <a:r>
              <a:rPr lang="nb-NO" sz="4000" dirty="0">
                <a:latin typeface="Georgia" charset="0"/>
                <a:ea typeface="Georgia" charset="0"/>
                <a:cs typeface="Georgia" charset="0"/>
              </a:rPr>
              <a:t>ULIKHETER I STILLINGER</a:t>
            </a:r>
          </a:p>
        </p:txBody>
      </p:sp>
      <p:sp>
        <p:nvSpPr>
          <p:cNvPr id="4" name="Plassholder for innhold 3"/>
          <p:cNvSpPr>
            <a:spLocks noGrp="1"/>
          </p:cNvSpPr>
          <p:nvPr>
            <p:ph sz="half" idx="2"/>
          </p:nvPr>
        </p:nvSpPr>
        <p:spPr>
          <a:xfrm>
            <a:off x="4340684" y="1261145"/>
            <a:ext cx="6260219" cy="5748498"/>
          </a:xfrm>
        </p:spPr>
        <p:txBody>
          <a:bodyPr/>
          <a:lstStyle/>
          <a:p>
            <a:endParaRPr lang="nb-NO" sz="1400" dirty="0"/>
          </a:p>
          <a:p>
            <a:r>
              <a:rPr lang="nb-NO" sz="1400" dirty="0"/>
              <a:t>Vi ser at generelt har ansatte og ledere i HR bedre oversikt over hvilke faggrupper som faller under betegnelsen ”samfunnsviter” og det har også bedre kompetanse generelt på faggruppene representert av Samfunnsviterne. Dette synes å skyldes at de jobber tettere på kompetansen gjennom rekruttering og de har også en bedre kjennskap til ulike utdanninger og utdanningsinstitusjoner. </a:t>
            </a:r>
          </a:p>
          <a:p>
            <a:endParaRPr lang="nb-NO" sz="1400" dirty="0"/>
          </a:p>
          <a:p>
            <a:r>
              <a:rPr lang="nb-NO" sz="1400" dirty="0"/>
              <a:t>Ledere har noe mindre kompetanse på de ulike betegnelsene, med unntak av hvis lederen selv er samfunnsviter. </a:t>
            </a:r>
          </a:p>
          <a:p>
            <a:endParaRPr lang="nb-NO" sz="1400" dirty="0"/>
          </a:p>
          <a:p>
            <a:r>
              <a:rPr lang="nb-NO" sz="1400" dirty="0"/>
              <a:t>Lederne på toppnivå er mer innstilt på en mangfolds-strategi når det kommer til ansettelser og behov, mens HR og mellomledere er mer opptatt av å finne kompetanse man allerede har. </a:t>
            </a:r>
          </a:p>
          <a:p>
            <a:endParaRPr lang="nb-NO" sz="1400" dirty="0"/>
          </a:p>
          <a:p>
            <a:r>
              <a:rPr lang="nb-NO" sz="1400" dirty="0"/>
              <a:t>Likevel synes lederne å snakke i hypoteser og de ”drømmer” mer enn det HR gjør. HR snakker gjerne fra konkrete eksempler, mens lederne ser for seg hva de potensielt kan skape 5-10 år frem i tid. </a:t>
            </a:r>
          </a:p>
          <a:p>
            <a:endParaRPr lang="nb-NO" sz="1400" dirty="0"/>
          </a:p>
          <a:p>
            <a:r>
              <a:rPr lang="nb-NO" sz="1400" dirty="0"/>
              <a:t>Kjønnsfordelingen er slik at vi ser helt klart flere menn i lederposisjoner, mens vi ser flere kvinner i HR. </a:t>
            </a:r>
          </a:p>
          <a:p>
            <a:endParaRPr lang="nb-NO" sz="1400" dirty="0"/>
          </a:p>
          <a:p>
            <a:endParaRPr lang="nb-NO" sz="1400" dirty="0"/>
          </a:p>
          <a:p>
            <a:endParaRPr lang="nb-NO" sz="1400" dirty="0"/>
          </a:p>
          <a:p>
            <a:endParaRPr lang="nb-NO" sz="1400" dirty="0"/>
          </a:p>
          <a:p>
            <a:endParaRPr lang="nb-NO" sz="1400" dirty="0"/>
          </a:p>
          <a:p>
            <a:endParaRPr lang="nb-NO" sz="1600" dirty="0"/>
          </a:p>
          <a:p>
            <a:endParaRPr lang="nb-NO" sz="1600" dirty="0"/>
          </a:p>
        </p:txBody>
      </p:sp>
      <p:sp>
        <p:nvSpPr>
          <p:cNvPr id="5" name="Plassholder for dato 4"/>
          <p:cNvSpPr>
            <a:spLocks noGrp="1"/>
          </p:cNvSpPr>
          <p:nvPr>
            <p:ph type="dt" sz="half" idx="10"/>
          </p:nvPr>
        </p:nvSpPr>
        <p:spPr/>
        <p:txBody>
          <a:bodyPr/>
          <a:lstStyle/>
          <a:p>
            <a:pPr>
              <a:defRPr/>
            </a:pPr>
            <a:r>
              <a:rPr lang="nb-NO"/>
              <a:t>Juni 2019</a:t>
            </a:r>
            <a:endParaRPr lang="en-US" dirty="0"/>
          </a:p>
        </p:txBody>
      </p:sp>
      <p:sp>
        <p:nvSpPr>
          <p:cNvPr id="6" name="Plassholder for bunntekst 5"/>
          <p:cNvSpPr>
            <a:spLocks noGrp="1"/>
          </p:cNvSpPr>
          <p:nvPr>
            <p:ph type="ftr" sz="quarter" idx="11"/>
          </p:nvPr>
        </p:nvSpPr>
        <p:spPr/>
        <p:txBody>
          <a:bodyPr/>
          <a:lstStyle/>
          <a:p>
            <a:pPr>
              <a:defRPr/>
            </a:pPr>
            <a:r>
              <a:rPr lang="en-US"/>
              <a:t>Respons Analyse for Samfunnsviterne</a:t>
            </a:r>
            <a:endParaRPr lang="nb-NO" dirty="0"/>
          </a:p>
        </p:txBody>
      </p:sp>
      <p:sp>
        <p:nvSpPr>
          <p:cNvPr id="7" name="Plassholder for lysbildenummer 6"/>
          <p:cNvSpPr>
            <a:spLocks noGrp="1"/>
          </p:cNvSpPr>
          <p:nvPr>
            <p:ph type="sldNum" sz="quarter" idx="12"/>
          </p:nvPr>
        </p:nvSpPr>
        <p:spPr/>
        <p:txBody>
          <a:bodyPr/>
          <a:lstStyle/>
          <a:p>
            <a:pPr>
              <a:defRPr/>
            </a:pPr>
            <a:fld id="{7168B61C-5DE8-4BFD-8957-9C7F59ECB70C}" type="slidenum">
              <a:rPr lang="en-US" smtClean="0"/>
              <a:pPr>
                <a:defRPr/>
              </a:pPr>
              <a:t>9</a:t>
            </a:fld>
            <a:endParaRPr lang="en-US"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84" y="1261145"/>
            <a:ext cx="3768000" cy="5652000"/>
          </a:xfrm>
          <a:prstGeom prst="rect">
            <a:avLst/>
          </a:prstGeom>
        </p:spPr>
      </p:pic>
    </p:spTree>
    <p:extLst>
      <p:ext uri="{BB962C8B-B14F-4D97-AF65-F5344CB8AC3E}">
        <p14:creationId xmlns:p14="http://schemas.microsoft.com/office/powerpoint/2010/main" val="489243027"/>
      </p:ext>
    </p:extLst>
  </p:cSld>
  <p:clrMapOvr>
    <a:masterClrMapping/>
  </p:clrMapOvr>
</p:sld>
</file>

<file path=ppt/theme/theme1.xml><?xml version="1.0" encoding="utf-8"?>
<a:theme xmlns:a="http://schemas.openxmlformats.org/drawingml/2006/main" name="Presentation_moo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Presentation_moods</Template>
  <TotalTime>78792</TotalTime>
  <Words>3887</Words>
  <Application>Microsoft Office PowerPoint</Application>
  <PresentationFormat>Egendefinert</PresentationFormat>
  <Paragraphs>438</Paragraphs>
  <Slides>34</Slides>
  <Notes>12</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34</vt:i4>
      </vt:variant>
    </vt:vector>
  </HeadingPairs>
  <TitlesOfParts>
    <vt:vector size="42" baseType="lpstr">
      <vt:lpstr>MS PGothic</vt:lpstr>
      <vt:lpstr>Arial</vt:lpstr>
      <vt:lpstr>Calibri</vt:lpstr>
      <vt:lpstr>Georgia</vt:lpstr>
      <vt:lpstr>League Gothic</vt:lpstr>
      <vt:lpstr>Mangal</vt:lpstr>
      <vt:lpstr>Times New Roman</vt:lpstr>
      <vt:lpstr>Presentation_moods</vt:lpstr>
      <vt:lpstr>RAPPORT Samfunnsviteren: Arbeidsgivernes opplevelser &amp; erfaringer </vt:lpstr>
      <vt:lpstr>FORMÅL &amp; PROBLEMSTILLING</vt:lpstr>
      <vt:lpstr>METODE</vt:lpstr>
      <vt:lpstr>Assosiasjoner &amp; Tanker om Samfunnsvitere</vt:lpstr>
      <vt:lpstr>ASSOSSIASJONER TIL SAMUNNSVITEREN</vt:lpstr>
      <vt:lpstr>OPPLEVELSER AV KOMPETANSE &amp; ARBEIDSMÅTE</vt:lpstr>
      <vt:lpstr>ULIKHETER I BRANSJER</vt:lpstr>
      <vt:lpstr>ULIKHETER I BRANSJER</vt:lpstr>
      <vt:lpstr>ULIKHETER I STILLINGER</vt:lpstr>
      <vt:lpstr>ULIKHETER I STILLINGER</vt:lpstr>
      <vt:lpstr>TO NARRATIVER &amp; EN DOSE KOGNITIV DISSONANS</vt:lpstr>
      <vt:lpstr>TO ULIKE NARRATIVER</vt:lpstr>
      <vt:lpstr>KONGNITIV DISSONANS</vt:lpstr>
      <vt:lpstr>STYRKER, SVAKHETER og plass i det teknologiske skiftet</vt:lpstr>
      <vt:lpstr>STYRKER</vt:lpstr>
      <vt:lpstr>STYRKER</vt:lpstr>
      <vt:lpstr>SVAKHETER</vt:lpstr>
      <vt:lpstr>PLASS I DET TEKNOLOGISKE SKIFTET</vt:lpstr>
      <vt:lpstr>PLASS I DET TEKNOLOGISKE SKIFTET</vt:lpstr>
      <vt:lpstr>SAMFUNNSVITERENS KONKURRANSEROM &amp; UTVIKLINGSROM</vt:lpstr>
      <vt:lpstr>OPPLEVDE ULIKHETER</vt:lpstr>
      <vt:lpstr>KONKURRANSEROM &amp; SAMMENLIGNINGER</vt:lpstr>
      <vt:lpstr>”FOLK DRITER I HVA DU ER”</vt:lpstr>
      <vt:lpstr>POTENSIALE &amp; UTVIKLINGSROM</vt:lpstr>
      <vt:lpstr>POTENSIALE &amp; UTVIKLINGSROM</vt:lpstr>
      <vt:lpstr>FORBEDRING I ANSETTELSESPROSESSER</vt:lpstr>
      <vt:lpstr>OPPSUMMERING og anbefalinger</vt:lpstr>
      <vt:lpstr>SAMFUNNSVITERNE – HVA KAN FORENINGEN GJØRE?</vt:lpstr>
      <vt:lpstr>SAMFUNNSVITERNE – HVA KAN FORENINGEN GJØRE?</vt:lpstr>
      <vt:lpstr>SAMFUNNSVITERNE – HVA KAN ENKELTPERSONER GJØRE?</vt:lpstr>
      <vt:lpstr>SAMFUNNSVITERNE – HVA KAN ENKELTPERSONER GJØRE?</vt:lpstr>
      <vt:lpstr>ANBEFALINGER</vt:lpstr>
      <vt:lpstr>ANBEFALINGER</vt:lpstr>
      <vt:lpstr>PowerPoint-presentasjon</vt:lpstr>
    </vt:vector>
  </TitlesOfParts>
  <Company>Commando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Tone Graaten</dc:creator>
  <cp:lastModifiedBy>Marie Toreskås Asheim</cp:lastModifiedBy>
  <cp:revision>1493</cp:revision>
  <cp:lastPrinted>2017-06-23T07:47:56Z</cp:lastPrinted>
  <dcterms:created xsi:type="dcterms:W3CDTF">2010-06-24T19:47:24Z</dcterms:created>
  <dcterms:modified xsi:type="dcterms:W3CDTF">2019-06-14T11:45:49Z</dcterms:modified>
</cp:coreProperties>
</file>