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16"/>
  </p:notesMasterIdLst>
  <p:handoutMasterIdLst>
    <p:handoutMasterId r:id="rId17"/>
  </p:handoutMasterIdLst>
  <p:sldIdLst>
    <p:sldId id="256" r:id="rId6"/>
    <p:sldId id="357" r:id="rId7"/>
    <p:sldId id="358" r:id="rId8"/>
    <p:sldId id="360" r:id="rId9"/>
    <p:sldId id="361" r:id="rId10"/>
    <p:sldId id="362" r:id="rId11"/>
    <p:sldId id="363" r:id="rId12"/>
    <p:sldId id="359" r:id="rId13"/>
    <p:sldId id="364" r:id="rId14"/>
    <p:sldId id="365" r:id="rId15"/>
  </p:sldIdLst>
  <p:sldSz cx="9144000" cy="6858000" type="screen4x3"/>
  <p:notesSz cx="6797675" cy="9926638"/>
  <p:custDataLst>
    <p:tags r:id="rId18"/>
  </p:custDataLst>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8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AFF"/>
    <a:srgbClr val="EFFCFF"/>
    <a:srgbClr val="E7FAFF"/>
    <a:srgbClr val="DDF8FF"/>
    <a:srgbClr val="920E00"/>
    <a:srgbClr val="FBF2E1"/>
    <a:srgbClr val="F2CE8E"/>
    <a:srgbClr val="FFCC66"/>
    <a:srgbClr val="FFD581"/>
    <a:srgbClr val="C1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4639" autoAdjust="0"/>
  </p:normalViewPr>
  <p:slideViewPr>
    <p:cSldViewPr snapToObjects="1">
      <p:cViewPr varScale="1">
        <p:scale>
          <a:sx n="82" d="100"/>
          <a:sy n="82" d="100"/>
        </p:scale>
        <p:origin x="1656" y="62"/>
      </p:cViewPr>
      <p:guideLst>
        <p:guide orient="horz" pos="1480"/>
        <p:guide/>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4.emf"/><Relationship Id="rId4"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image" Target="../media/image17.emf"/><Relationship Id="rId1" Type="http://schemas.openxmlformats.org/officeDocument/2006/relationships/image" Target="../media/image4.emf"/><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8DA9EB9-10D4-4674-80AD-FEA17052B436}" type="datetimeFigureOut">
              <a:rPr lang="nb-NO" smtClean="0"/>
              <a:pPr/>
              <a:t>06.06.2019</a:t>
            </a:fld>
            <a:endParaRPr lang="nb-NO"/>
          </a:p>
        </p:txBody>
      </p:sp>
      <p:sp>
        <p:nvSpPr>
          <p:cNvPr id="4" name="Plassholder for bunn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E2EA1E2-E62C-4E24-B25C-6AB0E8FE24DC}" type="slidenum">
              <a:rPr lang="nb-NO" smtClean="0"/>
              <a:pPr/>
              <a:t>‹#›</a:t>
            </a:fld>
            <a:endParaRPr lang="nb-NO"/>
          </a:p>
        </p:txBody>
      </p:sp>
    </p:spTree>
    <p:extLst>
      <p:ext uri="{BB962C8B-B14F-4D97-AF65-F5344CB8AC3E}">
        <p14:creationId xmlns:p14="http://schemas.microsoft.com/office/powerpoint/2010/main" val="318098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5DAF7D-360C-4947-AB23-482643792CDC}" type="datetimeFigureOut">
              <a:rPr lang="nb-NO" smtClean="0"/>
              <a:pPr/>
              <a:t>06.06.2019</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351772F-0FA5-4862-AEA4-D445CAEA1BE8}" type="slidenum">
              <a:rPr lang="nb-NO" smtClean="0"/>
              <a:pPr/>
              <a:t>‹#›</a:t>
            </a:fld>
            <a:endParaRPr lang="nb-NO"/>
          </a:p>
        </p:txBody>
      </p:sp>
    </p:spTree>
    <p:extLst>
      <p:ext uri="{BB962C8B-B14F-4D97-AF65-F5344CB8AC3E}">
        <p14:creationId xmlns:p14="http://schemas.microsoft.com/office/powerpoint/2010/main" val="375701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Forside">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nb-NO"/>
              <a:t>Klikk for å redigere tittelstil</a:t>
            </a:r>
            <a:endParaRPr lang="nn-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kside">
    <p:spTree>
      <p:nvGrpSpPr>
        <p:cNvPr id="1" name=""/>
        <p:cNvGrpSpPr/>
        <p:nvPr/>
      </p:nvGrpSpPr>
      <p:grpSpPr>
        <a:xfrm>
          <a:off x="0" y="0"/>
          <a:ext cx="0" cy="0"/>
          <a:chOff x="0" y="0"/>
          <a:chExt cx="0" cy="0"/>
        </a:xfrm>
      </p:grpSpPr>
      <p:pic>
        <p:nvPicPr>
          <p:cNvPr id="8" name="Bilde 7" descr="PPT_Alternativ.jpg"/>
          <p:cNvPicPr>
            <a:picLocks noChangeAspect="1"/>
          </p:cNvPicPr>
          <p:nvPr/>
        </p:nvPicPr>
        <p:blipFill>
          <a:blip r:embed="rId2"/>
          <a:stretch>
            <a:fillRect/>
          </a:stretch>
        </p:blipFill>
        <p:spPr>
          <a:xfrm>
            <a:off x="0" y="0"/>
            <a:ext cx="9144001" cy="6858000"/>
          </a:xfrm>
          <a:prstGeom prst="rect">
            <a:avLst/>
          </a:prstGeom>
        </p:spPr>
      </p:pic>
      <p:pic>
        <p:nvPicPr>
          <p:cNvPr id="3" name="Bilde 2" descr="PPT_Alternativ.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pic>
        <p:nvPicPr>
          <p:cNvPr id="7" name="Bilde 6" descr="PPT_Innhold.jpg"/>
          <p:cNvPicPr>
            <a:picLocks noChangeAspect="1"/>
          </p:cNvPicPr>
          <p:nvPr/>
        </p:nvPicPr>
        <p:blipFill>
          <a:blip r:embed="rId2"/>
          <a:stretch>
            <a:fillRect/>
          </a:stretch>
        </p:blipFill>
        <p:spPr>
          <a:xfrm>
            <a:off x="0" y="0"/>
            <a:ext cx="9144001" cy="6858000"/>
          </a:xfrm>
          <a:prstGeom prst="rect">
            <a:avLst/>
          </a:prstGeom>
        </p:spPr>
      </p:pic>
      <p:sp>
        <p:nvSpPr>
          <p:cNvPr id="2" name="Loddrett tittel 1"/>
          <p:cNvSpPr>
            <a:spLocks noGrp="1"/>
          </p:cNvSpPr>
          <p:nvPr>
            <p:ph type="title" orient="vert"/>
          </p:nvPr>
        </p:nvSpPr>
        <p:spPr>
          <a:xfrm>
            <a:off x="6629400" y="274639"/>
            <a:ext cx="2057400" cy="5602634"/>
          </a:xfrm>
          <a:prstGeom prst="rect">
            <a:avLst/>
          </a:prstGeom>
        </p:spPr>
        <p:txBody>
          <a:bodyPr vert="eaVert">
            <a:normAutofit/>
          </a:bodyPr>
          <a:lstStyle>
            <a:lvl1pPr>
              <a:defRPr sz="2800"/>
            </a:lvl1pPr>
          </a:lstStyle>
          <a:p>
            <a:r>
              <a:rPr lang="nb-NO"/>
              <a:t>Klikk for å redigere tittelstil</a:t>
            </a:r>
            <a:endParaRPr lang="nn-NO"/>
          </a:p>
        </p:txBody>
      </p:sp>
      <p:sp>
        <p:nvSpPr>
          <p:cNvPr id="3" name="Plassholder for loddrett tekst 2"/>
          <p:cNvSpPr>
            <a:spLocks noGrp="1"/>
          </p:cNvSpPr>
          <p:nvPr>
            <p:ph type="body" orient="vert" idx="1"/>
          </p:nvPr>
        </p:nvSpPr>
        <p:spPr>
          <a:xfrm>
            <a:off x="457200" y="274639"/>
            <a:ext cx="6019800" cy="5602634"/>
          </a:xfrm>
          <a:prstGeom prst="rect">
            <a:avLst/>
          </a:prstGeom>
        </p:spPr>
        <p:txBody>
          <a:bodyPr vert="eaVert">
            <a:normAutofit/>
          </a:bodyPr>
          <a:lstStyle>
            <a:lvl1pPr>
              <a:defRPr sz="1800"/>
            </a:lvl1pPr>
            <a:lvl2pPr>
              <a:defRPr sz="1600"/>
            </a:lvl2pPr>
            <a:lvl3pPr>
              <a:defRPr sz="1400"/>
            </a:lvl3pPr>
            <a:lvl4pPr>
              <a:defRPr sz="1200"/>
            </a:lvl4pPr>
            <a:lvl5pPr>
              <a:defRPr sz="12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dirty="0"/>
          </a:p>
        </p:txBody>
      </p:sp>
      <p:pic>
        <p:nvPicPr>
          <p:cNvPr id="5" name="Bilde 4" descr="PPT_Innhold.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nndelingsfoil">
    <p:bg>
      <p:bgPr>
        <a:solidFill>
          <a:schemeClr val="bg1"/>
        </a:solidFill>
        <a:effectLst/>
      </p:bgPr>
    </p:bg>
    <p:spTree>
      <p:nvGrpSpPr>
        <p:cNvPr id="1" name=""/>
        <p:cNvGrpSpPr/>
        <p:nvPr/>
      </p:nvGrpSpPr>
      <p:grpSpPr>
        <a:xfrm>
          <a:off x="0" y="0"/>
          <a:ext cx="0" cy="0"/>
          <a:chOff x="0" y="0"/>
          <a:chExt cx="0" cy="0"/>
        </a:xfrm>
      </p:grpSpPr>
      <p:pic>
        <p:nvPicPr>
          <p:cNvPr id="10" name="Bilde 9" descr="PPT_Alternativ.jpg"/>
          <p:cNvPicPr>
            <a:picLocks noChangeAspect="1"/>
          </p:cNvPicPr>
          <p:nvPr userDrawn="1"/>
        </p:nvPicPr>
        <p:blipFill>
          <a:blip r:embed="rId2"/>
          <a:stretch>
            <a:fillRect/>
          </a:stretch>
        </p:blipFill>
        <p:spPr>
          <a:xfrm>
            <a:off x="0" y="0"/>
            <a:ext cx="9144001" cy="6858000"/>
          </a:xfrm>
          <a:prstGeom prst="rect">
            <a:avLst/>
          </a:prstGeom>
        </p:spPr>
      </p:pic>
      <p:sp>
        <p:nvSpPr>
          <p:cNvPr id="9" name="Plassholder for tekst 2"/>
          <p:cNvSpPr>
            <a:spLocks noGrp="1"/>
          </p:cNvSpPr>
          <p:nvPr>
            <p:ph type="body" idx="1"/>
          </p:nvPr>
        </p:nvSpPr>
        <p:spPr>
          <a:xfrm>
            <a:off x="722313" y="2906713"/>
            <a:ext cx="7772400" cy="1500187"/>
          </a:xfrm>
          <a:prstGeom prst="rect">
            <a:avLst/>
          </a:prstGeom>
        </p:spPr>
        <p:txBody>
          <a:bodyPr anchor="b">
            <a:normAutofit/>
          </a:bodyPr>
          <a:lstStyle>
            <a:lvl1pPr marL="0" indent="0" algn="ctr">
              <a:buNone/>
              <a:defRPr sz="2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ammenligning">
    <p:spTree>
      <p:nvGrpSpPr>
        <p:cNvPr id="1" name=""/>
        <p:cNvGrpSpPr/>
        <p:nvPr/>
      </p:nvGrpSpPr>
      <p:grpSpPr>
        <a:xfrm>
          <a:off x="0" y="0"/>
          <a:ext cx="0" cy="0"/>
          <a:chOff x="0" y="0"/>
          <a:chExt cx="0" cy="0"/>
        </a:xfrm>
      </p:grpSpPr>
      <p:pic>
        <p:nvPicPr>
          <p:cNvPr id="11" name="Bilde 10" descr="PPT_Innhold.jpg"/>
          <p:cNvPicPr>
            <a:picLocks noChangeAspect="1"/>
          </p:cNvPicPr>
          <p:nvPr userDrawn="1"/>
        </p:nvPicPr>
        <p:blipFill>
          <a:blip r:embed="rId2"/>
          <a:stretch>
            <a:fillRect/>
          </a:stretch>
        </p:blipFill>
        <p:spPr>
          <a:xfrm>
            <a:off x="0" y="0"/>
            <a:ext cx="9144001" cy="6858000"/>
          </a:xfrm>
          <a:prstGeom prst="rect">
            <a:avLst/>
          </a:prstGeom>
        </p:spPr>
      </p:pic>
      <p:sp>
        <p:nvSpPr>
          <p:cNvPr id="3" name="Plassholder for tekst 2"/>
          <p:cNvSpPr>
            <a:spLocks noGrp="1"/>
          </p:cNvSpPr>
          <p:nvPr>
            <p:ph type="body" idx="1"/>
          </p:nvPr>
        </p:nvSpPr>
        <p:spPr>
          <a:xfrm>
            <a:off x="457200" y="1268760"/>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1908522"/>
            <a:ext cx="4040188" cy="3951288"/>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tekst 4"/>
          <p:cNvSpPr>
            <a:spLocks noGrp="1"/>
          </p:cNvSpPr>
          <p:nvPr>
            <p:ph type="body" sz="quarter" idx="3"/>
          </p:nvPr>
        </p:nvSpPr>
        <p:spPr>
          <a:xfrm>
            <a:off x="4645025" y="1268760"/>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1908522"/>
            <a:ext cx="4041775" cy="3951288"/>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10" name="Tittel 1"/>
          <p:cNvSpPr>
            <a:spLocks noGrp="1"/>
          </p:cNvSpPr>
          <p:nvPr>
            <p:ph type="title"/>
          </p:nvPr>
        </p:nvSpPr>
        <p:spPr>
          <a:xfrm>
            <a:off x="457200" y="274638"/>
            <a:ext cx="8229600" cy="562074"/>
          </a:xfrm>
          <a:prstGeom prst="rect">
            <a:avLst/>
          </a:prstGeom>
        </p:spPr>
        <p:txBody>
          <a:bodyPr>
            <a:noAutofit/>
          </a:bodyPr>
          <a:lstStyle>
            <a:lvl1pPr algn="l">
              <a:defRPr sz="2800"/>
            </a:lvl1pPr>
          </a:lstStyle>
          <a:p>
            <a:r>
              <a:rPr lang="nb-NO" dirty="0"/>
              <a:t>Klikk for å redigere tittelstil</a:t>
            </a:r>
            <a:endParaRPr lang="nn-NO"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Bare tittel">
    <p:spTree>
      <p:nvGrpSpPr>
        <p:cNvPr id="1" name=""/>
        <p:cNvGrpSpPr/>
        <p:nvPr/>
      </p:nvGrpSpPr>
      <p:grpSpPr>
        <a:xfrm>
          <a:off x="0" y="0"/>
          <a:ext cx="0" cy="0"/>
          <a:chOff x="0" y="0"/>
          <a:chExt cx="0" cy="0"/>
        </a:xfrm>
      </p:grpSpPr>
      <p:pic>
        <p:nvPicPr>
          <p:cNvPr id="7" name="Bilde 6" descr="PPT_Innhold.jpg"/>
          <p:cNvPicPr>
            <a:picLocks noChangeAspect="1"/>
          </p:cNvPicPr>
          <p:nvPr userDrawn="1"/>
        </p:nvPicPr>
        <p:blipFill>
          <a:blip r:embed="rId2"/>
          <a:stretch>
            <a:fillRect/>
          </a:stretch>
        </p:blipFill>
        <p:spPr>
          <a:xfrm>
            <a:off x="0" y="0"/>
            <a:ext cx="9144001" cy="6858000"/>
          </a:xfrm>
          <a:prstGeom prst="rect">
            <a:avLst/>
          </a:prstGeom>
        </p:spPr>
      </p:pic>
      <p:sp>
        <p:nvSpPr>
          <p:cNvPr id="6" name="Tittel 1"/>
          <p:cNvSpPr>
            <a:spLocks noGrp="1"/>
          </p:cNvSpPr>
          <p:nvPr>
            <p:ph type="title"/>
          </p:nvPr>
        </p:nvSpPr>
        <p:spPr>
          <a:xfrm>
            <a:off x="457200" y="274638"/>
            <a:ext cx="8229600" cy="562074"/>
          </a:xfrm>
          <a:prstGeom prst="rect">
            <a:avLst/>
          </a:prstGeom>
        </p:spPr>
        <p:txBody>
          <a:bodyPr>
            <a:noAutofit/>
          </a:bodyPr>
          <a:lstStyle>
            <a:lvl1pPr algn="l">
              <a:defRPr sz="2800"/>
            </a:lvl1pPr>
          </a:lstStyle>
          <a:p>
            <a:r>
              <a:rPr lang="nb-NO" dirty="0"/>
              <a:t>Klikk for å redigere tittelstil</a:t>
            </a:r>
            <a:endParaRPr lang="nn-NO"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Forside Sort">
    <p:spTree>
      <p:nvGrpSpPr>
        <p:cNvPr id="1" name=""/>
        <p:cNvGrpSpPr/>
        <p:nvPr/>
      </p:nvGrpSpPr>
      <p:grpSpPr>
        <a:xfrm>
          <a:off x="0" y="0"/>
          <a:ext cx="0" cy="0"/>
          <a:chOff x="0" y="0"/>
          <a:chExt cx="0" cy="0"/>
        </a:xfrm>
      </p:grpSpPr>
      <p:pic>
        <p:nvPicPr>
          <p:cNvPr id="8" name="Bilde 7" descr="PPT_Alternativ.jpg"/>
          <p:cNvPicPr>
            <a:picLocks noChangeAspect="1"/>
          </p:cNvPicPr>
          <p:nvPr userDrawn="1"/>
        </p:nvPicPr>
        <p:blipFill>
          <a:blip r:embed="rId2"/>
          <a:stretch>
            <a:fillRect/>
          </a:stretch>
        </p:blipFill>
        <p:spPr>
          <a:xfrm>
            <a:off x="0" y="0"/>
            <a:ext cx="9144001" cy="6858000"/>
          </a:xfrm>
          <a:prstGeom prst="rect">
            <a:avLst/>
          </a:prstGeom>
        </p:spPr>
      </p:pic>
      <p:sp>
        <p:nvSpPr>
          <p:cNvPr id="9" name="Tittel 1"/>
          <p:cNvSpPr>
            <a:spLocks noGrp="1"/>
          </p:cNvSpPr>
          <p:nvPr>
            <p:ph type="title"/>
          </p:nvPr>
        </p:nvSpPr>
        <p:spPr>
          <a:xfrm>
            <a:off x="722313" y="4406900"/>
            <a:ext cx="7772400" cy="1362075"/>
          </a:xfrm>
          <a:prstGeom prst="rect">
            <a:avLst/>
          </a:prstGeom>
        </p:spPr>
        <p:txBody>
          <a:bodyPr anchor="t">
            <a:normAutofit/>
          </a:bodyPr>
          <a:lstStyle>
            <a:lvl1pPr algn="l">
              <a:defRPr sz="3600" b="1" cap="all">
                <a:solidFill>
                  <a:schemeClr val="bg1"/>
                </a:solidFill>
              </a:defRPr>
            </a:lvl1pPr>
          </a:lstStyle>
          <a:p>
            <a:r>
              <a:rPr lang="nb-NO"/>
              <a:t>Klikk for å redigere tittelstil</a:t>
            </a:r>
            <a:endParaRPr lang="nn-NO"/>
          </a:p>
        </p:txBody>
      </p:sp>
      <p:sp>
        <p:nvSpPr>
          <p:cNvPr id="10"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Bakside">
    <p:spTree>
      <p:nvGrpSpPr>
        <p:cNvPr id="1" name=""/>
        <p:cNvGrpSpPr/>
        <p:nvPr/>
      </p:nvGrpSpPr>
      <p:grpSpPr>
        <a:xfrm>
          <a:off x="0" y="0"/>
          <a:ext cx="0" cy="0"/>
          <a:chOff x="0" y="0"/>
          <a:chExt cx="0" cy="0"/>
        </a:xfrm>
      </p:grpSpPr>
      <p:pic>
        <p:nvPicPr>
          <p:cNvPr id="8" name="Bilde 7" descr="PPT_Alternativ.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pic>
        <p:nvPicPr>
          <p:cNvPr id="7" name="Bilde 6" descr="PPT_Innhold.jpg"/>
          <p:cNvPicPr>
            <a:picLocks noChangeAspect="1"/>
          </p:cNvPicPr>
          <p:nvPr/>
        </p:nvPicPr>
        <p:blipFill>
          <a:blip r:embed="rId2"/>
          <a:stretch>
            <a:fillRect/>
          </a:stretch>
        </p:blipFill>
        <p:spPr>
          <a:xfrm>
            <a:off x="0" y="0"/>
            <a:ext cx="9144001" cy="6858000"/>
          </a:xfrm>
          <a:prstGeom prst="rect">
            <a:avLst/>
          </a:prstGeom>
        </p:spPr>
      </p:pic>
      <p:sp>
        <p:nvSpPr>
          <p:cNvPr id="2" name="Tittel 1"/>
          <p:cNvSpPr>
            <a:spLocks noGrp="1"/>
          </p:cNvSpPr>
          <p:nvPr>
            <p:ph type="title"/>
          </p:nvPr>
        </p:nvSpPr>
        <p:spPr>
          <a:xfrm>
            <a:off x="457200" y="274638"/>
            <a:ext cx="8229600" cy="562074"/>
          </a:xfrm>
          <a:prstGeom prst="rect">
            <a:avLst/>
          </a:prstGeom>
        </p:spPr>
        <p:txBody>
          <a:bodyPr/>
          <a:lstStyle>
            <a:lvl1pPr algn="l">
              <a:defRPr sz="2800"/>
            </a:lvl1pPr>
          </a:lstStyle>
          <a:p>
            <a:r>
              <a:rPr lang="nb-NO"/>
              <a:t>Klikk for å redigere tittelstil</a:t>
            </a:r>
            <a:endParaRPr lang="nn-NO" dirty="0"/>
          </a:p>
        </p:txBody>
      </p:sp>
      <p:sp>
        <p:nvSpPr>
          <p:cNvPr id="3" name="Plassholder for innhold 2"/>
          <p:cNvSpPr>
            <a:spLocks noGrp="1"/>
          </p:cNvSpPr>
          <p:nvPr>
            <p:ph idx="1"/>
          </p:nvPr>
        </p:nvSpPr>
        <p:spPr>
          <a:xfrm>
            <a:off x="457200" y="1268760"/>
            <a:ext cx="8229600" cy="4608512"/>
          </a:xfrm>
          <a:prstGeom prst="rect">
            <a:avLst/>
          </a:prstGeom>
        </p:spPr>
        <p:txBody>
          <a:bodyPr>
            <a:normAutofit/>
          </a:bodyPr>
          <a:lstStyle>
            <a:lvl1pPr>
              <a:defRPr sz="1800"/>
            </a:lvl1pPr>
            <a:lvl2pPr>
              <a:defRPr sz="1600"/>
            </a:lvl2pPr>
            <a:lvl3pPr>
              <a:defRPr sz="1400"/>
            </a:lvl3pPr>
            <a:lvl4pPr>
              <a:defRPr sz="1200"/>
            </a:lvl4pPr>
            <a:lvl5pPr>
              <a:defRPr sz="12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dirty="0"/>
          </a:p>
        </p:txBody>
      </p:sp>
      <p:pic>
        <p:nvPicPr>
          <p:cNvPr id="5" name="Bilde 4" descr="PPT_Innhold.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ndelingsfoil">
    <p:bg>
      <p:bgPr>
        <a:solidFill>
          <a:schemeClr val="bg1"/>
        </a:solidFill>
        <a:effectLst/>
      </p:bgPr>
    </p:bg>
    <p:spTree>
      <p:nvGrpSpPr>
        <p:cNvPr id="1" name=""/>
        <p:cNvGrpSpPr/>
        <p:nvPr/>
      </p:nvGrpSpPr>
      <p:grpSpPr>
        <a:xfrm>
          <a:off x="0" y="0"/>
          <a:ext cx="0" cy="0"/>
          <a:chOff x="0" y="0"/>
          <a:chExt cx="0" cy="0"/>
        </a:xfrm>
      </p:grpSpPr>
      <p:pic>
        <p:nvPicPr>
          <p:cNvPr id="10" name="Bilde 9" descr="PPT_Alternativ.jpg"/>
          <p:cNvPicPr>
            <a:picLocks noChangeAspect="1"/>
          </p:cNvPicPr>
          <p:nvPr/>
        </p:nvPicPr>
        <p:blipFill>
          <a:blip r:embed="rId2"/>
          <a:stretch>
            <a:fillRect/>
          </a:stretch>
        </p:blipFill>
        <p:spPr>
          <a:xfrm>
            <a:off x="0" y="0"/>
            <a:ext cx="9144001" cy="6858000"/>
          </a:xfrm>
          <a:prstGeom prst="rect">
            <a:avLst/>
          </a:prstGeom>
        </p:spPr>
      </p:pic>
      <p:sp>
        <p:nvSpPr>
          <p:cNvPr id="9" name="Plassholder for tekst 2"/>
          <p:cNvSpPr>
            <a:spLocks noGrp="1"/>
          </p:cNvSpPr>
          <p:nvPr>
            <p:ph type="body" idx="1"/>
          </p:nvPr>
        </p:nvSpPr>
        <p:spPr>
          <a:xfrm>
            <a:off x="722313" y="2906713"/>
            <a:ext cx="7772400" cy="1500187"/>
          </a:xfrm>
          <a:prstGeom prst="rect">
            <a:avLst/>
          </a:prstGeom>
        </p:spPr>
        <p:txBody>
          <a:bodyPr anchor="b">
            <a:normAutofit/>
          </a:bodyPr>
          <a:lstStyle>
            <a:lvl1pPr marL="0" indent="0" algn="ctr">
              <a:buNone/>
              <a:defRPr sz="2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pic>
        <p:nvPicPr>
          <p:cNvPr id="4" name="Bilde 3" descr="PPT_Alternativ.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pic>
        <p:nvPicPr>
          <p:cNvPr id="8" name="Bilde 7" descr="PPT_Innhold.jpg"/>
          <p:cNvPicPr>
            <a:picLocks noChangeAspect="1"/>
          </p:cNvPicPr>
          <p:nvPr/>
        </p:nvPicPr>
        <p:blipFill>
          <a:blip r:embed="rId2"/>
          <a:stretch>
            <a:fillRect/>
          </a:stretch>
        </p:blipFill>
        <p:spPr>
          <a:xfrm>
            <a:off x="0" y="0"/>
            <a:ext cx="9144001" cy="6858000"/>
          </a:xfrm>
          <a:prstGeom prst="rect">
            <a:avLst/>
          </a:prstGeom>
        </p:spPr>
      </p:pic>
      <p:sp>
        <p:nvSpPr>
          <p:cNvPr id="2" name="Tittel 1"/>
          <p:cNvSpPr>
            <a:spLocks noGrp="1"/>
          </p:cNvSpPr>
          <p:nvPr>
            <p:ph type="title"/>
          </p:nvPr>
        </p:nvSpPr>
        <p:spPr>
          <a:xfrm>
            <a:off x="457200" y="274638"/>
            <a:ext cx="8229600" cy="562074"/>
          </a:xfrm>
          <a:prstGeom prst="rect">
            <a:avLst/>
          </a:prstGeom>
        </p:spPr>
        <p:txBody>
          <a:bodyPr>
            <a:noAutofit/>
          </a:bodyPr>
          <a:lstStyle>
            <a:lvl1pPr algn="l">
              <a:defRPr sz="2800"/>
            </a:lvl1pPr>
          </a:lstStyle>
          <a:p>
            <a:r>
              <a:rPr lang="nb-NO"/>
              <a:t>Klikk for å redigere tittelstil</a:t>
            </a:r>
            <a:endParaRPr lang="nn-NO"/>
          </a:p>
        </p:txBody>
      </p:sp>
      <p:sp>
        <p:nvSpPr>
          <p:cNvPr id="3" name="Plassholder for innhold 2"/>
          <p:cNvSpPr>
            <a:spLocks noGrp="1"/>
          </p:cNvSpPr>
          <p:nvPr>
            <p:ph sz="half" idx="1"/>
          </p:nvPr>
        </p:nvSpPr>
        <p:spPr>
          <a:xfrm>
            <a:off x="457200" y="1268761"/>
            <a:ext cx="4038600" cy="4608512"/>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dirty="0"/>
          </a:p>
        </p:txBody>
      </p:sp>
      <p:sp>
        <p:nvSpPr>
          <p:cNvPr id="4" name="Plassholder for innhold 3"/>
          <p:cNvSpPr>
            <a:spLocks noGrp="1"/>
          </p:cNvSpPr>
          <p:nvPr>
            <p:ph sz="half" idx="2"/>
          </p:nvPr>
        </p:nvSpPr>
        <p:spPr>
          <a:xfrm>
            <a:off x="4648200" y="1268761"/>
            <a:ext cx="4038600" cy="4608512"/>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pic>
        <p:nvPicPr>
          <p:cNvPr id="6" name="Bilde 5" descr="PPT_Innhold.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ammenligning">
    <p:spTree>
      <p:nvGrpSpPr>
        <p:cNvPr id="1" name=""/>
        <p:cNvGrpSpPr/>
        <p:nvPr/>
      </p:nvGrpSpPr>
      <p:grpSpPr>
        <a:xfrm>
          <a:off x="0" y="0"/>
          <a:ext cx="0" cy="0"/>
          <a:chOff x="0" y="0"/>
          <a:chExt cx="0" cy="0"/>
        </a:xfrm>
      </p:grpSpPr>
      <p:pic>
        <p:nvPicPr>
          <p:cNvPr id="11" name="Bilde 10" descr="PPT_Innhold.jpg"/>
          <p:cNvPicPr>
            <a:picLocks noChangeAspect="1"/>
          </p:cNvPicPr>
          <p:nvPr/>
        </p:nvPicPr>
        <p:blipFill>
          <a:blip r:embed="rId2"/>
          <a:stretch>
            <a:fillRect/>
          </a:stretch>
        </p:blipFill>
        <p:spPr>
          <a:xfrm>
            <a:off x="0" y="0"/>
            <a:ext cx="9144001" cy="6858000"/>
          </a:xfrm>
          <a:prstGeom prst="rect">
            <a:avLst/>
          </a:prstGeom>
        </p:spPr>
      </p:pic>
      <p:sp>
        <p:nvSpPr>
          <p:cNvPr id="3" name="Plassholder for tekst 2"/>
          <p:cNvSpPr>
            <a:spLocks noGrp="1"/>
          </p:cNvSpPr>
          <p:nvPr>
            <p:ph type="body" idx="1"/>
          </p:nvPr>
        </p:nvSpPr>
        <p:spPr>
          <a:xfrm>
            <a:off x="457200" y="1268760"/>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1908522"/>
            <a:ext cx="4040188" cy="3951288"/>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tekst 4"/>
          <p:cNvSpPr>
            <a:spLocks noGrp="1"/>
          </p:cNvSpPr>
          <p:nvPr>
            <p:ph type="body" sz="quarter" idx="3"/>
          </p:nvPr>
        </p:nvSpPr>
        <p:spPr>
          <a:xfrm>
            <a:off x="4645025" y="1268760"/>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1908522"/>
            <a:ext cx="4041775" cy="3951288"/>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10" name="Tittel 1"/>
          <p:cNvSpPr>
            <a:spLocks noGrp="1"/>
          </p:cNvSpPr>
          <p:nvPr>
            <p:ph type="title"/>
          </p:nvPr>
        </p:nvSpPr>
        <p:spPr>
          <a:xfrm>
            <a:off x="457200" y="274638"/>
            <a:ext cx="8229600" cy="562074"/>
          </a:xfrm>
          <a:prstGeom prst="rect">
            <a:avLst/>
          </a:prstGeom>
        </p:spPr>
        <p:txBody>
          <a:bodyPr>
            <a:noAutofit/>
          </a:bodyPr>
          <a:lstStyle>
            <a:lvl1pPr algn="l">
              <a:defRPr sz="2800"/>
            </a:lvl1pPr>
          </a:lstStyle>
          <a:p>
            <a:r>
              <a:rPr lang="nb-NO"/>
              <a:t>Klikk for å redigere tittelstil</a:t>
            </a:r>
            <a:endParaRPr lang="nn-NO" dirty="0"/>
          </a:p>
        </p:txBody>
      </p:sp>
      <p:pic>
        <p:nvPicPr>
          <p:cNvPr id="8" name="Bilde 7" descr="PPT_Innhold.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Bare tittel">
    <p:spTree>
      <p:nvGrpSpPr>
        <p:cNvPr id="1" name=""/>
        <p:cNvGrpSpPr/>
        <p:nvPr/>
      </p:nvGrpSpPr>
      <p:grpSpPr>
        <a:xfrm>
          <a:off x="0" y="0"/>
          <a:ext cx="0" cy="0"/>
          <a:chOff x="0" y="0"/>
          <a:chExt cx="0" cy="0"/>
        </a:xfrm>
      </p:grpSpPr>
      <p:pic>
        <p:nvPicPr>
          <p:cNvPr id="7" name="Bilde 6" descr="PPT_Innhold.jpg"/>
          <p:cNvPicPr>
            <a:picLocks noChangeAspect="1"/>
          </p:cNvPicPr>
          <p:nvPr/>
        </p:nvPicPr>
        <p:blipFill>
          <a:blip r:embed="rId2"/>
          <a:stretch>
            <a:fillRect/>
          </a:stretch>
        </p:blipFill>
        <p:spPr>
          <a:xfrm>
            <a:off x="0" y="0"/>
            <a:ext cx="9144001" cy="6858000"/>
          </a:xfrm>
          <a:prstGeom prst="rect">
            <a:avLst/>
          </a:prstGeom>
        </p:spPr>
      </p:pic>
      <p:sp>
        <p:nvSpPr>
          <p:cNvPr id="6" name="Tittel 1"/>
          <p:cNvSpPr>
            <a:spLocks noGrp="1"/>
          </p:cNvSpPr>
          <p:nvPr>
            <p:ph type="title"/>
          </p:nvPr>
        </p:nvSpPr>
        <p:spPr>
          <a:xfrm>
            <a:off x="457200" y="274638"/>
            <a:ext cx="8229600" cy="562074"/>
          </a:xfrm>
          <a:prstGeom prst="rect">
            <a:avLst/>
          </a:prstGeom>
        </p:spPr>
        <p:txBody>
          <a:bodyPr>
            <a:noAutofit/>
          </a:bodyPr>
          <a:lstStyle>
            <a:lvl1pPr algn="l">
              <a:defRPr sz="2800"/>
            </a:lvl1pPr>
          </a:lstStyle>
          <a:p>
            <a:r>
              <a:rPr lang="nb-NO"/>
              <a:t>Klikk for å redigere tittelstil</a:t>
            </a:r>
            <a:endParaRPr lang="nn-NO" dirty="0"/>
          </a:p>
        </p:txBody>
      </p:sp>
      <p:pic>
        <p:nvPicPr>
          <p:cNvPr id="4" name="Bilde 3" descr="PPT_Innhold.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pic>
        <p:nvPicPr>
          <p:cNvPr id="5" name="Bilde 4" descr="PPT_Innhold.jpg"/>
          <p:cNvPicPr>
            <a:picLocks noChangeAspect="1"/>
          </p:cNvPicPr>
          <p:nvPr/>
        </p:nvPicPr>
        <p:blipFill>
          <a:blip r:embed="rId2"/>
          <a:stretch>
            <a:fillRect/>
          </a:stretch>
        </p:blipFill>
        <p:spPr>
          <a:xfrm>
            <a:off x="0" y="0"/>
            <a:ext cx="9144001" cy="6858000"/>
          </a:xfrm>
          <a:prstGeom prst="rect">
            <a:avLst/>
          </a:prstGeom>
        </p:spPr>
      </p:pic>
      <p:pic>
        <p:nvPicPr>
          <p:cNvPr id="3" name="Bilde 2" descr="PPT_Innhold.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Forside Sort">
    <p:spTree>
      <p:nvGrpSpPr>
        <p:cNvPr id="1" name=""/>
        <p:cNvGrpSpPr/>
        <p:nvPr/>
      </p:nvGrpSpPr>
      <p:grpSpPr>
        <a:xfrm>
          <a:off x="0" y="0"/>
          <a:ext cx="0" cy="0"/>
          <a:chOff x="0" y="0"/>
          <a:chExt cx="0" cy="0"/>
        </a:xfrm>
      </p:grpSpPr>
      <p:pic>
        <p:nvPicPr>
          <p:cNvPr id="8" name="Bilde 7" descr="PPT_Alternativ.jpg"/>
          <p:cNvPicPr>
            <a:picLocks noChangeAspect="1"/>
          </p:cNvPicPr>
          <p:nvPr/>
        </p:nvPicPr>
        <p:blipFill>
          <a:blip r:embed="rId2"/>
          <a:stretch>
            <a:fillRect/>
          </a:stretch>
        </p:blipFill>
        <p:spPr>
          <a:xfrm>
            <a:off x="0" y="0"/>
            <a:ext cx="9144001" cy="6858000"/>
          </a:xfrm>
          <a:prstGeom prst="rect">
            <a:avLst/>
          </a:prstGeom>
        </p:spPr>
      </p:pic>
      <p:sp>
        <p:nvSpPr>
          <p:cNvPr id="9" name="Tittel 1"/>
          <p:cNvSpPr>
            <a:spLocks noGrp="1"/>
          </p:cNvSpPr>
          <p:nvPr>
            <p:ph type="title"/>
          </p:nvPr>
        </p:nvSpPr>
        <p:spPr>
          <a:xfrm>
            <a:off x="722313" y="4406900"/>
            <a:ext cx="7772400" cy="1362075"/>
          </a:xfrm>
          <a:prstGeom prst="rect">
            <a:avLst/>
          </a:prstGeom>
        </p:spPr>
        <p:txBody>
          <a:bodyPr anchor="t">
            <a:normAutofit/>
          </a:bodyPr>
          <a:lstStyle>
            <a:lvl1pPr algn="l">
              <a:defRPr sz="3600" b="1" cap="all">
                <a:solidFill>
                  <a:schemeClr val="bg1"/>
                </a:solidFill>
              </a:defRPr>
            </a:lvl1pPr>
          </a:lstStyle>
          <a:p>
            <a:r>
              <a:rPr lang="nb-NO"/>
              <a:t>Klikk for å redigere tittelstil</a:t>
            </a:r>
            <a:endParaRPr lang="nn-NO"/>
          </a:p>
        </p:txBody>
      </p:sp>
      <p:sp>
        <p:nvSpPr>
          <p:cNvPr id="10"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pic>
        <p:nvPicPr>
          <p:cNvPr id="5" name="Bilde 4" descr="PPT_Alternativ.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pic>
        <p:nvPicPr>
          <p:cNvPr id="8" name="Bilde 7" descr="PPT_Innhold.jpg"/>
          <p:cNvPicPr>
            <a:picLocks noChangeAspect="1"/>
          </p:cNvPicPr>
          <p:nvPr/>
        </p:nvPicPr>
        <p:blipFill>
          <a:blip r:embed="rId2"/>
          <a:stretch>
            <a:fillRect/>
          </a:stretch>
        </p:blipFill>
        <p:spPr>
          <a:xfrm>
            <a:off x="0" y="0"/>
            <a:ext cx="9144001" cy="6858000"/>
          </a:xfrm>
          <a:prstGeom prst="rect">
            <a:avLst/>
          </a:prstGeom>
        </p:spPr>
      </p:pic>
      <p:sp>
        <p:nvSpPr>
          <p:cNvPr id="2" name="Tittel 1"/>
          <p:cNvSpPr>
            <a:spLocks noGrp="1"/>
          </p:cNvSpPr>
          <p:nvPr>
            <p:ph type="title"/>
          </p:nvPr>
        </p:nvSpPr>
        <p:spPr>
          <a:xfrm>
            <a:off x="1792288" y="4581128"/>
            <a:ext cx="5486400" cy="566738"/>
          </a:xfrm>
          <a:prstGeom prst="rect">
            <a:avLst/>
          </a:prstGeom>
        </p:spPr>
        <p:txBody>
          <a:bodyPr anchor="b"/>
          <a:lstStyle>
            <a:lvl1pPr algn="l">
              <a:defRPr sz="1800" b="1"/>
            </a:lvl1pPr>
          </a:lstStyle>
          <a:p>
            <a:r>
              <a:rPr lang="nb-NO"/>
              <a:t>Klikk for å redigere tittelstil</a:t>
            </a:r>
            <a:endParaRPr lang="nn-NO" dirty="0"/>
          </a:p>
        </p:txBody>
      </p:sp>
      <p:sp>
        <p:nvSpPr>
          <p:cNvPr id="3" name="Plassholder for bilde 2"/>
          <p:cNvSpPr>
            <a:spLocks noGrp="1"/>
          </p:cNvSpPr>
          <p:nvPr>
            <p:ph type="pic" idx="1"/>
          </p:nvPr>
        </p:nvSpPr>
        <p:spPr>
          <a:xfrm>
            <a:off x="1792288" y="612775"/>
            <a:ext cx="5486400" cy="38243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nn-NO" dirty="0"/>
          </a:p>
        </p:txBody>
      </p:sp>
      <p:sp>
        <p:nvSpPr>
          <p:cNvPr id="4" name="Plassholder for tekst 3"/>
          <p:cNvSpPr>
            <a:spLocks noGrp="1"/>
          </p:cNvSpPr>
          <p:nvPr>
            <p:ph type="body" sz="half" idx="2"/>
          </p:nvPr>
        </p:nvSpPr>
        <p:spPr>
          <a:xfrm>
            <a:off x="1792288" y="5147866"/>
            <a:ext cx="5486400" cy="804862"/>
          </a:xfrm>
          <a:prstGeom prst="rect">
            <a:avLst/>
          </a:prstGeo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pic>
        <p:nvPicPr>
          <p:cNvPr id="6" name="Bilde 5" descr="PPT_Innhold.jpg"/>
          <p:cNvPicPr>
            <a:picLocks noChangeAspect="1"/>
          </p:cNvPicPr>
          <p:nvPr userDrawn="1"/>
        </p:nvPicPr>
        <p:blipFill>
          <a:blip r:embed="rId2"/>
          <a:stretch>
            <a:fillRect/>
          </a:stretch>
        </p:blipFill>
        <p:spPr>
          <a:xfrm>
            <a:off x="0" y="0"/>
            <a:ext cx="9144001"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2AF42-2B1C-8849-BE5F-93EEEC493E03}" type="datetimeFigureOut">
              <a:rPr lang="nn-NO" smtClean="0"/>
              <a:pPr/>
              <a:t>06.06.2019</a:t>
            </a:fld>
            <a:endParaRPr lang="nn-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n-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7927E-A3A8-564C-9625-AC7A413C74E8}" type="slidenum">
              <a:rPr lang="nn-NO" smtClean="0"/>
              <a:pPr/>
              <a:t>‹#›</a:t>
            </a:fld>
            <a:endParaRPr lang="nn-NO"/>
          </a:p>
        </p:txBody>
      </p:sp>
      <p:pic>
        <p:nvPicPr>
          <p:cNvPr id="8" name="Bilde 7" descr="PPT_Forside.jpg"/>
          <p:cNvPicPr>
            <a:picLocks noChangeAspect="1"/>
          </p:cNvPicPr>
          <p:nvPr/>
        </p:nvPicPr>
        <p:blipFill>
          <a:blip r:embed="rId18"/>
          <a:stretch>
            <a:fillRect/>
          </a:stretch>
        </p:blipFill>
        <p:spPr>
          <a:xfrm>
            <a:off x="-1" y="-1"/>
            <a:ext cx="9144001" cy="6858001"/>
          </a:xfrm>
          <a:prstGeom prst="rect">
            <a:avLst/>
          </a:prstGeom>
        </p:spPr>
      </p:pic>
      <p:pic>
        <p:nvPicPr>
          <p:cNvPr id="7" name="Bilde 6" descr="PPT_Forside.jpg"/>
          <p:cNvPicPr>
            <a:picLocks noChangeAspect="1"/>
          </p:cNvPicPr>
          <p:nvPr userDrawn="1"/>
        </p:nvPicPr>
        <p:blipFill>
          <a:blip r:embed="rId18"/>
          <a:stretch>
            <a:fillRect/>
          </a:stretch>
        </p:blipFill>
        <p:spPr>
          <a:xfrm>
            <a:off x="-1" y="-1"/>
            <a:ext cx="9144001" cy="685800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 id="2147483653" r:id="rId13"/>
    <p:sldLayoutId id="2147483654" r:id="rId14"/>
    <p:sldLayoutId id="2147483656" r:id="rId15"/>
    <p:sldLayoutId id="2147483658"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oleObject" Target="../embeddings/oleObject2.bin"/><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4.emf"/><Relationship Id="rId2" Type="http://schemas.openxmlformats.org/officeDocument/2006/relationships/tags" Target="../tags/tag2.xml"/><Relationship Id="rId16"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2.xml"/><Relationship Id="rId10" Type="http://schemas.openxmlformats.org/officeDocument/2006/relationships/tags" Target="../tags/tag10.xml"/><Relationship Id="rId19" Type="http://schemas.openxmlformats.org/officeDocument/2006/relationships/image" Target="../media/image5.em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26" Type="http://schemas.openxmlformats.org/officeDocument/2006/relationships/tags" Target="../tags/tag39.xml"/><Relationship Id="rId3" Type="http://schemas.openxmlformats.org/officeDocument/2006/relationships/tags" Target="../tags/tag16.xml"/><Relationship Id="rId21" Type="http://schemas.openxmlformats.org/officeDocument/2006/relationships/tags" Target="../tags/tag34.xml"/><Relationship Id="rId34" Type="http://schemas.openxmlformats.org/officeDocument/2006/relationships/oleObject" Target="../embeddings/oleObject5.bin"/><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5" Type="http://schemas.openxmlformats.org/officeDocument/2006/relationships/tags" Target="../tags/tag38.xml"/><Relationship Id="rId33" Type="http://schemas.openxmlformats.org/officeDocument/2006/relationships/image" Target="../media/image6.emf"/><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tags" Target="../tags/tag33.xml"/><Relationship Id="rId29"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tags" Target="../tags/tag19.xml"/><Relationship Id="rId11" Type="http://schemas.openxmlformats.org/officeDocument/2006/relationships/tags" Target="../tags/tag24.xml"/><Relationship Id="rId24" Type="http://schemas.openxmlformats.org/officeDocument/2006/relationships/tags" Target="../tags/tag37.xml"/><Relationship Id="rId32" Type="http://schemas.openxmlformats.org/officeDocument/2006/relationships/oleObject" Target="../embeddings/oleObject4.bin"/><Relationship Id="rId5" Type="http://schemas.openxmlformats.org/officeDocument/2006/relationships/tags" Target="../tags/tag18.xml"/><Relationship Id="rId15" Type="http://schemas.openxmlformats.org/officeDocument/2006/relationships/tags" Target="../tags/tag28.xml"/><Relationship Id="rId23" Type="http://schemas.openxmlformats.org/officeDocument/2006/relationships/tags" Target="../tags/tag36.xml"/><Relationship Id="rId28" Type="http://schemas.openxmlformats.org/officeDocument/2006/relationships/tags" Target="../tags/tag41.xml"/><Relationship Id="rId10" Type="http://schemas.openxmlformats.org/officeDocument/2006/relationships/tags" Target="../tags/tag23.xml"/><Relationship Id="rId19" Type="http://schemas.openxmlformats.org/officeDocument/2006/relationships/tags" Target="../tags/tag32.xml"/><Relationship Id="rId31" Type="http://schemas.openxmlformats.org/officeDocument/2006/relationships/image" Target="../media/image4.emf"/><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tags" Target="../tags/tag35.xml"/><Relationship Id="rId27" Type="http://schemas.openxmlformats.org/officeDocument/2006/relationships/tags" Target="../tags/tag40.xml"/><Relationship Id="rId30" Type="http://schemas.openxmlformats.org/officeDocument/2006/relationships/oleObject" Target="../embeddings/oleObject3.bin"/><Relationship Id="rId35" Type="http://schemas.openxmlformats.org/officeDocument/2006/relationships/image" Target="../media/image7.emf"/></Relationships>
</file>

<file path=ppt/slides/_rels/slide4.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tags" Target="../tags/tag58.xml"/><Relationship Id="rId26" Type="http://schemas.openxmlformats.org/officeDocument/2006/relationships/tags" Target="../tags/tag66.xml"/><Relationship Id="rId39" Type="http://schemas.openxmlformats.org/officeDocument/2006/relationships/image" Target="../media/image10.emf"/><Relationship Id="rId3" Type="http://schemas.openxmlformats.org/officeDocument/2006/relationships/tags" Target="../tags/tag43.xml"/><Relationship Id="rId21" Type="http://schemas.openxmlformats.org/officeDocument/2006/relationships/tags" Target="../tags/tag61.xml"/><Relationship Id="rId34" Type="http://schemas.openxmlformats.org/officeDocument/2006/relationships/oleObject" Target="../embeddings/oleObject7.bin"/><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tags" Target="../tags/tag57.xml"/><Relationship Id="rId25" Type="http://schemas.openxmlformats.org/officeDocument/2006/relationships/tags" Target="../tags/tag65.xml"/><Relationship Id="rId33" Type="http://schemas.openxmlformats.org/officeDocument/2006/relationships/image" Target="../media/image4.emf"/><Relationship Id="rId38" Type="http://schemas.openxmlformats.org/officeDocument/2006/relationships/oleObject" Target="../embeddings/oleObject9.bin"/><Relationship Id="rId2" Type="http://schemas.openxmlformats.org/officeDocument/2006/relationships/tags" Target="../tags/tag42.xml"/><Relationship Id="rId16" Type="http://schemas.openxmlformats.org/officeDocument/2006/relationships/tags" Target="../tags/tag56.xml"/><Relationship Id="rId20" Type="http://schemas.openxmlformats.org/officeDocument/2006/relationships/tags" Target="../tags/tag60.xml"/><Relationship Id="rId29" Type="http://schemas.openxmlformats.org/officeDocument/2006/relationships/tags" Target="../tags/tag69.xml"/><Relationship Id="rId1" Type="http://schemas.openxmlformats.org/officeDocument/2006/relationships/vmlDrawing" Target="../drawings/vmlDrawing3.vml"/><Relationship Id="rId6" Type="http://schemas.openxmlformats.org/officeDocument/2006/relationships/tags" Target="../tags/tag46.xml"/><Relationship Id="rId11" Type="http://schemas.openxmlformats.org/officeDocument/2006/relationships/tags" Target="../tags/tag51.xml"/><Relationship Id="rId24" Type="http://schemas.openxmlformats.org/officeDocument/2006/relationships/tags" Target="../tags/tag64.xml"/><Relationship Id="rId32" Type="http://schemas.openxmlformats.org/officeDocument/2006/relationships/oleObject" Target="../embeddings/oleObject6.bin"/><Relationship Id="rId37" Type="http://schemas.openxmlformats.org/officeDocument/2006/relationships/image" Target="../media/image9.emf"/><Relationship Id="rId5" Type="http://schemas.openxmlformats.org/officeDocument/2006/relationships/tags" Target="../tags/tag45.xml"/><Relationship Id="rId15" Type="http://schemas.openxmlformats.org/officeDocument/2006/relationships/tags" Target="../tags/tag55.xml"/><Relationship Id="rId23" Type="http://schemas.openxmlformats.org/officeDocument/2006/relationships/tags" Target="../tags/tag63.xml"/><Relationship Id="rId28" Type="http://schemas.openxmlformats.org/officeDocument/2006/relationships/tags" Target="../tags/tag68.xml"/><Relationship Id="rId36" Type="http://schemas.openxmlformats.org/officeDocument/2006/relationships/oleObject" Target="../embeddings/oleObject8.bin"/><Relationship Id="rId10" Type="http://schemas.openxmlformats.org/officeDocument/2006/relationships/tags" Target="../tags/tag50.xml"/><Relationship Id="rId19" Type="http://schemas.openxmlformats.org/officeDocument/2006/relationships/tags" Target="../tags/tag59.xml"/><Relationship Id="rId31" Type="http://schemas.openxmlformats.org/officeDocument/2006/relationships/slideLayout" Target="../slideLayouts/slideLayout2.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 Id="rId22" Type="http://schemas.openxmlformats.org/officeDocument/2006/relationships/tags" Target="../tags/tag62.xml"/><Relationship Id="rId27" Type="http://schemas.openxmlformats.org/officeDocument/2006/relationships/tags" Target="../tags/tag67.xml"/><Relationship Id="rId30" Type="http://schemas.openxmlformats.org/officeDocument/2006/relationships/tags" Target="../tags/tag70.xml"/><Relationship Id="rId35" Type="http://schemas.openxmlformats.org/officeDocument/2006/relationships/image" Target="../media/image8.emf"/></Relationships>
</file>

<file path=ppt/slides/_rels/slide5.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26" Type="http://schemas.openxmlformats.org/officeDocument/2006/relationships/slideLayout" Target="../slideLayouts/slideLayout2.xml"/><Relationship Id="rId3" Type="http://schemas.openxmlformats.org/officeDocument/2006/relationships/tags" Target="../tags/tag72.xml"/><Relationship Id="rId21" Type="http://schemas.openxmlformats.org/officeDocument/2006/relationships/tags" Target="../tags/tag90.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5" Type="http://schemas.openxmlformats.org/officeDocument/2006/relationships/tags" Target="../tags/tag94.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29" Type="http://schemas.openxmlformats.org/officeDocument/2006/relationships/oleObject" Target="../embeddings/oleObject11.bin"/><Relationship Id="rId1" Type="http://schemas.openxmlformats.org/officeDocument/2006/relationships/vmlDrawing" Target="../drawings/vmlDrawing4.vml"/><Relationship Id="rId6" Type="http://schemas.openxmlformats.org/officeDocument/2006/relationships/tags" Target="../tags/tag75.xml"/><Relationship Id="rId11" Type="http://schemas.openxmlformats.org/officeDocument/2006/relationships/tags" Target="../tags/tag80.xml"/><Relationship Id="rId24" Type="http://schemas.openxmlformats.org/officeDocument/2006/relationships/tags" Target="../tags/tag93.xml"/><Relationship Id="rId32" Type="http://schemas.openxmlformats.org/officeDocument/2006/relationships/image" Target="../media/image12.emf"/><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tags" Target="../tags/tag92.xml"/><Relationship Id="rId28" Type="http://schemas.openxmlformats.org/officeDocument/2006/relationships/image" Target="../media/image4.emf"/><Relationship Id="rId10" Type="http://schemas.openxmlformats.org/officeDocument/2006/relationships/tags" Target="../tags/tag79.xml"/><Relationship Id="rId19" Type="http://schemas.openxmlformats.org/officeDocument/2006/relationships/tags" Target="../tags/tag88.xml"/><Relationship Id="rId31" Type="http://schemas.openxmlformats.org/officeDocument/2006/relationships/oleObject" Target="../embeddings/oleObject12.bin"/><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tags" Target="../tags/tag91.xml"/><Relationship Id="rId27" Type="http://schemas.openxmlformats.org/officeDocument/2006/relationships/oleObject" Target="../embeddings/oleObject10.bin"/><Relationship Id="rId30" Type="http://schemas.openxmlformats.org/officeDocument/2006/relationships/image" Target="../media/image11.emf"/></Relationships>
</file>

<file path=ppt/slides/_rels/slide6.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tags" Target="../tags/tag106.xml"/><Relationship Id="rId18" Type="http://schemas.openxmlformats.org/officeDocument/2006/relationships/tags" Target="../tags/tag111.xml"/><Relationship Id="rId26" Type="http://schemas.openxmlformats.org/officeDocument/2006/relationships/oleObject" Target="../embeddings/oleObject13.bin"/><Relationship Id="rId3" Type="http://schemas.openxmlformats.org/officeDocument/2006/relationships/tags" Target="../tags/tag96.xml"/><Relationship Id="rId21" Type="http://schemas.openxmlformats.org/officeDocument/2006/relationships/tags" Target="../tags/tag114.xml"/><Relationship Id="rId7" Type="http://schemas.openxmlformats.org/officeDocument/2006/relationships/tags" Target="../tags/tag100.xml"/><Relationship Id="rId12" Type="http://schemas.openxmlformats.org/officeDocument/2006/relationships/tags" Target="../tags/tag105.xml"/><Relationship Id="rId17" Type="http://schemas.openxmlformats.org/officeDocument/2006/relationships/tags" Target="../tags/tag110.xml"/><Relationship Id="rId25" Type="http://schemas.openxmlformats.org/officeDocument/2006/relationships/slideLayout" Target="../slideLayouts/slideLayout2.xml"/><Relationship Id="rId2" Type="http://schemas.openxmlformats.org/officeDocument/2006/relationships/tags" Target="../tags/tag95.xml"/><Relationship Id="rId16" Type="http://schemas.openxmlformats.org/officeDocument/2006/relationships/tags" Target="../tags/tag109.xml"/><Relationship Id="rId20" Type="http://schemas.openxmlformats.org/officeDocument/2006/relationships/tags" Target="../tags/tag113.xml"/><Relationship Id="rId29" Type="http://schemas.openxmlformats.org/officeDocument/2006/relationships/image" Target="../media/image13.emf"/><Relationship Id="rId1" Type="http://schemas.openxmlformats.org/officeDocument/2006/relationships/vmlDrawing" Target="../drawings/vmlDrawing5.vml"/><Relationship Id="rId6" Type="http://schemas.openxmlformats.org/officeDocument/2006/relationships/tags" Target="../tags/tag99.xml"/><Relationship Id="rId11" Type="http://schemas.openxmlformats.org/officeDocument/2006/relationships/tags" Target="../tags/tag104.xml"/><Relationship Id="rId24" Type="http://schemas.openxmlformats.org/officeDocument/2006/relationships/tags" Target="../tags/tag117.xml"/><Relationship Id="rId5" Type="http://schemas.openxmlformats.org/officeDocument/2006/relationships/tags" Target="../tags/tag98.xml"/><Relationship Id="rId15" Type="http://schemas.openxmlformats.org/officeDocument/2006/relationships/tags" Target="../tags/tag108.xml"/><Relationship Id="rId23" Type="http://schemas.openxmlformats.org/officeDocument/2006/relationships/tags" Target="../tags/tag116.xml"/><Relationship Id="rId28" Type="http://schemas.openxmlformats.org/officeDocument/2006/relationships/oleObject" Target="../embeddings/oleObject14.bin"/><Relationship Id="rId10" Type="http://schemas.openxmlformats.org/officeDocument/2006/relationships/tags" Target="../tags/tag103.xml"/><Relationship Id="rId19" Type="http://schemas.openxmlformats.org/officeDocument/2006/relationships/tags" Target="../tags/tag112.xml"/><Relationship Id="rId31" Type="http://schemas.openxmlformats.org/officeDocument/2006/relationships/image" Target="../media/image14.emf"/><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tags" Target="../tags/tag107.xml"/><Relationship Id="rId22" Type="http://schemas.openxmlformats.org/officeDocument/2006/relationships/tags" Target="../tags/tag115.xml"/><Relationship Id="rId27" Type="http://schemas.openxmlformats.org/officeDocument/2006/relationships/image" Target="../media/image4.emf"/><Relationship Id="rId30"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8" Type="http://schemas.openxmlformats.org/officeDocument/2006/relationships/tags" Target="../tags/tag124.xml"/><Relationship Id="rId13" Type="http://schemas.openxmlformats.org/officeDocument/2006/relationships/tags" Target="../tags/tag129.xml"/><Relationship Id="rId18" Type="http://schemas.openxmlformats.org/officeDocument/2006/relationships/tags" Target="../tags/tag134.xml"/><Relationship Id="rId26" Type="http://schemas.openxmlformats.org/officeDocument/2006/relationships/slideLayout" Target="../slideLayouts/slideLayout2.xml"/><Relationship Id="rId3" Type="http://schemas.openxmlformats.org/officeDocument/2006/relationships/tags" Target="../tags/tag119.xml"/><Relationship Id="rId21" Type="http://schemas.openxmlformats.org/officeDocument/2006/relationships/tags" Target="../tags/tag137.xml"/><Relationship Id="rId7" Type="http://schemas.openxmlformats.org/officeDocument/2006/relationships/tags" Target="../tags/tag123.xml"/><Relationship Id="rId12" Type="http://schemas.openxmlformats.org/officeDocument/2006/relationships/tags" Target="../tags/tag128.xml"/><Relationship Id="rId17" Type="http://schemas.openxmlformats.org/officeDocument/2006/relationships/tags" Target="../tags/tag133.xml"/><Relationship Id="rId25" Type="http://schemas.openxmlformats.org/officeDocument/2006/relationships/tags" Target="../tags/tag141.xml"/><Relationship Id="rId2" Type="http://schemas.openxmlformats.org/officeDocument/2006/relationships/tags" Target="../tags/tag118.xml"/><Relationship Id="rId16" Type="http://schemas.openxmlformats.org/officeDocument/2006/relationships/tags" Target="../tags/tag132.xml"/><Relationship Id="rId20" Type="http://schemas.openxmlformats.org/officeDocument/2006/relationships/tags" Target="../tags/tag136.xml"/><Relationship Id="rId29" Type="http://schemas.openxmlformats.org/officeDocument/2006/relationships/oleObject" Target="../embeddings/oleObject17.bin"/><Relationship Id="rId1" Type="http://schemas.openxmlformats.org/officeDocument/2006/relationships/vmlDrawing" Target="../drawings/vmlDrawing6.vml"/><Relationship Id="rId6" Type="http://schemas.openxmlformats.org/officeDocument/2006/relationships/tags" Target="../tags/tag122.xml"/><Relationship Id="rId11" Type="http://schemas.openxmlformats.org/officeDocument/2006/relationships/tags" Target="../tags/tag127.xml"/><Relationship Id="rId24" Type="http://schemas.openxmlformats.org/officeDocument/2006/relationships/tags" Target="../tags/tag140.xml"/><Relationship Id="rId32" Type="http://schemas.openxmlformats.org/officeDocument/2006/relationships/image" Target="../media/image16.emf"/><Relationship Id="rId5" Type="http://schemas.openxmlformats.org/officeDocument/2006/relationships/tags" Target="../tags/tag121.xml"/><Relationship Id="rId15" Type="http://schemas.openxmlformats.org/officeDocument/2006/relationships/tags" Target="../tags/tag131.xml"/><Relationship Id="rId23" Type="http://schemas.openxmlformats.org/officeDocument/2006/relationships/tags" Target="../tags/tag139.xml"/><Relationship Id="rId28" Type="http://schemas.openxmlformats.org/officeDocument/2006/relationships/image" Target="../media/image4.emf"/><Relationship Id="rId10" Type="http://schemas.openxmlformats.org/officeDocument/2006/relationships/tags" Target="../tags/tag126.xml"/><Relationship Id="rId19" Type="http://schemas.openxmlformats.org/officeDocument/2006/relationships/tags" Target="../tags/tag135.xml"/><Relationship Id="rId31" Type="http://schemas.openxmlformats.org/officeDocument/2006/relationships/oleObject" Target="../embeddings/oleObject18.bin"/><Relationship Id="rId4" Type="http://schemas.openxmlformats.org/officeDocument/2006/relationships/tags" Target="../tags/tag120.xml"/><Relationship Id="rId9" Type="http://schemas.openxmlformats.org/officeDocument/2006/relationships/tags" Target="../tags/tag125.xml"/><Relationship Id="rId14" Type="http://schemas.openxmlformats.org/officeDocument/2006/relationships/tags" Target="../tags/tag130.xml"/><Relationship Id="rId22" Type="http://schemas.openxmlformats.org/officeDocument/2006/relationships/tags" Target="../tags/tag138.xml"/><Relationship Id="rId27" Type="http://schemas.openxmlformats.org/officeDocument/2006/relationships/oleObject" Target="../embeddings/oleObject16.bin"/><Relationship Id="rId30" Type="http://schemas.openxmlformats.org/officeDocument/2006/relationships/image" Target="../media/image15.emf"/></Relationships>
</file>

<file path=ppt/slides/_rels/slide8.xml.rels><?xml version="1.0" encoding="UTF-8" standalone="yes"?>
<Relationships xmlns="http://schemas.openxmlformats.org/package/2006/relationships"><Relationship Id="rId13" Type="http://schemas.openxmlformats.org/officeDocument/2006/relationships/tags" Target="../tags/tag153.xml"/><Relationship Id="rId18" Type="http://schemas.openxmlformats.org/officeDocument/2006/relationships/tags" Target="../tags/tag158.xml"/><Relationship Id="rId26" Type="http://schemas.openxmlformats.org/officeDocument/2006/relationships/tags" Target="../tags/tag166.xml"/><Relationship Id="rId39" Type="http://schemas.openxmlformats.org/officeDocument/2006/relationships/tags" Target="../tags/tag179.xml"/><Relationship Id="rId21" Type="http://schemas.openxmlformats.org/officeDocument/2006/relationships/tags" Target="../tags/tag161.xml"/><Relationship Id="rId34" Type="http://schemas.openxmlformats.org/officeDocument/2006/relationships/tags" Target="../tags/tag174.xml"/><Relationship Id="rId42" Type="http://schemas.openxmlformats.org/officeDocument/2006/relationships/tags" Target="../tags/tag182.xml"/><Relationship Id="rId47" Type="http://schemas.openxmlformats.org/officeDocument/2006/relationships/tags" Target="../tags/tag187.xml"/><Relationship Id="rId50" Type="http://schemas.openxmlformats.org/officeDocument/2006/relationships/tags" Target="../tags/tag190.xml"/><Relationship Id="rId55" Type="http://schemas.openxmlformats.org/officeDocument/2006/relationships/tags" Target="../tags/tag195.xml"/><Relationship Id="rId63" Type="http://schemas.openxmlformats.org/officeDocument/2006/relationships/tags" Target="../tags/tag203.xml"/><Relationship Id="rId68" Type="http://schemas.openxmlformats.org/officeDocument/2006/relationships/tags" Target="../tags/tag208.xml"/><Relationship Id="rId76" Type="http://schemas.openxmlformats.org/officeDocument/2006/relationships/tags" Target="../tags/tag216.xml"/><Relationship Id="rId84" Type="http://schemas.openxmlformats.org/officeDocument/2006/relationships/image" Target="../media/image4.emf"/><Relationship Id="rId89" Type="http://schemas.openxmlformats.org/officeDocument/2006/relationships/oleObject" Target="../embeddings/oleObject22.bin"/><Relationship Id="rId7" Type="http://schemas.openxmlformats.org/officeDocument/2006/relationships/tags" Target="../tags/tag147.xml"/><Relationship Id="rId71" Type="http://schemas.openxmlformats.org/officeDocument/2006/relationships/tags" Target="../tags/tag211.xml"/><Relationship Id="rId92" Type="http://schemas.openxmlformats.org/officeDocument/2006/relationships/image" Target="../media/image20.emf"/><Relationship Id="rId2" Type="http://schemas.openxmlformats.org/officeDocument/2006/relationships/tags" Target="../tags/tag142.xml"/><Relationship Id="rId16" Type="http://schemas.openxmlformats.org/officeDocument/2006/relationships/tags" Target="../tags/tag156.xml"/><Relationship Id="rId29" Type="http://schemas.openxmlformats.org/officeDocument/2006/relationships/tags" Target="../tags/tag169.xml"/><Relationship Id="rId11" Type="http://schemas.openxmlformats.org/officeDocument/2006/relationships/tags" Target="../tags/tag151.xml"/><Relationship Id="rId24" Type="http://schemas.openxmlformats.org/officeDocument/2006/relationships/tags" Target="../tags/tag164.xml"/><Relationship Id="rId32" Type="http://schemas.openxmlformats.org/officeDocument/2006/relationships/tags" Target="../tags/tag172.xml"/><Relationship Id="rId37" Type="http://schemas.openxmlformats.org/officeDocument/2006/relationships/tags" Target="../tags/tag177.xml"/><Relationship Id="rId40" Type="http://schemas.openxmlformats.org/officeDocument/2006/relationships/tags" Target="../tags/tag180.xml"/><Relationship Id="rId45" Type="http://schemas.openxmlformats.org/officeDocument/2006/relationships/tags" Target="../tags/tag185.xml"/><Relationship Id="rId53" Type="http://schemas.openxmlformats.org/officeDocument/2006/relationships/tags" Target="../tags/tag193.xml"/><Relationship Id="rId58" Type="http://schemas.openxmlformats.org/officeDocument/2006/relationships/tags" Target="../tags/tag198.xml"/><Relationship Id="rId66" Type="http://schemas.openxmlformats.org/officeDocument/2006/relationships/tags" Target="../tags/tag206.xml"/><Relationship Id="rId74" Type="http://schemas.openxmlformats.org/officeDocument/2006/relationships/tags" Target="../tags/tag214.xml"/><Relationship Id="rId79" Type="http://schemas.openxmlformats.org/officeDocument/2006/relationships/tags" Target="../tags/tag219.xml"/><Relationship Id="rId87" Type="http://schemas.openxmlformats.org/officeDocument/2006/relationships/oleObject" Target="../embeddings/oleObject21.bin"/><Relationship Id="rId5" Type="http://schemas.openxmlformats.org/officeDocument/2006/relationships/tags" Target="../tags/tag145.xml"/><Relationship Id="rId61" Type="http://schemas.openxmlformats.org/officeDocument/2006/relationships/tags" Target="../tags/tag201.xml"/><Relationship Id="rId82" Type="http://schemas.openxmlformats.org/officeDocument/2006/relationships/slideLayout" Target="../slideLayouts/slideLayout2.xml"/><Relationship Id="rId90" Type="http://schemas.openxmlformats.org/officeDocument/2006/relationships/image" Target="../media/image19.emf"/><Relationship Id="rId95" Type="http://schemas.openxmlformats.org/officeDocument/2006/relationships/oleObject" Target="../embeddings/oleObject25.bin"/><Relationship Id="rId19" Type="http://schemas.openxmlformats.org/officeDocument/2006/relationships/tags" Target="../tags/tag159.xml"/><Relationship Id="rId14" Type="http://schemas.openxmlformats.org/officeDocument/2006/relationships/tags" Target="../tags/tag154.xml"/><Relationship Id="rId22" Type="http://schemas.openxmlformats.org/officeDocument/2006/relationships/tags" Target="../tags/tag162.xml"/><Relationship Id="rId27" Type="http://schemas.openxmlformats.org/officeDocument/2006/relationships/tags" Target="../tags/tag167.xml"/><Relationship Id="rId30" Type="http://schemas.openxmlformats.org/officeDocument/2006/relationships/tags" Target="../tags/tag170.xml"/><Relationship Id="rId35" Type="http://schemas.openxmlformats.org/officeDocument/2006/relationships/tags" Target="../tags/tag175.xml"/><Relationship Id="rId43" Type="http://schemas.openxmlformats.org/officeDocument/2006/relationships/tags" Target="../tags/tag183.xml"/><Relationship Id="rId48" Type="http://schemas.openxmlformats.org/officeDocument/2006/relationships/tags" Target="../tags/tag188.xml"/><Relationship Id="rId56" Type="http://schemas.openxmlformats.org/officeDocument/2006/relationships/tags" Target="../tags/tag196.xml"/><Relationship Id="rId64" Type="http://schemas.openxmlformats.org/officeDocument/2006/relationships/tags" Target="../tags/tag204.xml"/><Relationship Id="rId69" Type="http://schemas.openxmlformats.org/officeDocument/2006/relationships/tags" Target="../tags/tag209.xml"/><Relationship Id="rId77" Type="http://schemas.openxmlformats.org/officeDocument/2006/relationships/tags" Target="../tags/tag217.xml"/><Relationship Id="rId8" Type="http://schemas.openxmlformats.org/officeDocument/2006/relationships/tags" Target="../tags/tag148.xml"/><Relationship Id="rId51" Type="http://schemas.openxmlformats.org/officeDocument/2006/relationships/tags" Target="../tags/tag191.xml"/><Relationship Id="rId72" Type="http://schemas.openxmlformats.org/officeDocument/2006/relationships/tags" Target="../tags/tag212.xml"/><Relationship Id="rId80" Type="http://schemas.openxmlformats.org/officeDocument/2006/relationships/tags" Target="../tags/tag220.xml"/><Relationship Id="rId85" Type="http://schemas.openxmlformats.org/officeDocument/2006/relationships/oleObject" Target="../embeddings/oleObject20.bin"/><Relationship Id="rId93" Type="http://schemas.openxmlformats.org/officeDocument/2006/relationships/oleObject" Target="../embeddings/oleObject24.bin"/><Relationship Id="rId3" Type="http://schemas.openxmlformats.org/officeDocument/2006/relationships/tags" Target="../tags/tag143.xml"/><Relationship Id="rId12" Type="http://schemas.openxmlformats.org/officeDocument/2006/relationships/tags" Target="../tags/tag152.xml"/><Relationship Id="rId17" Type="http://schemas.openxmlformats.org/officeDocument/2006/relationships/tags" Target="../tags/tag157.xml"/><Relationship Id="rId25" Type="http://schemas.openxmlformats.org/officeDocument/2006/relationships/tags" Target="../tags/tag165.xml"/><Relationship Id="rId33" Type="http://schemas.openxmlformats.org/officeDocument/2006/relationships/tags" Target="../tags/tag173.xml"/><Relationship Id="rId38" Type="http://schemas.openxmlformats.org/officeDocument/2006/relationships/tags" Target="../tags/tag178.xml"/><Relationship Id="rId46" Type="http://schemas.openxmlformats.org/officeDocument/2006/relationships/tags" Target="../tags/tag186.xml"/><Relationship Id="rId59" Type="http://schemas.openxmlformats.org/officeDocument/2006/relationships/tags" Target="../tags/tag199.xml"/><Relationship Id="rId67" Type="http://schemas.openxmlformats.org/officeDocument/2006/relationships/tags" Target="../tags/tag207.xml"/><Relationship Id="rId20" Type="http://schemas.openxmlformats.org/officeDocument/2006/relationships/tags" Target="../tags/tag160.xml"/><Relationship Id="rId41" Type="http://schemas.openxmlformats.org/officeDocument/2006/relationships/tags" Target="../tags/tag181.xml"/><Relationship Id="rId54" Type="http://schemas.openxmlformats.org/officeDocument/2006/relationships/tags" Target="../tags/tag194.xml"/><Relationship Id="rId62" Type="http://schemas.openxmlformats.org/officeDocument/2006/relationships/tags" Target="../tags/tag202.xml"/><Relationship Id="rId70" Type="http://schemas.openxmlformats.org/officeDocument/2006/relationships/tags" Target="../tags/tag210.xml"/><Relationship Id="rId75" Type="http://schemas.openxmlformats.org/officeDocument/2006/relationships/tags" Target="../tags/tag215.xml"/><Relationship Id="rId83" Type="http://schemas.openxmlformats.org/officeDocument/2006/relationships/oleObject" Target="../embeddings/oleObject19.bin"/><Relationship Id="rId88" Type="http://schemas.openxmlformats.org/officeDocument/2006/relationships/image" Target="../media/image18.emf"/><Relationship Id="rId91" Type="http://schemas.openxmlformats.org/officeDocument/2006/relationships/oleObject" Target="../embeddings/oleObject23.bin"/><Relationship Id="rId96" Type="http://schemas.openxmlformats.org/officeDocument/2006/relationships/image" Target="../media/image22.emf"/><Relationship Id="rId1" Type="http://schemas.openxmlformats.org/officeDocument/2006/relationships/vmlDrawing" Target="../drawings/vmlDrawing7.vml"/><Relationship Id="rId6" Type="http://schemas.openxmlformats.org/officeDocument/2006/relationships/tags" Target="../tags/tag146.xml"/><Relationship Id="rId15" Type="http://schemas.openxmlformats.org/officeDocument/2006/relationships/tags" Target="../tags/tag155.xml"/><Relationship Id="rId23" Type="http://schemas.openxmlformats.org/officeDocument/2006/relationships/tags" Target="../tags/tag163.xml"/><Relationship Id="rId28" Type="http://schemas.openxmlformats.org/officeDocument/2006/relationships/tags" Target="../tags/tag168.xml"/><Relationship Id="rId36" Type="http://schemas.openxmlformats.org/officeDocument/2006/relationships/tags" Target="../tags/tag176.xml"/><Relationship Id="rId49" Type="http://schemas.openxmlformats.org/officeDocument/2006/relationships/tags" Target="../tags/tag189.xml"/><Relationship Id="rId57" Type="http://schemas.openxmlformats.org/officeDocument/2006/relationships/tags" Target="../tags/tag197.xml"/><Relationship Id="rId10" Type="http://schemas.openxmlformats.org/officeDocument/2006/relationships/tags" Target="../tags/tag150.xml"/><Relationship Id="rId31" Type="http://schemas.openxmlformats.org/officeDocument/2006/relationships/tags" Target="../tags/tag171.xml"/><Relationship Id="rId44" Type="http://schemas.openxmlformats.org/officeDocument/2006/relationships/tags" Target="../tags/tag184.xml"/><Relationship Id="rId52" Type="http://schemas.openxmlformats.org/officeDocument/2006/relationships/tags" Target="../tags/tag192.xml"/><Relationship Id="rId60" Type="http://schemas.openxmlformats.org/officeDocument/2006/relationships/tags" Target="../tags/tag200.xml"/><Relationship Id="rId65" Type="http://schemas.openxmlformats.org/officeDocument/2006/relationships/tags" Target="../tags/tag205.xml"/><Relationship Id="rId73" Type="http://schemas.openxmlformats.org/officeDocument/2006/relationships/tags" Target="../tags/tag213.xml"/><Relationship Id="rId78" Type="http://schemas.openxmlformats.org/officeDocument/2006/relationships/tags" Target="../tags/tag218.xml"/><Relationship Id="rId81" Type="http://schemas.openxmlformats.org/officeDocument/2006/relationships/tags" Target="../tags/tag221.xml"/><Relationship Id="rId86" Type="http://schemas.openxmlformats.org/officeDocument/2006/relationships/image" Target="../media/image17.emf"/><Relationship Id="rId94" Type="http://schemas.openxmlformats.org/officeDocument/2006/relationships/image" Target="../media/image21.emf"/><Relationship Id="rId4" Type="http://schemas.openxmlformats.org/officeDocument/2006/relationships/tags" Target="../tags/tag144.xml"/><Relationship Id="rId9" Type="http://schemas.openxmlformats.org/officeDocument/2006/relationships/tags" Target="../tags/tag14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22.xml"/><Relationship Id="rId1" Type="http://schemas.openxmlformats.org/officeDocument/2006/relationships/vmlDrawing" Target="../drawings/vmlDrawing8.vml"/><Relationship Id="rId5" Type="http://schemas.openxmlformats.org/officeDocument/2006/relationships/image" Target="../media/image4.emf"/><Relationship Id="rId4" Type="http://schemas.openxmlformats.org/officeDocument/2006/relationships/oleObject" Target="../embeddings/oleObject2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Strategi – 20 000 i 2020</a:t>
            </a:r>
          </a:p>
        </p:txBody>
      </p:sp>
      <p:sp>
        <p:nvSpPr>
          <p:cNvPr id="3" name="Plassholder for tekst 2"/>
          <p:cNvSpPr>
            <a:spLocks noGrp="1"/>
          </p:cNvSpPr>
          <p:nvPr>
            <p:ph type="body" idx="1"/>
          </p:nvPr>
        </p:nvSpPr>
        <p:spPr/>
        <p:txBody>
          <a:bodyPr/>
          <a:lstStyle/>
          <a:p>
            <a:r>
              <a:rPr lang="nb-NO" dirty="0"/>
              <a:t>20.06.13 Samfunnsviterne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162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kt 16" hidden="1"/>
          <p:cNvGraphicFramePr>
            <a:graphicFrameLocks noChangeAspect="1"/>
          </p:cNvGraphicFramePr>
          <p:nvPr>
            <p:custDataLst>
              <p:tags r:id="rId2"/>
            </p:custDataLst>
            <p:extLst>
              <p:ext uri="{D42A27DB-BD31-4B8C-83A1-F6EECF244321}">
                <p14:modId xmlns:p14="http://schemas.microsoft.com/office/powerpoint/2010/main" val="210412952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5396" name="think-cell Slide" r:id="rId16" imgW="360" imgH="360" progId="">
                  <p:embed/>
                </p:oleObj>
              </mc:Choice>
              <mc:Fallback>
                <p:oleObj name="think-cell Slide" r:id="rId16" imgW="360" imgH="360" progId="">
                  <p:embed/>
                  <p:pic>
                    <p:nvPicPr>
                      <p:cNvPr id="0" name="Picture 9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ktangel 15"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nb-NO" sz="1000">
              <a:latin typeface="Calibri"/>
              <a:sym typeface="Calibri"/>
            </a:endParaRPr>
          </a:p>
        </p:txBody>
      </p:sp>
      <p:sp>
        <p:nvSpPr>
          <p:cNvPr id="2" name="Rektangel 1"/>
          <p:cNvSpPr/>
          <p:nvPr/>
        </p:nvSpPr>
        <p:spPr>
          <a:xfrm>
            <a:off x="467544" y="1196975"/>
            <a:ext cx="4320480" cy="4896321"/>
          </a:xfrm>
          <a:prstGeom prst="rect">
            <a:avLst/>
          </a:prstGeom>
          <a:solidFill>
            <a:schemeClr val="bg1">
              <a:lumMod val="9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3" name="Tittel 2"/>
          <p:cNvSpPr>
            <a:spLocks noGrp="1"/>
          </p:cNvSpPr>
          <p:nvPr>
            <p:ph type="title"/>
          </p:nvPr>
        </p:nvSpPr>
        <p:spPr/>
        <p:txBody>
          <a:bodyPr/>
          <a:lstStyle/>
          <a:p>
            <a:r>
              <a:rPr lang="nb-NO" sz="2000" dirty="0"/>
              <a:t>Resultat av segment- og driverundersøkelse</a:t>
            </a:r>
          </a:p>
        </p:txBody>
      </p:sp>
      <p:sp>
        <p:nvSpPr>
          <p:cNvPr id="4" name="Plassholder for innhold 3"/>
          <p:cNvSpPr>
            <a:spLocks noGrp="1"/>
          </p:cNvSpPr>
          <p:nvPr>
            <p:ph idx="1"/>
          </p:nvPr>
        </p:nvSpPr>
        <p:spPr>
          <a:xfrm>
            <a:off x="457200" y="1196752"/>
            <a:ext cx="4330824" cy="4608512"/>
          </a:xfrm>
        </p:spPr>
        <p:txBody>
          <a:bodyPr>
            <a:noAutofit/>
          </a:bodyPr>
          <a:lstStyle/>
          <a:p>
            <a:pPr>
              <a:lnSpc>
                <a:spcPct val="150000"/>
              </a:lnSpc>
            </a:pPr>
            <a:r>
              <a:rPr lang="nb-NO" sz="1100" dirty="0"/>
              <a:t>Den årlige medlemsveksten har i perioden 2009 -2012 i gjennomsnitt vært 7 prosent</a:t>
            </a:r>
          </a:p>
          <a:p>
            <a:pPr>
              <a:lnSpc>
                <a:spcPct val="150000"/>
              </a:lnSpc>
            </a:pPr>
            <a:r>
              <a:rPr lang="nb-NO" sz="1100" dirty="0"/>
              <a:t>Ved å opprettholde samme vekst gjennom de neste åtte årene vil foreningen ha i underkant av 15 900  medlemmer i 2020. </a:t>
            </a:r>
          </a:p>
          <a:p>
            <a:pPr>
              <a:lnSpc>
                <a:spcPct val="150000"/>
              </a:lnSpc>
            </a:pPr>
            <a:r>
              <a:rPr lang="nb-NO" sz="1100" dirty="0"/>
              <a:t>På grunnlag av analyser og undersøkelser utført </a:t>
            </a:r>
            <a:r>
              <a:rPr lang="nb-NO" sz="1100" dirty="0" err="1"/>
              <a:t>ifm</a:t>
            </a:r>
            <a:r>
              <a:rPr lang="nb-NO" sz="1100" dirty="0"/>
              <a:t> Samfunnsviternes strategiutvikling er det ønskelig å endre dagens retning og rette fokus mot studenter og det private markedet innen humanistiske- og samfunnsfag.</a:t>
            </a:r>
          </a:p>
          <a:p>
            <a:pPr>
              <a:lnSpc>
                <a:spcPct val="150000"/>
              </a:lnSpc>
            </a:pPr>
            <a:r>
              <a:rPr lang="nb-NO" sz="1100" dirty="0"/>
              <a:t>Følgelig vil medlemsveksten innen disse områdene øke, mens medlemsveksten innen pedagogiske fag reduseres.</a:t>
            </a:r>
          </a:p>
          <a:p>
            <a:pPr>
              <a:lnSpc>
                <a:spcPct val="150000"/>
              </a:lnSpc>
            </a:pPr>
            <a:r>
              <a:rPr lang="nb-NO" sz="1100" dirty="0"/>
              <a:t>Det er ønskelig å holde medlemsveksten i den offentlig sektoren innen humanistiske- og samfunnsfag uendret. </a:t>
            </a:r>
          </a:p>
          <a:p>
            <a:pPr>
              <a:lnSpc>
                <a:spcPct val="150000"/>
              </a:lnSpc>
            </a:pPr>
            <a:r>
              <a:rPr lang="nb-NO" sz="1100" dirty="0"/>
              <a:t>Målet er dermed 17 000 medlemmer innen 2020.</a:t>
            </a:r>
          </a:p>
          <a:p>
            <a:pPr>
              <a:lnSpc>
                <a:spcPct val="150000"/>
              </a:lnSpc>
            </a:pPr>
            <a:r>
              <a:rPr lang="nb-NO" sz="1100" dirty="0"/>
              <a:t>Segmenteringen skaper økt opplevd medlemsverdi ved at Samfunnsviterne kan spisse seg inn mot de ulike målgruppene og skreddersy medlemstilbud og kommunikasjon. Organisasjonens nye identitet vil dermed tilpasses medlemmene på en helt ny måte. Dette skaper store mulighetsrom for Samfunnsviterne. </a:t>
            </a:r>
          </a:p>
        </p:txBody>
      </p:sp>
      <p:graphicFrame>
        <p:nvGraphicFramePr>
          <p:cNvPr id="5" name="Objekt 4"/>
          <p:cNvGraphicFramePr>
            <a:graphicFrameLocks/>
          </p:cNvGraphicFramePr>
          <p:nvPr>
            <p:custDataLst>
              <p:tags r:id="rId4"/>
            </p:custDataLst>
            <p:extLst>
              <p:ext uri="{D42A27DB-BD31-4B8C-83A1-F6EECF244321}">
                <p14:modId xmlns:p14="http://schemas.microsoft.com/office/powerpoint/2010/main" val="3105024521"/>
              </p:ext>
            </p:extLst>
          </p:nvPr>
        </p:nvGraphicFramePr>
        <p:xfrm>
          <a:off x="5143500" y="1714501"/>
          <a:ext cx="3390997" cy="1962147"/>
        </p:xfrm>
        <a:graphic>
          <a:graphicData uri="http://schemas.openxmlformats.org/presentationml/2006/ole">
            <mc:AlternateContent xmlns:mc="http://schemas.openxmlformats.org/markup-compatibility/2006">
              <mc:Choice xmlns:v="urn:schemas-microsoft-com:vml" Requires="v">
                <p:oleObj spid="_x0000_s55397" name="Chart" r:id="rId18" imgW="3390979" imgH="1962090" progId="MSGraph.Chart.8">
                  <p:embed followColorScheme="full"/>
                </p:oleObj>
              </mc:Choice>
              <mc:Fallback>
                <p:oleObj name="Chart" r:id="rId18" imgW="3390979" imgH="1962090" progId="MSGraph.Chart.8">
                  <p:embed followColorScheme="full"/>
                  <p:pic>
                    <p:nvPicPr>
                      <p:cNvPr id="0" name="Picture 93"/>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43500" y="1714501"/>
                        <a:ext cx="3390997" cy="19621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ktangel 5"/>
          <p:cNvSpPr/>
          <p:nvPr>
            <p:custDataLst>
              <p:tags r:id="rId5"/>
            </p:custDataLst>
          </p:nvPr>
        </p:nvSpPr>
        <p:spPr bwMode="auto">
          <a:xfrm>
            <a:off x="8293100" y="3679825"/>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E2DAE446-C18C-4DE1-8E24-E41DE5C897DE}" type="datetime'''''''20''''''''''2''''''''''''0'''''''''''''''''''''''''''''">
              <a:rPr lang="en-US" sz="1000">
                <a:solidFill>
                  <a:schemeClr val="tx1"/>
                </a:solidFill>
              </a:rPr>
              <a:pPr algn="ctr">
                <a:spcBef>
                  <a:spcPct val="0"/>
                </a:spcBef>
                <a:spcAft>
                  <a:spcPct val="0"/>
                </a:spcAft>
              </a:pPr>
              <a:t>2020</a:t>
            </a:fld>
            <a:endParaRPr lang="nb-NO" sz="1000" dirty="0">
              <a:solidFill>
                <a:schemeClr val="tx1"/>
              </a:solidFill>
              <a:sym typeface="+mn-lt"/>
            </a:endParaRPr>
          </a:p>
        </p:txBody>
      </p:sp>
      <p:sp>
        <p:nvSpPr>
          <p:cNvPr id="7" name="Rektangel 6"/>
          <p:cNvSpPr/>
          <p:nvPr>
            <p:custDataLst>
              <p:tags r:id="rId6"/>
            </p:custDataLst>
          </p:nvPr>
        </p:nvSpPr>
        <p:spPr bwMode="auto">
          <a:xfrm>
            <a:off x="8234363" y="1670050"/>
            <a:ext cx="3921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A7B2BA2D-2F40-4CE3-B363-8C38B24C5C13}" type="datetime'''1''''''6''''''''''''''''''''''''''.''''''85''''''0'''">
              <a:rPr lang="en-US" sz="1000">
                <a:solidFill>
                  <a:schemeClr val="tx1"/>
                </a:solidFill>
              </a:rPr>
              <a:pPr algn="ctr">
                <a:spcBef>
                  <a:spcPct val="0"/>
                </a:spcBef>
                <a:spcAft>
                  <a:spcPct val="0"/>
                </a:spcAft>
              </a:pPr>
              <a:t>16.850</a:t>
            </a:fld>
            <a:endParaRPr lang="nb-NO" sz="1000">
              <a:solidFill>
                <a:schemeClr val="tx1"/>
              </a:solidFill>
              <a:sym typeface="+mn-lt"/>
            </a:endParaRPr>
          </a:p>
        </p:txBody>
      </p:sp>
      <p:sp>
        <p:nvSpPr>
          <p:cNvPr id="8" name="Rektangel 7"/>
          <p:cNvSpPr/>
          <p:nvPr>
            <p:custDataLst>
              <p:tags r:id="rId7"/>
            </p:custDataLst>
          </p:nvPr>
        </p:nvSpPr>
        <p:spPr bwMode="auto">
          <a:xfrm>
            <a:off x="5130800" y="3679825"/>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7C155893-61DA-43DC-94DC-B196E62C325C}"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useBgFill="1">
        <p:nvSpPr>
          <p:cNvPr id="9" name="Rektangel 8"/>
          <p:cNvSpPr/>
          <p:nvPr>
            <p:custDataLst>
              <p:tags r:id="rId8"/>
            </p:custDataLst>
          </p:nvPr>
        </p:nvSpPr>
        <p:spPr bwMode="auto">
          <a:xfrm>
            <a:off x="5103813" y="2451100"/>
            <a:ext cx="327025" cy="152400"/>
          </a:xfrm>
          <a:prstGeom prst="rect">
            <a:avLst/>
          </a:prstGeom>
          <a:noFill/>
          <a:ln w="9525"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86271599-CABE-4DB4-84F9-9CC7E2A66CAD}" type="datetime'''9''.''''''1''''''''''''''''''''''''''''''''''''''''75'''''">
              <a:rPr lang="en-US" sz="1000">
                <a:solidFill>
                  <a:schemeClr val="tx1"/>
                </a:solidFill>
              </a:rPr>
              <a:pPr algn="ctr">
                <a:spcBef>
                  <a:spcPct val="0"/>
                </a:spcBef>
                <a:spcAft>
                  <a:spcPct val="0"/>
                </a:spcAft>
              </a:pPr>
              <a:t>9.175</a:t>
            </a:fld>
            <a:endParaRPr lang="nb-NO" sz="1000">
              <a:solidFill>
                <a:schemeClr val="tx1"/>
              </a:solidFill>
              <a:sym typeface="+mn-lt"/>
            </a:endParaRPr>
          </a:p>
        </p:txBody>
      </p:sp>
      <p:sp>
        <p:nvSpPr>
          <p:cNvPr id="10" name="Rektangel 9"/>
          <p:cNvSpPr/>
          <p:nvPr>
            <p:custDataLst>
              <p:tags r:id="rId9"/>
            </p:custDataLst>
          </p:nvPr>
        </p:nvSpPr>
        <p:spPr bwMode="auto">
          <a:xfrm>
            <a:off x="5318125" y="1784350"/>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ktangel 11"/>
          <p:cNvSpPr/>
          <p:nvPr>
            <p:custDataLst>
              <p:tags r:id="rId10"/>
            </p:custDataLst>
          </p:nvPr>
        </p:nvSpPr>
        <p:spPr bwMode="auto">
          <a:xfrm>
            <a:off x="5318125" y="1581150"/>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ktangel 10"/>
          <p:cNvSpPr/>
          <p:nvPr>
            <p:custDataLst>
              <p:tags r:id="rId11"/>
            </p:custDataLst>
          </p:nvPr>
        </p:nvSpPr>
        <p:spPr bwMode="auto">
          <a:xfrm>
            <a:off x="5318125" y="1987550"/>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4" name="Rektangel 13"/>
          <p:cNvSpPr/>
          <p:nvPr>
            <p:custDataLst>
              <p:tags r:id="rId12"/>
            </p:custDataLst>
          </p:nvPr>
        </p:nvSpPr>
        <p:spPr bwMode="auto">
          <a:xfrm>
            <a:off x="5548313" y="1984375"/>
            <a:ext cx="6667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6E168D88-31B7-4239-A4FF-54AA695DE276}" type="datetime'''S''''''''''''a''''m''''''f''u''''''nns''''''''''''fa''g'">
              <a:rPr lang="en-US" sz="1000">
                <a:solidFill>
                  <a:schemeClr val="tx1"/>
                </a:solidFill>
              </a:rPr>
              <a:pPr>
                <a:spcBef>
                  <a:spcPct val="0"/>
                </a:spcBef>
                <a:spcAft>
                  <a:spcPct val="0"/>
                </a:spcAft>
              </a:pPr>
              <a:t>Samfunnsfag</a:t>
            </a:fld>
            <a:endParaRPr lang="nb-NO" sz="1000">
              <a:solidFill>
                <a:schemeClr val="tx1"/>
              </a:solidFill>
              <a:sym typeface="+mn-lt"/>
            </a:endParaRPr>
          </a:p>
        </p:txBody>
      </p:sp>
      <p:sp>
        <p:nvSpPr>
          <p:cNvPr id="13" name="Rektangel 12"/>
          <p:cNvSpPr/>
          <p:nvPr>
            <p:custDataLst>
              <p:tags r:id="rId13"/>
            </p:custDataLst>
          </p:nvPr>
        </p:nvSpPr>
        <p:spPr bwMode="auto">
          <a:xfrm>
            <a:off x="5548313" y="1781175"/>
            <a:ext cx="82867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D0466E70-DB24-462F-B8CE-0FC9E45CF23C}" type="datetime'''Pe''d''''ag''o''g''''''''iske'''''''''''' ''''''f''''ag'''">
              <a:rPr lang="en-US" sz="1000">
                <a:solidFill>
                  <a:schemeClr val="tx1"/>
                </a:solidFill>
              </a:rPr>
              <a:pPr>
                <a:spcBef>
                  <a:spcPct val="0"/>
                </a:spcBef>
                <a:spcAft>
                  <a:spcPct val="0"/>
                </a:spcAft>
              </a:pPr>
              <a:t>Pedagogiske fag</a:t>
            </a:fld>
            <a:endParaRPr lang="nb-NO" sz="1000">
              <a:solidFill>
                <a:schemeClr val="tx1"/>
              </a:solidFill>
              <a:latin typeface="Calibri"/>
              <a:sym typeface="Calibri"/>
            </a:endParaRPr>
          </a:p>
        </p:txBody>
      </p:sp>
      <p:sp>
        <p:nvSpPr>
          <p:cNvPr id="15" name="Rektangel 14"/>
          <p:cNvSpPr/>
          <p:nvPr>
            <p:custDataLst>
              <p:tags r:id="rId14"/>
            </p:custDataLst>
          </p:nvPr>
        </p:nvSpPr>
        <p:spPr bwMode="auto">
          <a:xfrm>
            <a:off x="5548313" y="1577975"/>
            <a:ext cx="88106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B49E5F47-7197-462C-A70E-13A2CD6E7DED}" type="datetime'H''''u''''m''''a''n''''i''''''''s''tis''k''e ''''f''''a''g'">
              <a:rPr lang="en-US" sz="1000">
                <a:solidFill>
                  <a:schemeClr val="tx1"/>
                </a:solidFill>
              </a:rPr>
              <a:pPr>
                <a:spcBef>
                  <a:spcPct val="0"/>
                </a:spcBef>
                <a:spcAft>
                  <a:spcPct val="0"/>
                </a:spcAft>
              </a:pPr>
              <a:t>Humanistiske fag</a:t>
            </a:fld>
            <a:endParaRPr lang="nb-NO" sz="1000">
              <a:solidFill>
                <a:schemeClr val="tx1"/>
              </a:solidFill>
              <a:latin typeface="Calibri"/>
              <a:sym typeface="Calibri"/>
            </a:endParaRPr>
          </a:p>
        </p:txBody>
      </p:sp>
      <p:graphicFrame>
        <p:nvGraphicFramePr>
          <p:cNvPr id="18" name="Tabell 17"/>
          <p:cNvGraphicFramePr>
            <a:graphicFrameLocks noGrp="1"/>
          </p:cNvGraphicFramePr>
          <p:nvPr>
            <p:extLst>
              <p:ext uri="{D42A27DB-BD31-4B8C-83A1-F6EECF244321}">
                <p14:modId xmlns:p14="http://schemas.microsoft.com/office/powerpoint/2010/main" val="1773001478"/>
              </p:ext>
            </p:extLst>
          </p:nvPr>
        </p:nvGraphicFramePr>
        <p:xfrm>
          <a:off x="5318125" y="4149080"/>
          <a:ext cx="3112294" cy="1864360"/>
        </p:xfrm>
        <a:graphic>
          <a:graphicData uri="http://schemas.openxmlformats.org/drawingml/2006/table">
            <a:tbl>
              <a:tblPr firstRow="1" bandRow="1">
                <a:tableStyleId>{5FD0F851-EC5A-4D38-B0AD-8093EC10F338}</a:tableStyleId>
              </a:tblPr>
              <a:tblGrid>
                <a:gridCol w="91005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122115">
                  <a:extLst>
                    <a:ext uri="{9D8B030D-6E8A-4147-A177-3AD203B41FA5}">
                      <a16:colId xmlns:a16="http://schemas.microsoft.com/office/drawing/2014/main" val="20002"/>
                    </a:ext>
                  </a:extLst>
                </a:gridCol>
              </a:tblGrid>
              <a:tr h="370840">
                <a:tc>
                  <a:txBody>
                    <a:bodyPr/>
                    <a:lstStyle/>
                    <a:p>
                      <a:r>
                        <a:rPr lang="nb-NO" sz="1000" dirty="0"/>
                        <a:t>Segment</a:t>
                      </a:r>
                    </a:p>
                  </a:txBody>
                  <a:tcPr anchor="ctr"/>
                </a:tc>
                <a:tc>
                  <a:txBody>
                    <a:bodyPr/>
                    <a:lstStyle/>
                    <a:p>
                      <a:r>
                        <a:rPr lang="nb-NO" sz="1000" dirty="0"/>
                        <a:t>Medlemstilbud</a:t>
                      </a:r>
                    </a:p>
                  </a:txBody>
                  <a:tcPr anchor="ctr"/>
                </a:tc>
                <a:tc>
                  <a:txBody>
                    <a:bodyPr/>
                    <a:lstStyle/>
                    <a:p>
                      <a:r>
                        <a:rPr lang="nb-NO" sz="1000" dirty="0"/>
                        <a:t>Kommunikasjons</a:t>
                      </a:r>
                    </a:p>
                    <a:p>
                      <a:r>
                        <a:rPr lang="nb-NO" sz="1000" dirty="0"/>
                        <a:t>kanal/</a:t>
                      </a:r>
                    </a:p>
                    <a:p>
                      <a:r>
                        <a:rPr lang="nb-NO" sz="1000" dirty="0"/>
                        <a:t>Rekruttering</a:t>
                      </a:r>
                    </a:p>
                  </a:txBody>
                  <a:tcPr anchor="ctr"/>
                </a:tc>
                <a:extLst>
                  <a:ext uri="{0D108BD9-81ED-4DB2-BD59-A6C34878D82A}">
                    <a16:rowId xmlns:a16="http://schemas.microsoft.com/office/drawing/2014/main" val="10000"/>
                  </a:ext>
                </a:extLst>
              </a:tr>
              <a:tr h="370840">
                <a:tc>
                  <a:txBody>
                    <a:bodyPr/>
                    <a:lstStyle/>
                    <a:p>
                      <a:r>
                        <a:rPr lang="nb-NO" sz="1000" dirty="0"/>
                        <a:t>Student</a:t>
                      </a:r>
                    </a:p>
                  </a:txBody>
                  <a:tcPr anchor="ctr"/>
                </a:tc>
                <a:tc>
                  <a:txBody>
                    <a:bodyPr/>
                    <a:lstStyle/>
                    <a:p>
                      <a:r>
                        <a:rPr lang="nb-NO" sz="1000" dirty="0"/>
                        <a:t>Karriere-veiledning</a:t>
                      </a:r>
                    </a:p>
                  </a:txBody>
                  <a:tcPr anchor="ctr"/>
                </a:tc>
                <a:tc>
                  <a:txBody>
                    <a:bodyPr/>
                    <a:lstStyle/>
                    <a:p>
                      <a:r>
                        <a:rPr lang="nb-NO" sz="1000" dirty="0"/>
                        <a:t>Sos</a:t>
                      </a:r>
                      <a:r>
                        <a:rPr lang="nb-NO" sz="1000" baseline="0" dirty="0"/>
                        <a:t> medier/</a:t>
                      </a:r>
                      <a:r>
                        <a:rPr lang="nb-NO" sz="1000" dirty="0"/>
                        <a:t>Tilstede på lærested</a:t>
                      </a:r>
                    </a:p>
                  </a:txBody>
                  <a:tcPr anchor="ctr"/>
                </a:tc>
                <a:extLst>
                  <a:ext uri="{0D108BD9-81ED-4DB2-BD59-A6C34878D82A}">
                    <a16:rowId xmlns:a16="http://schemas.microsoft.com/office/drawing/2014/main" val="10001"/>
                  </a:ext>
                </a:extLst>
              </a:tr>
              <a:tr h="370840">
                <a:tc>
                  <a:txBody>
                    <a:bodyPr/>
                    <a:lstStyle/>
                    <a:p>
                      <a:r>
                        <a:rPr lang="nb-NO" sz="1000" dirty="0"/>
                        <a:t>Private</a:t>
                      </a:r>
                    </a:p>
                  </a:txBody>
                  <a:tcPr anchor="ctr"/>
                </a:tc>
                <a:tc>
                  <a:txBody>
                    <a:bodyPr/>
                    <a:lstStyle/>
                    <a:p>
                      <a:r>
                        <a:rPr lang="nb-NO" sz="1000" dirty="0"/>
                        <a:t>Faglig utvikling</a:t>
                      </a:r>
                    </a:p>
                  </a:txBody>
                  <a:tcPr anchor="ctr"/>
                </a:tc>
                <a:tc>
                  <a:txBody>
                    <a:bodyPr/>
                    <a:lstStyle/>
                    <a:p>
                      <a:r>
                        <a:rPr lang="nb-NO" sz="1000" dirty="0"/>
                        <a:t>Mail/Studiemiljø</a:t>
                      </a:r>
                    </a:p>
                  </a:txBody>
                  <a:tcPr anchor="ctr"/>
                </a:tc>
                <a:extLst>
                  <a:ext uri="{0D108BD9-81ED-4DB2-BD59-A6C34878D82A}">
                    <a16:rowId xmlns:a16="http://schemas.microsoft.com/office/drawing/2014/main" val="10002"/>
                  </a:ext>
                </a:extLst>
              </a:tr>
              <a:tr h="370840">
                <a:tc>
                  <a:txBody>
                    <a:bodyPr/>
                    <a:lstStyle/>
                    <a:p>
                      <a:r>
                        <a:rPr lang="nb-NO" sz="1000" dirty="0"/>
                        <a:t>Offentlige</a:t>
                      </a:r>
                    </a:p>
                  </a:txBody>
                  <a:tcPr anchor="ctr"/>
                </a:tc>
                <a:tc>
                  <a:txBody>
                    <a:bodyPr/>
                    <a:lstStyle/>
                    <a:p>
                      <a:r>
                        <a:rPr lang="nb-NO" sz="1000" dirty="0"/>
                        <a:t>Lønns-forhandlinger</a:t>
                      </a:r>
                    </a:p>
                  </a:txBody>
                  <a:tcPr anchor="ctr"/>
                </a:tc>
                <a:tc>
                  <a:txBody>
                    <a:bodyPr/>
                    <a:lstStyle/>
                    <a:p>
                      <a:r>
                        <a:rPr lang="nb-NO" sz="1000" dirty="0"/>
                        <a:t>Mail/Tillitsvalgt</a:t>
                      </a:r>
                    </a:p>
                  </a:txBody>
                  <a:tcPr anchor="ctr"/>
                </a:tc>
                <a:extLst>
                  <a:ext uri="{0D108BD9-81ED-4DB2-BD59-A6C34878D82A}">
                    <a16:rowId xmlns:a16="http://schemas.microsoft.com/office/drawing/2014/main" val="10003"/>
                  </a:ext>
                </a:extLst>
              </a:tr>
            </a:tbl>
          </a:graphicData>
        </a:graphic>
      </p:graphicFrame>
      <p:sp>
        <p:nvSpPr>
          <p:cNvPr id="19" name="TekstSylinder 18"/>
          <p:cNvSpPr txBox="1"/>
          <p:nvPr/>
        </p:nvSpPr>
        <p:spPr>
          <a:xfrm>
            <a:off x="5318125" y="3861048"/>
            <a:ext cx="2566243" cy="261610"/>
          </a:xfrm>
          <a:prstGeom prst="rect">
            <a:avLst/>
          </a:prstGeom>
          <a:noFill/>
        </p:spPr>
        <p:txBody>
          <a:bodyPr wrap="square" rtlCol="0">
            <a:spAutoFit/>
          </a:bodyPr>
          <a:lstStyle/>
          <a:p>
            <a:r>
              <a:rPr lang="nb-NO" sz="1100" dirty="0"/>
              <a:t>Eksempel – økt medlemsverdi</a:t>
            </a:r>
          </a:p>
        </p:txBody>
      </p:sp>
      <p:sp>
        <p:nvSpPr>
          <p:cNvPr id="20" name="Rektangel 19"/>
          <p:cNvSpPr/>
          <p:nvPr/>
        </p:nvSpPr>
        <p:spPr>
          <a:xfrm>
            <a:off x="4932040" y="1196975"/>
            <a:ext cx="3816424" cy="4896321"/>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1" name="TekstSylinder 20"/>
          <p:cNvSpPr txBox="1"/>
          <p:nvPr/>
        </p:nvSpPr>
        <p:spPr>
          <a:xfrm>
            <a:off x="5318125" y="1196975"/>
            <a:ext cx="2566243" cy="261610"/>
          </a:xfrm>
          <a:prstGeom prst="rect">
            <a:avLst/>
          </a:prstGeom>
          <a:noFill/>
        </p:spPr>
        <p:txBody>
          <a:bodyPr wrap="square" rtlCol="0">
            <a:spAutoFit/>
          </a:bodyPr>
          <a:lstStyle/>
          <a:p>
            <a:r>
              <a:rPr lang="nb-NO" sz="1100" dirty="0"/>
              <a:t>Vekstmål</a:t>
            </a:r>
          </a:p>
        </p:txBody>
      </p:sp>
    </p:spTree>
    <p:extLst>
      <p:ext uri="{BB962C8B-B14F-4D97-AF65-F5344CB8AC3E}">
        <p14:creationId xmlns:p14="http://schemas.microsoft.com/office/powerpoint/2010/main" val="3420814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kt 23" hidden="1"/>
          <p:cNvGraphicFramePr>
            <a:graphicFrameLocks noChangeAspect="1"/>
          </p:cNvGraphicFramePr>
          <p:nvPr>
            <p:custDataLst>
              <p:tags r:id="rId2"/>
            </p:custDataLst>
            <p:extLst>
              <p:ext uri="{D42A27DB-BD31-4B8C-83A1-F6EECF244321}">
                <p14:modId xmlns:p14="http://schemas.microsoft.com/office/powerpoint/2010/main" val="37265130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6469" name="think-cell Slide" r:id="rId30" imgW="360" imgH="360" progId="">
                  <p:embed/>
                </p:oleObj>
              </mc:Choice>
              <mc:Fallback>
                <p:oleObj name="think-cell Slide" r:id="rId30" imgW="360" imgH="360" progId="">
                  <p:embed/>
                  <p:pic>
                    <p:nvPicPr>
                      <p:cNvPr id="0" name="Picture 137"/>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ktangel 5"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nb-NO" sz="1000">
              <a:latin typeface="Calibri"/>
              <a:sym typeface="Calibri"/>
            </a:endParaRPr>
          </a:p>
        </p:txBody>
      </p:sp>
      <p:sp>
        <p:nvSpPr>
          <p:cNvPr id="46" name="Rektangel 45"/>
          <p:cNvSpPr/>
          <p:nvPr/>
        </p:nvSpPr>
        <p:spPr>
          <a:xfrm>
            <a:off x="395536" y="1200150"/>
            <a:ext cx="8425309" cy="2340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77" name="Rektangel 176"/>
          <p:cNvSpPr/>
          <p:nvPr/>
        </p:nvSpPr>
        <p:spPr>
          <a:xfrm>
            <a:off x="5976456" y="1340768"/>
            <a:ext cx="2700000" cy="207038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7" name="Rektangel 46"/>
          <p:cNvSpPr/>
          <p:nvPr/>
        </p:nvSpPr>
        <p:spPr>
          <a:xfrm>
            <a:off x="3131840" y="1317625"/>
            <a:ext cx="2700000" cy="207038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nb-NO" sz="2000" dirty="0"/>
              <a:t>Mål: 16 850 medlemmer innen 2020</a:t>
            </a:r>
            <a:br>
              <a:rPr lang="nb-NO" sz="2000" dirty="0"/>
            </a:br>
            <a:r>
              <a:rPr lang="nb-NO" sz="1600" dirty="0"/>
              <a:t>- Markedet og medlemmer 2020 ekskl. skolesektoren</a:t>
            </a:r>
            <a:endParaRPr lang="nb-NO" sz="2000" dirty="0"/>
          </a:p>
        </p:txBody>
      </p:sp>
      <p:graphicFrame>
        <p:nvGraphicFramePr>
          <p:cNvPr id="4" name="Objekt 3"/>
          <p:cNvGraphicFramePr>
            <a:graphicFrameLocks/>
          </p:cNvGraphicFramePr>
          <p:nvPr>
            <p:custDataLst>
              <p:tags r:id="rId4"/>
            </p:custDataLst>
            <p:extLst>
              <p:ext uri="{D42A27DB-BD31-4B8C-83A1-F6EECF244321}">
                <p14:modId xmlns:p14="http://schemas.microsoft.com/office/powerpoint/2010/main" val="3191893429"/>
              </p:ext>
            </p:extLst>
          </p:nvPr>
        </p:nvGraphicFramePr>
        <p:xfrm>
          <a:off x="3317874" y="1538287"/>
          <a:ext cx="2390866" cy="1495432"/>
        </p:xfrm>
        <a:graphic>
          <a:graphicData uri="http://schemas.openxmlformats.org/presentationml/2006/ole">
            <mc:AlternateContent xmlns:mc="http://schemas.openxmlformats.org/markup-compatibility/2006">
              <mc:Choice xmlns:v="urn:schemas-microsoft-com:vml" Requires="v">
                <p:oleObj spid="_x0000_s56470" name="Chart" r:id="rId32" imgW="2390866" imgH="1495432" progId="MSGraph.Chart.8">
                  <p:embed followColorScheme="full"/>
                </p:oleObj>
              </mc:Choice>
              <mc:Fallback>
                <p:oleObj name="Chart" r:id="rId32" imgW="2390866" imgH="1495432" progId="MSGraph.Chart.8">
                  <p:embed followColorScheme="full"/>
                  <p:pic>
                    <p:nvPicPr>
                      <p:cNvPr id="0" name="Picture 138"/>
                      <p:cNvPicPr>
                        <a:picLocks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17874" y="1538287"/>
                        <a:ext cx="2390866" cy="14954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Rektangel 29"/>
          <p:cNvSpPr/>
          <p:nvPr>
            <p:custDataLst>
              <p:tags r:id="rId5"/>
            </p:custDataLst>
          </p:nvPr>
        </p:nvSpPr>
        <p:spPr bwMode="auto">
          <a:xfrm>
            <a:off x="4906963" y="3065463"/>
            <a:ext cx="6794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noAutofit/>
          </a:bodyPr>
          <a:lstStyle/>
          <a:p>
            <a:pPr algn="ctr">
              <a:spcBef>
                <a:spcPct val="0"/>
              </a:spcBef>
              <a:spcAft>
                <a:spcPct val="0"/>
              </a:spcAft>
            </a:pPr>
            <a:fld id="{AACE5637-9D1B-4DFA-847E-29E7029EEBC7}" type="datetime'''''Sa''''''m''fun''''''''''n''''''''''s''f''a''''''''g'''''''">
              <a:rPr lang="en-US" sz="1000">
                <a:solidFill>
                  <a:schemeClr val="tx1"/>
                </a:solidFill>
              </a:rPr>
              <a:pPr algn="ctr">
                <a:spcBef>
                  <a:spcPct val="0"/>
                </a:spcBef>
                <a:spcAft>
                  <a:spcPct val="0"/>
                </a:spcAft>
              </a:pPr>
              <a:t>Samfunnsfag</a:t>
            </a:fld>
            <a:endParaRPr lang="nb-NO" sz="1000">
              <a:solidFill>
                <a:schemeClr val="tx1"/>
              </a:solidFill>
              <a:sym typeface="+mn-lt"/>
            </a:endParaRPr>
          </a:p>
        </p:txBody>
      </p:sp>
      <p:sp>
        <p:nvSpPr>
          <p:cNvPr id="25" name="Rektangel 24"/>
          <p:cNvSpPr/>
          <p:nvPr>
            <p:custDataLst>
              <p:tags r:id="rId6"/>
            </p:custDataLst>
          </p:nvPr>
        </p:nvSpPr>
        <p:spPr bwMode="auto">
          <a:xfrm>
            <a:off x="5116513" y="2667000"/>
            <a:ext cx="2619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ctr"/>
          <a:lstStyle/>
          <a:p>
            <a:pPr algn="ctr">
              <a:spcBef>
                <a:spcPct val="0"/>
              </a:spcBef>
              <a:spcAft>
                <a:spcPct val="0"/>
              </a:spcAft>
            </a:pPr>
            <a:fld id="{6A156928-888E-426A-A8B9-25A86275AC78}" type="datetime'''1''''''''''''0,''''''''''''''''7'">
              <a:rPr lang="en-US" sz="1000">
                <a:solidFill>
                  <a:schemeClr val="tx1"/>
                </a:solidFill>
              </a:rPr>
              <a:pPr algn="ctr">
                <a:spcBef>
                  <a:spcPct val="0"/>
                </a:spcBef>
                <a:spcAft>
                  <a:spcPct val="0"/>
                </a:spcAft>
              </a:pPr>
              <a:t>10,7</a:t>
            </a:fld>
            <a:endParaRPr lang="nb-NO" sz="1000">
              <a:solidFill>
                <a:schemeClr val="tx1"/>
              </a:solidFill>
              <a:sym typeface="+mn-lt"/>
            </a:endParaRPr>
          </a:p>
        </p:txBody>
      </p:sp>
      <p:sp>
        <p:nvSpPr>
          <p:cNvPr id="11" name="Rektangel 10"/>
          <p:cNvSpPr/>
          <p:nvPr>
            <p:custDataLst>
              <p:tags r:id="rId7"/>
            </p:custDataLst>
          </p:nvPr>
        </p:nvSpPr>
        <p:spPr bwMode="auto">
          <a:xfrm>
            <a:off x="3649663" y="1636713"/>
            <a:ext cx="2619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666D9F40-F014-4382-AD2C-3FB736266CD9}" type="datetime'3''''''''''''''''''''''''8'''''''''''',''''''''''''''''9'">
              <a:rPr lang="en-US" sz="1000">
                <a:solidFill>
                  <a:schemeClr val="tx1"/>
                </a:solidFill>
              </a:rPr>
              <a:pPr algn="ctr">
                <a:spcBef>
                  <a:spcPct val="0"/>
                </a:spcBef>
                <a:spcAft>
                  <a:spcPct val="0"/>
                </a:spcAft>
              </a:pPr>
              <a:t>38,9</a:t>
            </a:fld>
            <a:endParaRPr lang="nb-NO" sz="1000">
              <a:solidFill>
                <a:schemeClr val="tx1"/>
              </a:solidFill>
              <a:latin typeface="Calibri"/>
              <a:sym typeface="Calibri"/>
            </a:endParaRPr>
          </a:p>
        </p:txBody>
      </p:sp>
      <p:sp>
        <p:nvSpPr>
          <p:cNvPr id="29" name="Rektangel 28"/>
          <p:cNvSpPr/>
          <p:nvPr>
            <p:custDataLst>
              <p:tags r:id="rId8"/>
            </p:custDataLst>
          </p:nvPr>
        </p:nvSpPr>
        <p:spPr bwMode="auto">
          <a:xfrm>
            <a:off x="4186238" y="3065463"/>
            <a:ext cx="654050" cy="3048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noAutofit/>
          </a:bodyPr>
          <a:lstStyle/>
          <a:p>
            <a:pPr algn="ctr">
              <a:spcBef>
                <a:spcPct val="0"/>
              </a:spcBef>
              <a:spcAft>
                <a:spcPct val="0"/>
              </a:spcAft>
            </a:pPr>
            <a:fld id="{311A0CD0-2D76-47A2-8D1B-A8E6B13FFC72}" type="datetime'''''Pedagog''iske'' fa''''''''''''''''g'''''''''''''">
              <a:rPr lang="en-US" sz="1000">
                <a:solidFill>
                  <a:schemeClr val="tx1"/>
                </a:solidFill>
              </a:rPr>
              <a:pPr algn="ctr">
                <a:spcBef>
                  <a:spcPct val="0"/>
                </a:spcBef>
                <a:spcAft>
                  <a:spcPct val="0"/>
                </a:spcAft>
              </a:pPr>
              <a:t>Pedagogiske fag</a:t>
            </a:fld>
            <a:endParaRPr lang="nb-NO" sz="1000">
              <a:solidFill>
                <a:schemeClr val="tx1"/>
              </a:solidFill>
              <a:sym typeface="+mn-lt"/>
            </a:endParaRPr>
          </a:p>
        </p:txBody>
      </p:sp>
      <p:sp>
        <p:nvSpPr>
          <p:cNvPr id="22" name="Rektangel 21"/>
          <p:cNvSpPr/>
          <p:nvPr>
            <p:custDataLst>
              <p:tags r:id="rId9"/>
            </p:custDataLst>
          </p:nvPr>
        </p:nvSpPr>
        <p:spPr bwMode="auto">
          <a:xfrm>
            <a:off x="4414838" y="2795588"/>
            <a:ext cx="196850" cy="152400"/>
          </a:xfrm>
          <a:prstGeom prst="rect">
            <a:avLst/>
          </a:prstGeom>
          <a:solidFill>
            <a:srgbClr val="DFE5EF"/>
          </a:solidFill>
          <a:ln w="9525" cap="flat" cmpd="sng" algn="ctr">
            <a:noFill/>
            <a:prstDash val="solid"/>
          </a:ln>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ctr"/>
          <a:lstStyle/>
          <a:p>
            <a:pPr algn="ctr">
              <a:spcBef>
                <a:spcPct val="0"/>
              </a:spcBef>
              <a:spcAft>
                <a:spcPct val="0"/>
              </a:spcAft>
            </a:pPr>
            <a:fld id="{A1AB8B04-A385-4A12-8929-6050A198BF1B}" type="datetime'''''''''''''''1'''''''''''''',''''''2'''''''''''">
              <a:rPr lang="en-US" sz="1000">
                <a:solidFill>
                  <a:schemeClr val="tx1"/>
                </a:solidFill>
              </a:rPr>
              <a:pPr algn="ctr">
                <a:spcBef>
                  <a:spcPct val="0"/>
                </a:spcBef>
                <a:spcAft>
                  <a:spcPct val="0"/>
                </a:spcAft>
              </a:pPr>
              <a:t>1,2</a:t>
            </a:fld>
            <a:endParaRPr lang="nb-NO" sz="1000">
              <a:solidFill>
                <a:schemeClr val="tx1"/>
              </a:solidFill>
              <a:sym typeface="+mn-lt"/>
            </a:endParaRPr>
          </a:p>
        </p:txBody>
      </p:sp>
      <p:sp>
        <p:nvSpPr>
          <p:cNvPr id="10" name="Rektangel 9"/>
          <p:cNvSpPr/>
          <p:nvPr>
            <p:custDataLst>
              <p:tags r:id="rId10"/>
            </p:custDataLst>
          </p:nvPr>
        </p:nvSpPr>
        <p:spPr bwMode="auto">
          <a:xfrm>
            <a:off x="4383088" y="1455738"/>
            <a:ext cx="2619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0EF10A08-33B5-46FB-9A5C-DE8DF9D48DA6}" type="datetime'''''''45'''''''''''''''''',''''''''''''''''''3'''">
              <a:rPr lang="en-US" sz="1000">
                <a:solidFill>
                  <a:schemeClr val="tx1"/>
                </a:solidFill>
              </a:rPr>
              <a:pPr algn="ctr">
                <a:spcBef>
                  <a:spcPct val="0"/>
                </a:spcBef>
                <a:spcAft>
                  <a:spcPct val="0"/>
                </a:spcAft>
              </a:pPr>
              <a:t>45,3</a:t>
            </a:fld>
            <a:endParaRPr lang="nb-NO" sz="1000">
              <a:solidFill>
                <a:schemeClr val="tx1"/>
              </a:solidFill>
              <a:latin typeface="Calibri"/>
              <a:sym typeface="Calibri"/>
            </a:endParaRPr>
          </a:p>
        </p:txBody>
      </p:sp>
      <p:sp>
        <p:nvSpPr>
          <p:cNvPr id="5" name="Rektangel 4"/>
          <p:cNvSpPr/>
          <p:nvPr>
            <p:custDataLst>
              <p:tags r:id="rId11"/>
            </p:custDataLst>
          </p:nvPr>
        </p:nvSpPr>
        <p:spPr bwMode="auto">
          <a:xfrm>
            <a:off x="3427413" y="3065463"/>
            <a:ext cx="706438" cy="3048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noAutofit/>
          </a:bodyPr>
          <a:lstStyle/>
          <a:p>
            <a:pPr algn="ctr">
              <a:spcBef>
                <a:spcPct val="0"/>
              </a:spcBef>
              <a:spcAft>
                <a:spcPct val="0"/>
              </a:spcAft>
            </a:pPr>
            <a:fld id="{1BC82ABC-5C29-4ED7-A5D4-4B70608C0FAE}" type="datetime'''Hu''''man''''''ist''is''''''''ke'''''' f''''''a''''g'''''''">
              <a:rPr lang="en-US" sz="1000">
                <a:solidFill>
                  <a:schemeClr val="tx1"/>
                </a:solidFill>
              </a:rPr>
              <a:pPr algn="ctr">
                <a:spcBef>
                  <a:spcPct val="0"/>
                </a:spcBef>
                <a:spcAft>
                  <a:spcPct val="0"/>
                </a:spcAft>
              </a:pPr>
              <a:t>Humanistiske fag</a:t>
            </a:fld>
            <a:endParaRPr lang="nb-NO" sz="1000">
              <a:solidFill>
                <a:schemeClr val="tx1"/>
              </a:solidFill>
              <a:sym typeface="+mn-lt"/>
            </a:endParaRPr>
          </a:p>
        </p:txBody>
      </p:sp>
      <p:sp>
        <p:nvSpPr>
          <p:cNvPr id="19" name="Rektangel 18"/>
          <p:cNvSpPr/>
          <p:nvPr>
            <p:custDataLst>
              <p:tags r:id="rId12"/>
            </p:custDataLst>
          </p:nvPr>
        </p:nvSpPr>
        <p:spPr bwMode="auto">
          <a:xfrm>
            <a:off x="3681413" y="2747963"/>
            <a:ext cx="196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ctr"/>
          <a:lstStyle/>
          <a:p>
            <a:pPr algn="ctr">
              <a:spcBef>
                <a:spcPct val="0"/>
              </a:spcBef>
              <a:spcAft>
                <a:spcPct val="0"/>
              </a:spcAft>
            </a:pPr>
            <a:fld id="{044D8FA0-9058-464F-B104-62E36656A39F}" type="datetime'''''''''''''''''''''4'''''''''''''''''''''''''''''''''',''9'">
              <a:rPr lang="en-US" sz="1000">
                <a:solidFill>
                  <a:schemeClr val="tx1"/>
                </a:solidFill>
              </a:rPr>
              <a:pPr algn="ctr">
                <a:spcBef>
                  <a:spcPct val="0"/>
                </a:spcBef>
                <a:spcAft>
                  <a:spcPct val="0"/>
                </a:spcAft>
              </a:pPr>
              <a:t>4,9</a:t>
            </a:fld>
            <a:endParaRPr lang="nb-NO" sz="1000">
              <a:solidFill>
                <a:schemeClr val="tx1"/>
              </a:solidFill>
              <a:sym typeface="+mn-lt"/>
            </a:endParaRPr>
          </a:p>
        </p:txBody>
      </p:sp>
      <p:sp>
        <p:nvSpPr>
          <p:cNvPr id="9" name="Rektangel 8"/>
          <p:cNvSpPr/>
          <p:nvPr>
            <p:custDataLst>
              <p:tags r:id="rId13"/>
            </p:custDataLst>
          </p:nvPr>
        </p:nvSpPr>
        <p:spPr bwMode="auto">
          <a:xfrm>
            <a:off x="5116513" y="1808163"/>
            <a:ext cx="2619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552C2860-3303-4864-8364-198F6A1978CD}" type="datetime'''''''''''''''''''''32'''''''''''''''''''''''',''''''5'''''''">
              <a:rPr lang="en-US" sz="1000">
                <a:solidFill>
                  <a:schemeClr val="tx1"/>
                </a:solidFill>
              </a:rPr>
              <a:pPr algn="ctr">
                <a:spcBef>
                  <a:spcPct val="0"/>
                </a:spcBef>
                <a:spcAft>
                  <a:spcPct val="0"/>
                </a:spcAft>
              </a:pPr>
              <a:t>32,5</a:t>
            </a:fld>
            <a:endParaRPr lang="nb-NO" sz="1000">
              <a:solidFill>
                <a:schemeClr val="tx1"/>
              </a:solidFill>
              <a:sym typeface="+mn-lt"/>
            </a:endParaRPr>
          </a:p>
        </p:txBody>
      </p:sp>
      <p:sp>
        <p:nvSpPr>
          <p:cNvPr id="13" name="Rektangel 12"/>
          <p:cNvSpPr/>
          <p:nvPr>
            <p:custDataLst>
              <p:tags r:id="rId14"/>
            </p:custDataLst>
          </p:nvPr>
        </p:nvSpPr>
        <p:spPr bwMode="auto">
          <a:xfrm>
            <a:off x="4941888" y="158591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85" name="Rektangel 84"/>
          <p:cNvSpPr/>
          <p:nvPr>
            <p:custDataLst>
              <p:tags r:id="rId15"/>
            </p:custDataLst>
          </p:nvPr>
        </p:nvSpPr>
        <p:spPr bwMode="auto">
          <a:xfrm>
            <a:off x="4941888" y="1382713"/>
            <a:ext cx="179387"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7" name="Rektangel 6"/>
          <p:cNvSpPr/>
          <p:nvPr>
            <p:custDataLst>
              <p:tags r:id="rId16"/>
            </p:custDataLst>
          </p:nvPr>
        </p:nvSpPr>
        <p:spPr bwMode="auto">
          <a:xfrm>
            <a:off x="5172075" y="1582738"/>
            <a:ext cx="6413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1569073C-4B09-46A1-B353-48E8F8775E0A}" type="datetime'''''''''''Me''d''le''''m''''''''''''''''''''''m''e''''r'">
              <a:rPr lang="en-US" sz="1000">
                <a:solidFill>
                  <a:schemeClr val="tx1"/>
                </a:solidFill>
              </a:rPr>
              <a:pPr>
                <a:spcBef>
                  <a:spcPct val="0"/>
                </a:spcBef>
                <a:spcAft>
                  <a:spcPct val="0"/>
                </a:spcAft>
              </a:pPr>
              <a:t>Medlemmer</a:t>
            </a:fld>
            <a:endParaRPr lang="nb-NO" sz="1000">
              <a:solidFill>
                <a:schemeClr val="tx1"/>
              </a:solidFill>
              <a:latin typeface="Calibri"/>
              <a:sym typeface="Calibri"/>
            </a:endParaRPr>
          </a:p>
        </p:txBody>
      </p:sp>
      <p:sp>
        <p:nvSpPr>
          <p:cNvPr id="42" name="Rektangel 41"/>
          <p:cNvSpPr/>
          <p:nvPr>
            <p:custDataLst>
              <p:tags r:id="rId17"/>
            </p:custDataLst>
          </p:nvPr>
        </p:nvSpPr>
        <p:spPr bwMode="auto">
          <a:xfrm>
            <a:off x="5172075" y="1379538"/>
            <a:ext cx="5064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FEB1A58D-4794-44BD-B224-42A22584D3FA}" type="datetime'Ma''''''''''''''''r''''''k''e''''''''''''''''de''''''''t'''''">
              <a:rPr lang="en-US" sz="1000">
                <a:solidFill>
                  <a:schemeClr val="tx1"/>
                </a:solidFill>
              </a:rPr>
              <a:pPr>
                <a:spcBef>
                  <a:spcPct val="0"/>
                </a:spcBef>
                <a:spcAft>
                  <a:spcPct val="0"/>
                </a:spcAft>
              </a:pPr>
              <a:t>Markedet</a:t>
            </a:fld>
            <a:endParaRPr lang="nb-NO" sz="1000">
              <a:solidFill>
                <a:schemeClr val="tx1"/>
              </a:solidFill>
              <a:latin typeface="Calibri"/>
              <a:sym typeface="Calibri"/>
            </a:endParaRPr>
          </a:p>
        </p:txBody>
      </p:sp>
      <p:sp>
        <p:nvSpPr>
          <p:cNvPr id="165" name="TekstSylinder 164"/>
          <p:cNvSpPr txBox="1"/>
          <p:nvPr/>
        </p:nvSpPr>
        <p:spPr>
          <a:xfrm>
            <a:off x="467544" y="1196752"/>
            <a:ext cx="2592288" cy="2462213"/>
          </a:xfrm>
          <a:prstGeom prst="rect">
            <a:avLst/>
          </a:prstGeom>
          <a:noFill/>
        </p:spPr>
        <p:txBody>
          <a:bodyPr wrap="square" lIns="72000" rIns="72000" rtlCol="0">
            <a:spAutoFit/>
          </a:bodyPr>
          <a:lstStyle/>
          <a:p>
            <a:r>
              <a:rPr lang="nb-NO" sz="1100" dirty="0"/>
              <a:t>Totalt: Sysselsatte og studenter</a:t>
            </a:r>
          </a:p>
          <a:p>
            <a:endParaRPr lang="nb-NO" sz="1100" dirty="0"/>
          </a:p>
          <a:p>
            <a:pPr marL="171450" indent="-171450">
              <a:buFont typeface="Arial" pitchFamily="34" charset="0"/>
              <a:buChar char="•"/>
            </a:pPr>
            <a:r>
              <a:rPr lang="nb-NO" sz="1100" dirty="0"/>
              <a:t>Ved å holde den totale dekningsgraden for pedagogiske fag konstant på 2,7 </a:t>
            </a:r>
            <a:r>
              <a:rPr lang="nb-NO" sz="1100" dirty="0" err="1"/>
              <a:t>prosrent</a:t>
            </a:r>
            <a:r>
              <a:rPr lang="nb-NO" sz="1100" dirty="0"/>
              <a:t> vil Samfunnsviterne kunne fokusere på det humanistiske- og samfunnsfag. Målet er da en dekningsgrad på hhv 12,6 prosent og 32,9 prosent i 2020. </a:t>
            </a:r>
          </a:p>
          <a:p>
            <a:pPr marL="171450" indent="-171450">
              <a:buFont typeface="Arial" pitchFamily="34" charset="0"/>
              <a:buChar char="•"/>
            </a:pPr>
            <a:endParaRPr lang="nb-NO" sz="1100" dirty="0"/>
          </a:p>
          <a:p>
            <a:pPr marL="171450" indent="-171450">
              <a:buFont typeface="Arial" pitchFamily="34" charset="0"/>
              <a:buChar char="•"/>
            </a:pPr>
            <a:r>
              <a:rPr lang="nb-NO" sz="1100" dirty="0" err="1"/>
              <a:t>Dvs</a:t>
            </a:r>
            <a:r>
              <a:rPr lang="nb-NO" sz="1100" dirty="0"/>
              <a:t> at den totale veksten i medlemsmassen er 7,9 prosent pr år mot 6,9 prosent de siste fire årene. </a:t>
            </a:r>
          </a:p>
          <a:p>
            <a:pPr marL="171450" indent="-171450">
              <a:buFont typeface="Arial" pitchFamily="34" charset="0"/>
              <a:buChar char="•"/>
            </a:pPr>
            <a:endParaRPr lang="nb-NO" sz="1100" dirty="0"/>
          </a:p>
        </p:txBody>
      </p:sp>
      <p:graphicFrame>
        <p:nvGraphicFramePr>
          <p:cNvPr id="56" name="Objekt 55"/>
          <p:cNvGraphicFramePr>
            <a:graphicFrameLocks/>
          </p:cNvGraphicFramePr>
          <p:nvPr>
            <p:custDataLst>
              <p:tags r:id="rId18"/>
            </p:custDataLst>
            <p:extLst>
              <p:ext uri="{D42A27DB-BD31-4B8C-83A1-F6EECF244321}">
                <p14:modId xmlns:p14="http://schemas.microsoft.com/office/powerpoint/2010/main" val="2215044206"/>
              </p:ext>
            </p:extLst>
          </p:nvPr>
        </p:nvGraphicFramePr>
        <p:xfrm>
          <a:off x="6126163" y="1814513"/>
          <a:ext cx="2438376" cy="1219290"/>
        </p:xfrm>
        <a:graphic>
          <a:graphicData uri="http://schemas.openxmlformats.org/presentationml/2006/ole">
            <mc:AlternateContent xmlns:mc="http://schemas.openxmlformats.org/markup-compatibility/2006">
              <mc:Choice xmlns:v="urn:schemas-microsoft-com:vml" Requires="v">
                <p:oleObj spid="_x0000_s56471" name="Chart" r:id="rId34" imgW="2438376" imgH="1219290" progId="MSGraph.Chart.8">
                  <p:embed followColorScheme="full"/>
                </p:oleObj>
              </mc:Choice>
              <mc:Fallback>
                <p:oleObj name="Chart" r:id="rId34" imgW="2438376" imgH="1219290" progId="MSGraph.Chart.8">
                  <p:embed followColorScheme="full"/>
                  <p:pic>
                    <p:nvPicPr>
                      <p:cNvPr id="0" name="Picture 139"/>
                      <p:cNvPicPr>
                        <a:picLocks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126163" y="1814513"/>
                        <a:ext cx="2438376" cy="12192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9" name="Rektangel 98"/>
          <p:cNvSpPr/>
          <p:nvPr>
            <p:custDataLst>
              <p:tags r:id="rId19"/>
            </p:custDataLst>
          </p:nvPr>
        </p:nvSpPr>
        <p:spPr bwMode="auto">
          <a:xfrm>
            <a:off x="8323263" y="3008313"/>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3FC8F37A-3989-4075-8466-DDC8CE397B8D}"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17" name="Rektangel 16"/>
          <p:cNvSpPr/>
          <p:nvPr>
            <p:custDataLst>
              <p:tags r:id="rId20"/>
            </p:custDataLst>
          </p:nvPr>
        </p:nvSpPr>
        <p:spPr bwMode="auto">
          <a:xfrm>
            <a:off x="8264525" y="1741488"/>
            <a:ext cx="3921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490D692B-DF95-4FEA-B371-B55029A1923E}" type="datetime'''1''6.''''''''''''''8''''5''''''''''0'''''''''''''''''''''">
              <a:rPr lang="en-US" sz="1000">
                <a:solidFill>
                  <a:schemeClr val="tx1"/>
                </a:solidFill>
              </a:rPr>
              <a:pPr algn="ctr">
                <a:spcBef>
                  <a:spcPct val="0"/>
                </a:spcBef>
                <a:spcAft>
                  <a:spcPct val="0"/>
                </a:spcAft>
              </a:pPr>
              <a:t>16.850</a:t>
            </a:fld>
            <a:endParaRPr lang="nb-NO" sz="1000">
              <a:solidFill>
                <a:schemeClr val="tx1"/>
              </a:solidFill>
              <a:sym typeface="+mn-lt"/>
            </a:endParaRPr>
          </a:p>
        </p:txBody>
      </p:sp>
      <p:sp>
        <p:nvSpPr>
          <p:cNvPr id="57" name="Rektangel 56"/>
          <p:cNvSpPr/>
          <p:nvPr>
            <p:custDataLst>
              <p:tags r:id="rId21"/>
            </p:custDataLst>
          </p:nvPr>
        </p:nvSpPr>
        <p:spPr bwMode="auto">
          <a:xfrm>
            <a:off x="6084888" y="3008313"/>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6114951B-1833-4EF4-83A9-13971D30553D}"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useBgFill="1">
        <p:nvSpPr>
          <p:cNvPr id="8" name="Rektangel 7"/>
          <p:cNvSpPr/>
          <p:nvPr>
            <p:custDataLst>
              <p:tags r:id="rId22"/>
            </p:custDataLst>
          </p:nvPr>
        </p:nvSpPr>
        <p:spPr bwMode="auto">
          <a:xfrm>
            <a:off x="6057900" y="2189163"/>
            <a:ext cx="327025" cy="152400"/>
          </a:xfrm>
          <a:prstGeom prst="rect">
            <a:avLst/>
          </a:prstGeom>
          <a:noFill/>
          <a:ln w="9525"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246A8373-40DC-4FB2-9FFA-B85122D2B49A}" type="datetime'''''''''9''''''''.''''''''''''1''''''''''''''''''''7''5'''''">
              <a:rPr lang="en-US" sz="1000">
                <a:solidFill>
                  <a:schemeClr val="tx1"/>
                </a:solidFill>
              </a:rPr>
              <a:pPr algn="ctr">
                <a:spcBef>
                  <a:spcPct val="0"/>
                </a:spcBef>
                <a:spcAft>
                  <a:spcPct val="0"/>
                </a:spcAft>
              </a:pPr>
              <a:t>9.175</a:t>
            </a:fld>
            <a:endParaRPr lang="nb-NO" sz="1000">
              <a:solidFill>
                <a:schemeClr val="tx1"/>
              </a:solidFill>
              <a:sym typeface="+mn-lt"/>
            </a:endParaRPr>
          </a:p>
        </p:txBody>
      </p:sp>
      <p:sp>
        <p:nvSpPr>
          <p:cNvPr id="175" name="Rektangel 174"/>
          <p:cNvSpPr/>
          <p:nvPr>
            <p:custDataLst>
              <p:tags r:id="rId23"/>
            </p:custDataLst>
          </p:nvPr>
        </p:nvSpPr>
        <p:spPr bwMode="auto">
          <a:xfrm>
            <a:off x="6218238" y="159861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76" name="Rektangel 175"/>
          <p:cNvSpPr/>
          <p:nvPr>
            <p:custDataLst>
              <p:tags r:id="rId24"/>
            </p:custDataLst>
          </p:nvPr>
        </p:nvSpPr>
        <p:spPr bwMode="auto">
          <a:xfrm>
            <a:off x="6218238" y="1801813"/>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74" name="Rektangel 173"/>
          <p:cNvSpPr/>
          <p:nvPr>
            <p:custDataLst>
              <p:tags r:id="rId25"/>
            </p:custDataLst>
          </p:nvPr>
        </p:nvSpPr>
        <p:spPr bwMode="auto">
          <a:xfrm>
            <a:off x="6218238" y="139541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7" name="Rektangel 136"/>
          <p:cNvSpPr/>
          <p:nvPr>
            <p:custDataLst>
              <p:tags r:id="rId26"/>
            </p:custDataLst>
          </p:nvPr>
        </p:nvSpPr>
        <p:spPr bwMode="auto">
          <a:xfrm>
            <a:off x="6448425" y="1595438"/>
            <a:ext cx="82867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244D014E-B7E5-46E7-9013-92C152124613}" type="datetime'''''''''P''''''e''da''''g''''o''gi''s''''''''ke'''' ''f''a''g'">
              <a:rPr lang="en-US" sz="1000">
                <a:solidFill>
                  <a:schemeClr val="tx1"/>
                </a:solidFill>
              </a:rPr>
              <a:pPr>
                <a:spcBef>
                  <a:spcPct val="0"/>
                </a:spcBef>
                <a:spcAft>
                  <a:spcPct val="0"/>
                </a:spcAft>
              </a:pPr>
              <a:t>Pedagogiske fag</a:t>
            </a:fld>
            <a:endParaRPr lang="nb-NO" sz="1000">
              <a:solidFill>
                <a:schemeClr val="tx1"/>
              </a:solidFill>
              <a:latin typeface="Calibri"/>
              <a:sym typeface="Calibri"/>
            </a:endParaRPr>
          </a:p>
        </p:txBody>
      </p:sp>
      <p:sp>
        <p:nvSpPr>
          <p:cNvPr id="143" name="Rektangel 142"/>
          <p:cNvSpPr/>
          <p:nvPr>
            <p:custDataLst>
              <p:tags r:id="rId27"/>
            </p:custDataLst>
          </p:nvPr>
        </p:nvSpPr>
        <p:spPr bwMode="auto">
          <a:xfrm>
            <a:off x="6448425" y="1798638"/>
            <a:ext cx="6667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C7DB4D7B-9BC2-46A7-A72C-BC851283A247}" type="datetime'''''''S''''a''''''''''mfun''''''ns''''f''''''''ag'''''''''">
              <a:rPr lang="en-US" sz="1000">
                <a:solidFill>
                  <a:schemeClr val="tx1"/>
                </a:solidFill>
              </a:rPr>
              <a:pPr>
                <a:spcBef>
                  <a:spcPct val="0"/>
                </a:spcBef>
                <a:spcAft>
                  <a:spcPct val="0"/>
                </a:spcAft>
              </a:pPr>
              <a:t>Samfunnsfag</a:t>
            </a:fld>
            <a:endParaRPr lang="nb-NO" sz="1000">
              <a:solidFill>
                <a:schemeClr val="tx1"/>
              </a:solidFill>
              <a:sym typeface="+mn-lt"/>
            </a:endParaRPr>
          </a:p>
        </p:txBody>
      </p:sp>
      <p:sp>
        <p:nvSpPr>
          <p:cNvPr id="136" name="Rektangel 135"/>
          <p:cNvSpPr/>
          <p:nvPr>
            <p:custDataLst>
              <p:tags r:id="rId28"/>
            </p:custDataLst>
          </p:nvPr>
        </p:nvSpPr>
        <p:spPr bwMode="auto">
          <a:xfrm>
            <a:off x="6448425" y="1392238"/>
            <a:ext cx="88106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1A163F14-6906-4CDD-BB8D-C6848F636086}" type="datetime'H''u''m''a''''n''''''ist''''is''''k''e'''' f''''a''g'">
              <a:rPr lang="en-US" sz="1000">
                <a:solidFill>
                  <a:schemeClr val="tx1"/>
                </a:solidFill>
              </a:rPr>
              <a:pPr>
                <a:spcBef>
                  <a:spcPct val="0"/>
                </a:spcBef>
                <a:spcAft>
                  <a:spcPct val="0"/>
                </a:spcAft>
              </a:pPr>
              <a:t>Humanistiske fag</a:t>
            </a:fld>
            <a:endParaRPr lang="nb-NO" sz="1000">
              <a:solidFill>
                <a:schemeClr val="tx1"/>
              </a:solidFill>
              <a:latin typeface="Calibri"/>
              <a:sym typeface="Calibri"/>
            </a:endParaRPr>
          </a:p>
        </p:txBody>
      </p:sp>
      <p:graphicFrame>
        <p:nvGraphicFramePr>
          <p:cNvPr id="73" name="Tabell 72"/>
          <p:cNvGraphicFramePr>
            <a:graphicFrameLocks noGrp="1"/>
          </p:cNvGraphicFramePr>
          <p:nvPr>
            <p:extLst>
              <p:ext uri="{D42A27DB-BD31-4B8C-83A1-F6EECF244321}">
                <p14:modId xmlns:p14="http://schemas.microsoft.com/office/powerpoint/2010/main" val="2812211773"/>
              </p:ext>
            </p:extLst>
          </p:nvPr>
        </p:nvGraphicFramePr>
        <p:xfrm>
          <a:off x="395536" y="3691593"/>
          <a:ext cx="8425308" cy="2192288"/>
        </p:xfrm>
        <a:graphic>
          <a:graphicData uri="http://schemas.openxmlformats.org/drawingml/2006/table">
            <a:tbl>
              <a:tblPr firstRow="1" bandRow="1">
                <a:tableStyleId>{D27102A9-8310-4765-A935-A1911B00CA55}</a:tableStyleId>
              </a:tblPr>
              <a:tblGrid>
                <a:gridCol w="208823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800572">
                  <a:extLst>
                    <a:ext uri="{9D8B030D-6E8A-4147-A177-3AD203B41FA5}">
                      <a16:colId xmlns:a16="http://schemas.microsoft.com/office/drawing/2014/main" val="20004"/>
                    </a:ext>
                  </a:extLst>
                </a:gridCol>
              </a:tblGrid>
              <a:tr h="370840">
                <a:tc>
                  <a:txBody>
                    <a:bodyPr/>
                    <a:lstStyle/>
                    <a:p>
                      <a:pPr algn="l"/>
                      <a:r>
                        <a:rPr lang="nb-NO" sz="1100" dirty="0"/>
                        <a:t>Sektor / Mål</a:t>
                      </a:r>
                    </a:p>
                  </a:txBody>
                  <a:tcPr anchor="ctr"/>
                </a:tc>
                <a:tc>
                  <a:txBody>
                    <a:bodyPr/>
                    <a:lstStyle/>
                    <a:p>
                      <a:pPr algn="ctr"/>
                      <a:r>
                        <a:rPr lang="nb-NO" sz="1100" dirty="0"/>
                        <a:t>Antall</a:t>
                      </a:r>
                      <a:r>
                        <a:rPr lang="nb-NO" sz="1100" baseline="0" dirty="0"/>
                        <a:t>/dg </a:t>
                      </a:r>
                      <a:r>
                        <a:rPr lang="nb-NO" sz="1100" dirty="0"/>
                        <a:t>2020</a:t>
                      </a:r>
                    </a:p>
                  </a:txBody>
                  <a:tcPr anchor="ctr"/>
                </a:tc>
                <a:tc>
                  <a:txBody>
                    <a:bodyPr/>
                    <a:lstStyle/>
                    <a:p>
                      <a:pPr algn="ctr"/>
                      <a:r>
                        <a:rPr lang="nb-NO" sz="1100" dirty="0"/>
                        <a:t>Innmeldinger</a:t>
                      </a:r>
                    </a:p>
                  </a:txBody>
                  <a:tcPr anchor="ctr"/>
                </a:tc>
                <a:tc>
                  <a:txBody>
                    <a:bodyPr/>
                    <a:lstStyle/>
                    <a:p>
                      <a:pPr algn="ctr"/>
                      <a:r>
                        <a:rPr lang="nb-NO" sz="1100" dirty="0"/>
                        <a:t>Utmeldinger</a:t>
                      </a:r>
                    </a:p>
                  </a:txBody>
                  <a:tcPr anchor="ctr"/>
                </a:tc>
                <a:tc>
                  <a:txBody>
                    <a:bodyPr/>
                    <a:lstStyle/>
                    <a:p>
                      <a:pPr algn="ctr"/>
                      <a:r>
                        <a:rPr lang="nb-NO" sz="1100" dirty="0"/>
                        <a:t>Netto tilvekst</a:t>
                      </a:r>
                    </a:p>
                  </a:txBody>
                  <a:tcPr anchor="ctr"/>
                </a:tc>
                <a:extLst>
                  <a:ext uri="{0D108BD9-81ED-4DB2-BD59-A6C34878D82A}">
                    <a16:rowId xmlns:a16="http://schemas.microsoft.com/office/drawing/2014/main" val="10000"/>
                  </a:ext>
                </a:extLst>
              </a:tr>
              <a:tr h="2669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a:t>Privat</a:t>
                      </a:r>
                      <a:r>
                        <a:rPr lang="nb-NO" sz="1100" baseline="0" dirty="0"/>
                        <a:t> sektor Humanistiske fag</a:t>
                      </a:r>
                      <a:endParaRPr lang="nb-NO" sz="1100" dirty="0"/>
                    </a:p>
                  </a:txBody>
                  <a:tcPr anchor="ctr"/>
                </a:tc>
                <a:tc>
                  <a:txBody>
                    <a:bodyPr/>
                    <a:lstStyle/>
                    <a:p>
                      <a:pPr algn="ctr" fontAlgn="b"/>
                      <a:r>
                        <a:rPr lang="nb-NO" sz="1100" b="0" i="0" u="none" strike="noStrike" dirty="0">
                          <a:solidFill>
                            <a:srgbClr val="000000"/>
                          </a:solidFill>
                          <a:effectLst/>
                          <a:latin typeface="+mn-lt"/>
                        </a:rPr>
                        <a:t>624 / 15%</a:t>
                      </a:r>
                    </a:p>
                  </a:txBody>
                  <a:tcPr marL="9525" marR="9525" marT="9525" marB="0" anchor="ctr"/>
                </a:tc>
                <a:tc>
                  <a:txBody>
                    <a:bodyPr/>
                    <a:lstStyle/>
                    <a:p>
                      <a:pPr algn="ctr" fontAlgn="b"/>
                      <a:r>
                        <a:rPr lang="nb-NO" sz="1100" b="0" i="0" u="none" strike="noStrike" dirty="0">
                          <a:solidFill>
                            <a:srgbClr val="000000"/>
                          </a:solidFill>
                          <a:effectLst/>
                          <a:latin typeface="Calibri"/>
                        </a:rPr>
                        <a:t>Øke med 10% </a:t>
                      </a:r>
                    </a:p>
                  </a:txBody>
                  <a:tcPr marL="9525" marR="9525" marT="9525" marB="0" anchor="ctr"/>
                </a:tc>
                <a:tc>
                  <a:txBody>
                    <a:bodyPr/>
                    <a:lstStyle/>
                    <a:p>
                      <a:pPr algn="ctr" fontAlgn="b"/>
                      <a:r>
                        <a:rPr lang="nb-NO" sz="1100" b="0" i="0" u="none" strike="noStrike" dirty="0">
                          <a:solidFill>
                            <a:srgbClr val="000000"/>
                          </a:solidFill>
                          <a:effectLst/>
                          <a:latin typeface="Calibri"/>
                        </a:rPr>
                        <a:t>Redusere med 10%</a:t>
                      </a:r>
                    </a:p>
                  </a:txBody>
                  <a:tcPr marL="9525" marR="9525" marT="9525"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sz="1100" kern="1200" dirty="0">
                          <a:solidFill>
                            <a:schemeClr val="tx1"/>
                          </a:solidFill>
                          <a:latin typeface="+mn-lt"/>
                          <a:ea typeface="+mn-ea"/>
                          <a:cs typeface="+mn-cs"/>
                        </a:rPr>
                        <a:t>Øke til 11,7% = gj.sn.46 </a:t>
                      </a:r>
                    </a:p>
                  </a:txBody>
                  <a:tcPr marL="9525" marR="9525" marT="9525" marB="0" anchor="ctr"/>
                </a:tc>
                <a:extLst>
                  <a:ext uri="{0D108BD9-81ED-4DB2-BD59-A6C34878D82A}">
                    <a16:rowId xmlns:a16="http://schemas.microsoft.com/office/drawing/2014/main" val="10001"/>
                  </a:ext>
                </a:extLst>
              </a:tr>
              <a:tr h="2101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a:t>Studenter </a:t>
                      </a:r>
                      <a:r>
                        <a:rPr lang="nb-NO" sz="1100" baseline="0" dirty="0"/>
                        <a:t>Humanistiske fag</a:t>
                      </a:r>
                      <a:endParaRPr lang="nb-NO" sz="1100" dirty="0"/>
                    </a:p>
                  </a:txBody>
                  <a:tcPr anchor="ctr"/>
                </a:tc>
                <a:tc>
                  <a:txBody>
                    <a:bodyPr/>
                    <a:lstStyle/>
                    <a:p>
                      <a:pPr algn="ctr" fontAlgn="b"/>
                      <a:r>
                        <a:rPr lang="nb-NO" sz="1100" b="0" i="0" u="none" strike="noStrike" dirty="0">
                          <a:solidFill>
                            <a:srgbClr val="000000"/>
                          </a:solidFill>
                          <a:effectLst/>
                          <a:latin typeface="Calibri"/>
                        </a:rPr>
                        <a:t>816 / 3,3%</a:t>
                      </a: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Øke med 10% </a:t>
                      </a: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Redusere  med 10%</a:t>
                      </a:r>
                    </a:p>
                  </a:txBody>
                  <a:tcPr marL="9525" marR="9525" marT="9525" marB="0" anchor="ctr"/>
                </a:tc>
                <a:tc>
                  <a:txBody>
                    <a:bodyPr/>
                    <a:lstStyle/>
                    <a:p>
                      <a:pPr algn="ctr" fontAlgn="b"/>
                      <a:r>
                        <a:rPr lang="nb-NO" sz="1100" b="0" i="0" u="none" strike="noStrike" dirty="0">
                          <a:solidFill>
                            <a:srgbClr val="000000"/>
                          </a:solidFill>
                          <a:effectLst/>
                          <a:latin typeface="Calibri"/>
                        </a:rPr>
                        <a:t>Øke til 20,5% = gj.sn.</a:t>
                      </a:r>
                      <a:r>
                        <a:rPr lang="nb-NO" sz="1100" b="0" i="0" u="none" strike="noStrike" baseline="0" dirty="0">
                          <a:solidFill>
                            <a:srgbClr val="000000"/>
                          </a:solidFill>
                          <a:effectLst/>
                          <a:latin typeface="Calibri"/>
                        </a:rPr>
                        <a:t> 79</a:t>
                      </a:r>
                      <a:endParaRPr lang="nb-NO"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2101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a:t>Offentlig </a:t>
                      </a:r>
                      <a:r>
                        <a:rPr lang="nb-NO" sz="1100" baseline="0" dirty="0"/>
                        <a:t>Humanistiske fag</a:t>
                      </a:r>
                      <a:endParaRPr lang="nb-NO" sz="1100" dirty="0"/>
                    </a:p>
                  </a:txBody>
                  <a:tcPr anchor="ctr"/>
                </a:tc>
                <a:tc>
                  <a:txBody>
                    <a:bodyPr/>
                    <a:lstStyle/>
                    <a:p>
                      <a:pPr algn="ctr" fontAlgn="b"/>
                      <a:r>
                        <a:rPr lang="nb-NO" sz="1100" b="0" i="0" u="none" strike="noStrike" dirty="0">
                          <a:solidFill>
                            <a:srgbClr val="000000"/>
                          </a:solidFill>
                          <a:effectLst/>
                          <a:latin typeface="Calibri"/>
                        </a:rPr>
                        <a:t>3458 / 35%</a:t>
                      </a:r>
                    </a:p>
                  </a:txBody>
                  <a:tcPr marL="9525" marR="9525" marT="9525" marB="0" anchor="ctr"/>
                </a:tc>
                <a:tc>
                  <a:txBody>
                    <a:bodyPr/>
                    <a:lstStyle/>
                    <a:p>
                      <a:pPr algn="ctr" fontAlgn="b"/>
                      <a:r>
                        <a:rPr lang="nb-NO" sz="1100" b="0" i="0" u="none" strike="noStrike" dirty="0">
                          <a:solidFill>
                            <a:srgbClr val="000000"/>
                          </a:solidFill>
                          <a:effectLst/>
                          <a:latin typeface="Calibri"/>
                        </a:rPr>
                        <a:t>Konstant</a:t>
                      </a:r>
                      <a:r>
                        <a:rPr lang="nb-NO" sz="1100" b="0" i="0" u="none" strike="noStrike" baseline="0" dirty="0">
                          <a:solidFill>
                            <a:srgbClr val="000000"/>
                          </a:solidFill>
                          <a:effectLst/>
                          <a:latin typeface="Calibri"/>
                        </a:rPr>
                        <a:t> (%)</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b="0" i="0" u="none" strike="noStrike" dirty="0">
                          <a:solidFill>
                            <a:srgbClr val="000000"/>
                          </a:solidFill>
                          <a:effectLst/>
                          <a:latin typeface="Calibri"/>
                        </a:rPr>
                        <a:t>Konstant (%)</a:t>
                      </a:r>
                    </a:p>
                  </a:txBody>
                  <a:tcPr marL="9525" marR="9525" marT="9525" marB="0" anchor="ctr"/>
                </a:tc>
                <a:tc>
                  <a:txBody>
                    <a:bodyPr/>
                    <a:lstStyle/>
                    <a:p>
                      <a:pPr algn="ctr" fontAlgn="b"/>
                      <a:r>
                        <a:rPr lang="nb-NO" sz="1100" b="0" i="0" u="none" strike="noStrike" dirty="0">
                          <a:solidFill>
                            <a:srgbClr val="000000"/>
                          </a:solidFill>
                          <a:effectLst/>
                          <a:latin typeface="Calibri"/>
                        </a:rPr>
                        <a:t>Konstant på 9,9% = gj.sn. 229</a:t>
                      </a:r>
                    </a:p>
                  </a:txBody>
                  <a:tcPr marL="9525" marR="9525" marT="9525" marB="0" anchor="ctr"/>
                </a:tc>
                <a:extLst>
                  <a:ext uri="{0D108BD9-81ED-4DB2-BD59-A6C34878D82A}">
                    <a16:rowId xmlns:a16="http://schemas.microsoft.com/office/drawing/2014/main" val="10003"/>
                  </a:ext>
                </a:extLst>
              </a:tr>
              <a:tr h="2101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a:t>Privat</a:t>
                      </a:r>
                      <a:r>
                        <a:rPr lang="nb-NO" sz="1100" baseline="0" dirty="0"/>
                        <a:t> sektor Samfunnsfag</a:t>
                      </a:r>
                      <a:endParaRPr lang="nb-NO" sz="1100" dirty="0"/>
                    </a:p>
                  </a:txBody>
                  <a:tcPr anchor="ctr"/>
                </a:tc>
                <a:tc>
                  <a:txBody>
                    <a:bodyPr/>
                    <a:lstStyle/>
                    <a:p>
                      <a:pPr algn="ctr" fontAlgn="b"/>
                      <a:r>
                        <a:rPr lang="nb-NO" sz="1100" b="0" i="0" u="none" strike="noStrike" dirty="0">
                          <a:solidFill>
                            <a:srgbClr val="000000"/>
                          </a:solidFill>
                          <a:effectLst/>
                          <a:latin typeface="Calibri"/>
                        </a:rPr>
                        <a:t>1418 / 19%</a:t>
                      </a: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Øke med 10%</a:t>
                      </a: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Redusere  med 10%</a:t>
                      </a:r>
                    </a:p>
                  </a:txBody>
                  <a:tcPr marL="9525" marR="9525" marT="9525" marB="0" anchor="ctr"/>
                </a:tc>
                <a:tc>
                  <a:txBody>
                    <a:bodyPr/>
                    <a:lstStyle/>
                    <a:p>
                      <a:pPr algn="ctr" fontAlgn="b"/>
                      <a:r>
                        <a:rPr lang="nb-NO" sz="1100" b="0" i="0" u="none" strike="noStrike" dirty="0">
                          <a:solidFill>
                            <a:srgbClr val="000000"/>
                          </a:solidFill>
                          <a:effectLst/>
                          <a:latin typeface="Calibri"/>
                        </a:rPr>
                        <a:t>Øke til 6,9% = gj.sn.</a:t>
                      </a:r>
                      <a:r>
                        <a:rPr lang="nb-NO" sz="1100" b="0" i="0" u="none" strike="noStrike" baseline="0" dirty="0">
                          <a:solidFill>
                            <a:srgbClr val="000000"/>
                          </a:solidFill>
                          <a:effectLst/>
                          <a:latin typeface="Calibri"/>
                        </a:rPr>
                        <a:t> 76</a:t>
                      </a:r>
                      <a:endParaRPr lang="nb-NO"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2254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a:t>Studenter Samfunnsfag</a:t>
                      </a:r>
                    </a:p>
                  </a:txBody>
                  <a:tcPr anchor="ctr"/>
                </a:tc>
                <a:tc>
                  <a:txBody>
                    <a:bodyPr/>
                    <a:lstStyle/>
                    <a:p>
                      <a:pPr algn="ctr" fontAlgn="b"/>
                      <a:r>
                        <a:rPr lang="nb-NO" sz="1100" b="0" i="0" u="none" strike="noStrike" dirty="0">
                          <a:solidFill>
                            <a:srgbClr val="000000"/>
                          </a:solidFill>
                          <a:effectLst/>
                          <a:latin typeface="Calibri"/>
                        </a:rPr>
                        <a:t>1855 / 11,9%</a:t>
                      </a: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Øke med 10%</a:t>
                      </a: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Redusere  med 10%</a:t>
                      </a:r>
                    </a:p>
                  </a:txBody>
                  <a:tcPr marL="9525" marR="9525" marT="9525" marB="0" anchor="ctr"/>
                </a:tc>
                <a:tc>
                  <a:txBody>
                    <a:bodyPr/>
                    <a:lstStyle/>
                    <a:p>
                      <a:pPr algn="ctr" fontAlgn="b"/>
                      <a:r>
                        <a:rPr lang="nb-NO" sz="1100" b="0" i="0" u="none" strike="noStrike" dirty="0">
                          <a:solidFill>
                            <a:srgbClr val="000000"/>
                          </a:solidFill>
                          <a:effectLst/>
                          <a:latin typeface="Calibri"/>
                        </a:rPr>
                        <a:t>Øke til 20,2%</a:t>
                      </a:r>
                      <a:r>
                        <a:rPr lang="nb-NO" sz="1100" b="0" i="0" u="none" strike="noStrike" baseline="0" dirty="0">
                          <a:solidFill>
                            <a:srgbClr val="000000"/>
                          </a:solidFill>
                          <a:effectLst/>
                          <a:latin typeface="Calibri"/>
                        </a:rPr>
                        <a:t> = gj.sn. 179</a:t>
                      </a:r>
                      <a:endParaRPr lang="nb-NO"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2406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a:t>Offentlig Samfunnsfag</a:t>
                      </a:r>
                    </a:p>
                  </a:txBody>
                  <a:tcPr anchor="ctr"/>
                </a:tc>
                <a:tc>
                  <a:txBody>
                    <a:bodyPr/>
                    <a:lstStyle/>
                    <a:p>
                      <a:pPr algn="ctr" fontAlgn="b"/>
                      <a:r>
                        <a:rPr lang="nb-NO" sz="1100" b="0" i="0" u="none" strike="noStrike" dirty="0">
                          <a:solidFill>
                            <a:srgbClr val="000000"/>
                          </a:solidFill>
                          <a:effectLst/>
                          <a:latin typeface="Calibri"/>
                        </a:rPr>
                        <a:t>4740 / 80,2%</a:t>
                      </a:r>
                    </a:p>
                  </a:txBody>
                  <a:tcPr marL="9525" marR="9525" marT="9525" marB="0" anchor="ctr"/>
                </a:tc>
                <a:tc>
                  <a:txBody>
                    <a:bodyPr/>
                    <a:lstStyle/>
                    <a:p>
                      <a:pPr algn="ctr" fontAlgn="b"/>
                      <a:r>
                        <a:rPr lang="nb-NO" sz="1100" b="0" i="0" u="none" strike="noStrike" dirty="0">
                          <a:solidFill>
                            <a:srgbClr val="000000"/>
                          </a:solidFill>
                          <a:effectLst/>
                          <a:latin typeface="Calibri"/>
                        </a:rPr>
                        <a:t>Konstant</a:t>
                      </a:r>
                      <a:r>
                        <a:rPr lang="nb-NO" sz="1100" b="0" i="0" u="none" strike="noStrike" baseline="0" dirty="0">
                          <a:solidFill>
                            <a:srgbClr val="000000"/>
                          </a:solidFill>
                          <a:effectLst/>
                          <a:latin typeface="Calibri"/>
                        </a:rPr>
                        <a:t> (%)</a:t>
                      </a:r>
                      <a:endParaRPr lang="nb-NO" sz="1100" b="0" i="0" u="none" strike="noStrike" dirty="0">
                        <a:solidFill>
                          <a:srgbClr val="000000"/>
                        </a:solidFill>
                        <a:effectLst/>
                        <a:latin typeface="Calibri"/>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Konstant</a:t>
                      </a:r>
                      <a:r>
                        <a:rPr lang="nb-NO" sz="1100" b="0" i="0" u="none" strike="noStrike" baseline="0" dirty="0">
                          <a:solidFill>
                            <a:srgbClr val="000000"/>
                          </a:solidFill>
                          <a:effectLst/>
                          <a:latin typeface="+mn-lt"/>
                        </a:rPr>
                        <a:t> (%)</a:t>
                      </a:r>
                      <a:endParaRPr lang="nb-NO" sz="1100" b="0" i="0" u="none" strike="noStrike" dirty="0">
                        <a:solidFill>
                          <a:srgbClr val="000000"/>
                        </a:solidFill>
                        <a:effectLst/>
                        <a:latin typeface="+mn-lt"/>
                      </a:endParaRPr>
                    </a:p>
                  </a:txBody>
                  <a:tcPr marL="9525" marR="9525" marT="9525" marB="0" anchor="ctr"/>
                </a:tc>
                <a:tc>
                  <a:txBody>
                    <a:bodyPr/>
                    <a:lstStyle/>
                    <a:p>
                      <a:pPr algn="ctr" fontAlgn="b"/>
                      <a:r>
                        <a:rPr lang="nb-NO" sz="1100" b="0" i="0" u="none" strike="noStrike" dirty="0">
                          <a:solidFill>
                            <a:srgbClr val="000000"/>
                          </a:solidFill>
                          <a:effectLst/>
                          <a:latin typeface="Calibri"/>
                        </a:rPr>
                        <a:t>Konstant</a:t>
                      </a:r>
                      <a:r>
                        <a:rPr lang="nb-NO" sz="1100" b="0" i="0" u="none" strike="noStrike" baseline="0" dirty="0">
                          <a:solidFill>
                            <a:srgbClr val="000000"/>
                          </a:solidFill>
                          <a:effectLst/>
                          <a:latin typeface="Calibri"/>
                        </a:rPr>
                        <a:t> på </a:t>
                      </a:r>
                      <a:r>
                        <a:rPr lang="nb-NO" sz="1100" b="0" i="0" u="none" strike="noStrike" dirty="0">
                          <a:solidFill>
                            <a:srgbClr val="000000"/>
                          </a:solidFill>
                          <a:effectLst/>
                          <a:latin typeface="Calibri"/>
                        </a:rPr>
                        <a:t>5,7% = gj.sn. 331</a:t>
                      </a:r>
                    </a:p>
                  </a:txBody>
                  <a:tcPr marL="9525" marR="9525" marT="9525" marB="0" anchor="ctr"/>
                </a:tc>
                <a:extLst>
                  <a:ext uri="{0D108BD9-81ED-4DB2-BD59-A6C34878D82A}">
                    <a16:rowId xmlns:a16="http://schemas.microsoft.com/office/drawing/2014/main" val="10006"/>
                  </a:ext>
                </a:extLst>
              </a:tr>
              <a:tr h="15886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100" dirty="0"/>
                        <a:t>Totalt Pedagogiske</a:t>
                      </a:r>
                      <a:r>
                        <a:rPr lang="nb-NO" sz="1100" baseline="0" dirty="0"/>
                        <a:t> fag</a:t>
                      </a:r>
                      <a:endParaRPr lang="nb-NO" sz="1100" dirty="0"/>
                    </a:p>
                  </a:txBody>
                  <a:tcPr anchor="ctr"/>
                </a:tc>
                <a:tc>
                  <a:txBody>
                    <a:bodyPr/>
                    <a:lstStyle/>
                    <a:p>
                      <a:pPr algn="ctr" fontAlgn="b"/>
                      <a:r>
                        <a:rPr lang="nb-NO" sz="1100" b="0" i="0" u="none" strike="noStrike" dirty="0">
                          <a:solidFill>
                            <a:srgbClr val="000000"/>
                          </a:solidFill>
                          <a:effectLst/>
                          <a:latin typeface="Calibri"/>
                        </a:rPr>
                        <a:t>1216 / 2,7%</a:t>
                      </a:r>
                    </a:p>
                  </a:txBody>
                  <a:tcPr marL="9525" marR="9525" marT="9525" marB="0" anchor="ctr"/>
                </a:tc>
                <a:tc>
                  <a:txBody>
                    <a:bodyPr/>
                    <a:lstStyle/>
                    <a:p>
                      <a:pPr algn="ctr" fontAlgn="b"/>
                      <a:r>
                        <a:rPr lang="nb-NO" sz="1100" b="0" i="0" u="none" strike="noStrike" dirty="0">
                          <a:solidFill>
                            <a:srgbClr val="000000"/>
                          </a:solidFill>
                          <a:effectLst/>
                          <a:latin typeface="Calibri"/>
                        </a:rPr>
                        <a:t>Redusert</a:t>
                      </a:r>
                      <a:r>
                        <a:rPr lang="nb-NO" sz="1100" b="0" i="0" u="none" strike="noStrike" baseline="0" dirty="0">
                          <a:solidFill>
                            <a:srgbClr val="000000"/>
                          </a:solidFill>
                          <a:effectLst/>
                          <a:latin typeface="Calibri"/>
                        </a:rPr>
                        <a:t> med 18%</a:t>
                      </a:r>
                      <a:endParaRPr lang="nb-NO" sz="1100" b="0" i="0" u="none" strike="noStrike" dirty="0">
                        <a:solidFill>
                          <a:srgbClr val="000000"/>
                        </a:solidFill>
                        <a:effectLst/>
                        <a:latin typeface="Calibri"/>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Konstant</a:t>
                      </a:r>
                      <a:r>
                        <a:rPr lang="nb-NO" sz="1100" b="0" i="0" u="none" strike="noStrike" baseline="0" dirty="0">
                          <a:solidFill>
                            <a:srgbClr val="000000"/>
                          </a:solidFill>
                          <a:effectLst/>
                          <a:latin typeface="+mn-lt"/>
                        </a:rPr>
                        <a:t> (%)</a:t>
                      </a:r>
                      <a:endParaRPr lang="nb-NO" sz="1100" b="0" i="0" u="none" strike="noStrike" dirty="0">
                        <a:solidFill>
                          <a:srgbClr val="000000"/>
                        </a:solidFill>
                        <a:effectLst/>
                        <a:latin typeface="+mn-lt"/>
                      </a:endParaRPr>
                    </a:p>
                  </a:txBody>
                  <a:tcPr marL="9525" marR="9525" marT="9525" marB="0" anchor="ctr"/>
                </a:tc>
                <a:tc>
                  <a:txBody>
                    <a:bodyPr/>
                    <a:lstStyle/>
                    <a:p>
                      <a:pPr algn="ctr" fontAlgn="b"/>
                      <a:r>
                        <a:rPr lang="nb-NO" sz="1100" b="0" i="0" u="none" strike="noStrike" dirty="0">
                          <a:solidFill>
                            <a:srgbClr val="000000"/>
                          </a:solidFill>
                          <a:effectLst/>
                          <a:latin typeface="Calibri"/>
                        </a:rPr>
                        <a:t>Redusert til 6,9% = gj.sn. 17</a:t>
                      </a:r>
                    </a:p>
                  </a:txBody>
                  <a:tcPr marL="9525" marR="9525" marT="9525" marB="0" anchor="ctr"/>
                </a:tc>
                <a:extLst>
                  <a:ext uri="{0D108BD9-81ED-4DB2-BD59-A6C34878D82A}">
                    <a16:rowId xmlns:a16="http://schemas.microsoft.com/office/drawing/2014/main" val="10007"/>
                  </a:ext>
                </a:extLst>
              </a:tr>
            </a:tbl>
          </a:graphicData>
        </a:graphic>
      </p:graphicFrame>
      <p:sp>
        <p:nvSpPr>
          <p:cNvPr id="74" name="TekstSylinder 73"/>
          <p:cNvSpPr txBox="1"/>
          <p:nvPr/>
        </p:nvSpPr>
        <p:spPr>
          <a:xfrm>
            <a:off x="383659" y="6021288"/>
            <a:ext cx="9372917" cy="246221"/>
          </a:xfrm>
          <a:prstGeom prst="rect">
            <a:avLst/>
          </a:prstGeom>
          <a:noFill/>
        </p:spPr>
        <p:txBody>
          <a:bodyPr wrap="square" rtlCol="0">
            <a:spAutoFit/>
          </a:bodyPr>
          <a:lstStyle/>
          <a:p>
            <a:r>
              <a:rPr lang="nb-NO" sz="1000" dirty="0"/>
              <a:t>*Hovedgruppene av de resterende medlemstypene, deltid og pensjonist, utgjør kun 1% av medlemsmassen. (Totalt 4,6%)  Vi fokuserer ikke på disse i vekstscenarioet.</a:t>
            </a:r>
          </a:p>
        </p:txBody>
      </p:sp>
      <p:sp>
        <p:nvSpPr>
          <p:cNvPr id="3" name="TekstSylinder 2"/>
          <p:cNvSpPr txBox="1"/>
          <p:nvPr/>
        </p:nvSpPr>
        <p:spPr>
          <a:xfrm>
            <a:off x="3433217" y="1331283"/>
            <a:ext cx="769442" cy="261610"/>
          </a:xfrm>
          <a:prstGeom prst="rect">
            <a:avLst/>
          </a:prstGeom>
          <a:noFill/>
        </p:spPr>
        <p:txBody>
          <a:bodyPr wrap="square" rtlCol="0">
            <a:spAutoFit/>
          </a:bodyPr>
          <a:lstStyle/>
          <a:p>
            <a:r>
              <a:rPr lang="nb-NO" sz="1050" dirty="0"/>
              <a:t>I tusen</a:t>
            </a:r>
          </a:p>
        </p:txBody>
      </p:sp>
    </p:spTree>
    <p:extLst>
      <p:ext uri="{BB962C8B-B14F-4D97-AF65-F5344CB8AC3E}">
        <p14:creationId xmlns:p14="http://schemas.microsoft.com/office/powerpoint/2010/main" val="2902940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kt 25" hidden="1"/>
          <p:cNvGraphicFramePr>
            <a:graphicFrameLocks noChangeAspect="1"/>
          </p:cNvGraphicFramePr>
          <p:nvPr>
            <p:custDataLst>
              <p:tags r:id="rId2"/>
            </p:custDataLst>
            <p:extLst>
              <p:ext uri="{D42A27DB-BD31-4B8C-83A1-F6EECF244321}">
                <p14:modId xmlns:p14="http://schemas.microsoft.com/office/powerpoint/2010/main" val="218571682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8566" name="think-cell Slide" r:id="rId32" imgW="360" imgH="360" progId="">
                  <p:embed/>
                </p:oleObj>
              </mc:Choice>
              <mc:Fallback>
                <p:oleObj name="think-cell Slide" r:id="rId32" imgW="360" imgH="360" progId="">
                  <p:embed/>
                  <p:pic>
                    <p:nvPicPr>
                      <p:cNvPr id="0" name="Picture 182"/>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ktangel 7"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nb-NO" sz="1000">
              <a:latin typeface="Calibri"/>
              <a:sym typeface="Calibri"/>
            </a:endParaRPr>
          </a:p>
        </p:txBody>
      </p:sp>
      <p:sp>
        <p:nvSpPr>
          <p:cNvPr id="58" name="Rektangel 57"/>
          <p:cNvSpPr/>
          <p:nvPr/>
        </p:nvSpPr>
        <p:spPr>
          <a:xfrm>
            <a:off x="395536" y="3716338"/>
            <a:ext cx="8425309" cy="23415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4" name="Rektangel 53"/>
          <p:cNvSpPr/>
          <p:nvPr/>
        </p:nvSpPr>
        <p:spPr>
          <a:xfrm>
            <a:off x="395536" y="1196975"/>
            <a:ext cx="8425309" cy="23415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nb-NO" sz="2000" dirty="0"/>
              <a:t>Mål og delmål</a:t>
            </a:r>
          </a:p>
        </p:txBody>
      </p:sp>
      <p:graphicFrame>
        <p:nvGraphicFramePr>
          <p:cNvPr id="6" name="Objekt 5"/>
          <p:cNvGraphicFramePr>
            <a:graphicFrameLocks/>
          </p:cNvGraphicFramePr>
          <p:nvPr>
            <p:custDataLst>
              <p:tags r:id="rId4"/>
            </p:custDataLst>
            <p:extLst>
              <p:ext uri="{D42A27DB-BD31-4B8C-83A1-F6EECF244321}">
                <p14:modId xmlns:p14="http://schemas.microsoft.com/office/powerpoint/2010/main" val="2273574133"/>
              </p:ext>
            </p:extLst>
          </p:nvPr>
        </p:nvGraphicFramePr>
        <p:xfrm>
          <a:off x="5081588" y="1887538"/>
          <a:ext cx="1514368" cy="1438206"/>
        </p:xfrm>
        <a:graphic>
          <a:graphicData uri="http://schemas.openxmlformats.org/presentationml/2006/ole">
            <mc:AlternateContent xmlns:mc="http://schemas.openxmlformats.org/markup-compatibility/2006">
              <mc:Choice xmlns:v="urn:schemas-microsoft-com:vml" Requires="v">
                <p:oleObj spid="_x0000_s58567" name="Chart" r:id="rId34" imgW="1514368" imgH="1438206" progId="MSGraph.Chart.8">
                  <p:embed followColorScheme="full"/>
                </p:oleObj>
              </mc:Choice>
              <mc:Fallback>
                <p:oleObj name="Chart" r:id="rId34" imgW="1514368" imgH="1438206" progId="MSGraph.Chart.8">
                  <p:embed followColorScheme="full"/>
                  <p:pic>
                    <p:nvPicPr>
                      <p:cNvPr id="0" name="Picture 183"/>
                      <p:cNvPicPr>
                        <a:picLocks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081588" y="1887538"/>
                        <a:ext cx="1514368" cy="1438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Rektangel 41"/>
          <p:cNvSpPr/>
          <p:nvPr>
            <p:custDataLst>
              <p:tags r:id="rId5"/>
            </p:custDataLst>
          </p:nvPr>
        </p:nvSpPr>
        <p:spPr bwMode="auto">
          <a:xfrm>
            <a:off x="5899150" y="3290888"/>
            <a:ext cx="5191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square" lIns="0" tIns="0" rIns="0" bIns="0" rtlCol="0" anchor="t">
            <a:noAutofit/>
          </a:bodyPr>
          <a:lstStyle/>
          <a:p>
            <a:pPr algn="ctr">
              <a:spcBef>
                <a:spcPct val="0"/>
              </a:spcBef>
              <a:spcAft>
                <a:spcPct val="0"/>
              </a:spcAft>
            </a:pPr>
            <a:fld id="{3C1F5373-B736-49F4-87DE-73DEAB26FF8C}" type="datetime's''''''''''''t''''u''''''''''''d''e''''nte''''r'''">
              <a:rPr lang="en-US" sz="1000">
                <a:solidFill>
                  <a:schemeClr val="tx1"/>
                </a:solidFill>
              </a:rPr>
              <a:pPr algn="ctr">
                <a:spcBef>
                  <a:spcPct val="0"/>
                </a:spcBef>
                <a:spcAft>
                  <a:spcPct val="0"/>
                </a:spcAft>
              </a:pPr>
              <a:t>studenter</a:t>
            </a:fld>
            <a:endParaRPr lang="nb-NO" sz="1000">
              <a:solidFill>
                <a:schemeClr val="tx1"/>
              </a:solidFill>
              <a:sym typeface="+mn-lt"/>
            </a:endParaRPr>
          </a:p>
        </p:txBody>
      </p:sp>
      <p:sp>
        <p:nvSpPr>
          <p:cNvPr id="7" name="Rektangel 6"/>
          <p:cNvSpPr/>
          <p:nvPr>
            <p:custDataLst>
              <p:tags r:id="rId6"/>
            </p:custDataLst>
          </p:nvPr>
        </p:nvSpPr>
        <p:spPr bwMode="auto">
          <a:xfrm>
            <a:off x="5216525" y="3290888"/>
            <a:ext cx="577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square" lIns="0" tIns="0" rIns="0" bIns="0" rtlCol="0" anchor="t">
            <a:noAutofit/>
          </a:bodyPr>
          <a:lstStyle/>
          <a:p>
            <a:pPr algn="ctr">
              <a:spcBef>
                <a:spcPct val="0"/>
              </a:spcBef>
              <a:spcAft>
                <a:spcPct val="0"/>
              </a:spcAft>
            </a:pPr>
            <a:fld id="{53521BC2-0874-45CE-ACC6-9FC64E411575}" type="datetime'''''''''''''''''''Sys''''''''sels''''a''''t''''t''''e'''''">
              <a:rPr lang="en-US" sz="1000">
                <a:solidFill>
                  <a:schemeClr val="tx1"/>
                </a:solidFill>
              </a:rPr>
              <a:pPr algn="ctr">
                <a:spcBef>
                  <a:spcPct val="0"/>
                </a:spcBef>
                <a:spcAft>
                  <a:spcPct val="0"/>
                </a:spcAft>
              </a:pPr>
              <a:t>Sysselsatte</a:t>
            </a:fld>
            <a:endParaRPr lang="nb-NO" sz="1000" dirty="0">
              <a:solidFill>
                <a:schemeClr val="tx1"/>
              </a:solidFill>
              <a:sym typeface="+mn-lt"/>
            </a:endParaRPr>
          </a:p>
        </p:txBody>
      </p:sp>
      <p:sp>
        <p:nvSpPr>
          <p:cNvPr id="57" name="Rektangel 56"/>
          <p:cNvSpPr/>
          <p:nvPr>
            <p:custDataLst>
              <p:tags r:id="rId7"/>
            </p:custDataLst>
          </p:nvPr>
        </p:nvSpPr>
        <p:spPr bwMode="auto">
          <a:xfrm>
            <a:off x="4948238" y="1789113"/>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6" name="Rektangel 55"/>
          <p:cNvSpPr/>
          <p:nvPr>
            <p:custDataLst>
              <p:tags r:id="rId8"/>
            </p:custDataLst>
          </p:nvPr>
        </p:nvSpPr>
        <p:spPr bwMode="auto">
          <a:xfrm>
            <a:off x="4948238" y="158591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1" name="Rektangel 20"/>
          <p:cNvSpPr/>
          <p:nvPr>
            <p:custDataLst>
              <p:tags r:id="rId9"/>
            </p:custDataLst>
          </p:nvPr>
        </p:nvSpPr>
        <p:spPr bwMode="auto">
          <a:xfrm>
            <a:off x="5178425" y="1785938"/>
            <a:ext cx="11144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F61FA975-FA7E-4EF3-B1D2-E05D9F8E8620}" type="datetime'''Med''''''le''''m''''''mer ''''(a''lle'' ''''''fag)'''''">
              <a:rPr lang="en-US" sz="1000">
                <a:solidFill>
                  <a:schemeClr val="tx1"/>
                </a:solidFill>
              </a:rPr>
              <a:pPr>
                <a:spcBef>
                  <a:spcPct val="0"/>
                </a:spcBef>
                <a:spcAft>
                  <a:spcPct val="0"/>
                </a:spcAft>
              </a:pPr>
              <a:t>Medlemmer (alle fag)</a:t>
            </a:fld>
            <a:endParaRPr lang="nb-NO" sz="1000" dirty="0">
              <a:solidFill>
                <a:schemeClr val="tx1"/>
              </a:solidFill>
              <a:latin typeface="Calibri"/>
              <a:sym typeface="Calibri"/>
            </a:endParaRPr>
          </a:p>
        </p:txBody>
      </p:sp>
      <p:sp>
        <p:nvSpPr>
          <p:cNvPr id="20" name="Rektangel 19"/>
          <p:cNvSpPr/>
          <p:nvPr>
            <p:custDataLst>
              <p:tags r:id="rId10"/>
            </p:custDataLst>
          </p:nvPr>
        </p:nvSpPr>
        <p:spPr bwMode="auto">
          <a:xfrm>
            <a:off x="5178425" y="1582738"/>
            <a:ext cx="149066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9C6C6050-C341-4575-ABC3-7E85ADEF575D}" type="datetime'Medl''e''m''''s''p''ot''ensi''a''le'' (a''ll''''e ''''fag'')'">
              <a:rPr lang="en-US" sz="1000">
                <a:solidFill>
                  <a:schemeClr val="tx1"/>
                </a:solidFill>
              </a:rPr>
              <a:pPr>
                <a:spcBef>
                  <a:spcPct val="0"/>
                </a:spcBef>
                <a:spcAft>
                  <a:spcPct val="0"/>
                </a:spcAft>
              </a:pPr>
              <a:t>Medlemspotensiale (alle fag)</a:t>
            </a:fld>
            <a:endParaRPr lang="nb-NO" sz="1000">
              <a:solidFill>
                <a:schemeClr val="tx1"/>
              </a:solidFill>
              <a:sym typeface="+mn-lt"/>
            </a:endParaRPr>
          </a:p>
        </p:txBody>
      </p:sp>
      <p:sp>
        <p:nvSpPr>
          <p:cNvPr id="81" name="TekstSylinder 80"/>
          <p:cNvSpPr txBox="1"/>
          <p:nvPr/>
        </p:nvSpPr>
        <p:spPr>
          <a:xfrm>
            <a:off x="1126827" y="3789040"/>
            <a:ext cx="2005013" cy="261610"/>
          </a:xfrm>
          <a:prstGeom prst="rect">
            <a:avLst/>
          </a:prstGeom>
          <a:noFill/>
        </p:spPr>
        <p:txBody>
          <a:bodyPr wrap="square" rtlCol="0">
            <a:spAutoFit/>
          </a:bodyPr>
          <a:lstStyle/>
          <a:p>
            <a:r>
              <a:rPr lang="nb-NO" sz="1100" dirty="0"/>
              <a:t>Vekstscenario pr medlemstype</a:t>
            </a:r>
          </a:p>
        </p:txBody>
      </p:sp>
      <p:sp>
        <p:nvSpPr>
          <p:cNvPr id="82" name="TekstSylinder 81"/>
          <p:cNvSpPr txBox="1"/>
          <p:nvPr/>
        </p:nvSpPr>
        <p:spPr>
          <a:xfrm>
            <a:off x="4572000" y="3789040"/>
            <a:ext cx="2062287" cy="430887"/>
          </a:xfrm>
          <a:prstGeom prst="rect">
            <a:avLst/>
          </a:prstGeom>
          <a:noFill/>
        </p:spPr>
        <p:txBody>
          <a:bodyPr wrap="square" rtlCol="0">
            <a:spAutoFit/>
          </a:bodyPr>
          <a:lstStyle/>
          <a:p>
            <a:r>
              <a:rPr lang="nb-NO" sz="1100" dirty="0"/>
              <a:t>Gjennomsnittlig omsetning pr medlemstype pr år</a:t>
            </a:r>
          </a:p>
        </p:txBody>
      </p:sp>
      <p:sp>
        <p:nvSpPr>
          <p:cNvPr id="83" name="TekstSylinder 82"/>
          <p:cNvSpPr txBox="1"/>
          <p:nvPr/>
        </p:nvSpPr>
        <p:spPr>
          <a:xfrm>
            <a:off x="6815459" y="3789040"/>
            <a:ext cx="2005013" cy="430887"/>
          </a:xfrm>
          <a:prstGeom prst="rect">
            <a:avLst/>
          </a:prstGeom>
          <a:noFill/>
        </p:spPr>
        <p:txBody>
          <a:bodyPr wrap="square" rtlCol="0">
            <a:spAutoFit/>
          </a:bodyPr>
          <a:lstStyle/>
          <a:p>
            <a:r>
              <a:rPr lang="nb-NO" sz="1100" dirty="0"/>
              <a:t>Gjennomsnittlig vekst 2012-2020 pr medlemstype (CAGR)</a:t>
            </a:r>
          </a:p>
        </p:txBody>
      </p:sp>
      <p:sp>
        <p:nvSpPr>
          <p:cNvPr id="97" name="TekstSylinder 96"/>
          <p:cNvSpPr txBox="1"/>
          <p:nvPr/>
        </p:nvSpPr>
        <p:spPr>
          <a:xfrm>
            <a:off x="4644008" y="4318858"/>
            <a:ext cx="1814513" cy="1615827"/>
          </a:xfrm>
          <a:prstGeom prst="rect">
            <a:avLst/>
          </a:prstGeom>
          <a:noFill/>
        </p:spPr>
        <p:txBody>
          <a:bodyPr wrap="square" rtlCol="0">
            <a:spAutoFit/>
          </a:bodyPr>
          <a:lstStyle/>
          <a:p>
            <a:pPr algn="ctr"/>
            <a:r>
              <a:rPr lang="nb-NO" sz="1100" dirty="0"/>
              <a:t>MNOK 38,7</a:t>
            </a:r>
          </a:p>
          <a:p>
            <a:pPr algn="ctr"/>
            <a:r>
              <a:rPr lang="nb-NO" sz="1100" dirty="0"/>
              <a:t>232 000 NOK</a:t>
            </a:r>
          </a:p>
          <a:p>
            <a:pPr algn="ctr"/>
            <a:r>
              <a:rPr lang="nb-NO" sz="1100" dirty="0"/>
              <a:t>395 000 NOK</a:t>
            </a:r>
          </a:p>
          <a:p>
            <a:pPr algn="ctr"/>
            <a:r>
              <a:rPr lang="nb-NO" sz="1100" dirty="0"/>
              <a:t>606 000 NOK</a:t>
            </a:r>
          </a:p>
          <a:p>
            <a:pPr algn="ctr"/>
            <a:endParaRPr lang="nb-NO" sz="1100" dirty="0"/>
          </a:p>
          <a:p>
            <a:pPr algn="ctr"/>
            <a:endParaRPr lang="nb-NO" sz="1100" dirty="0"/>
          </a:p>
          <a:p>
            <a:pPr algn="ctr"/>
            <a:endParaRPr lang="nb-NO" sz="1100" dirty="0"/>
          </a:p>
          <a:p>
            <a:pPr algn="ctr"/>
            <a:r>
              <a:rPr lang="nb-NO" sz="1100" dirty="0"/>
              <a:t>MNOK  39,9</a:t>
            </a:r>
          </a:p>
          <a:p>
            <a:pPr algn="ctr"/>
            <a:r>
              <a:rPr lang="nb-NO" sz="1100" dirty="0"/>
              <a:t>Ekskl. Andre: MNOK 39,3</a:t>
            </a:r>
          </a:p>
        </p:txBody>
      </p:sp>
      <p:sp>
        <p:nvSpPr>
          <p:cNvPr id="99" name="TekstSylinder 98"/>
          <p:cNvSpPr txBox="1"/>
          <p:nvPr/>
        </p:nvSpPr>
        <p:spPr>
          <a:xfrm>
            <a:off x="7221190" y="4325615"/>
            <a:ext cx="1160462" cy="369332"/>
          </a:xfrm>
          <a:prstGeom prst="rect">
            <a:avLst/>
          </a:prstGeom>
          <a:noFill/>
        </p:spPr>
        <p:txBody>
          <a:bodyPr wrap="square" rtlCol="0">
            <a:spAutoFit/>
          </a:bodyPr>
          <a:lstStyle/>
          <a:p>
            <a:endParaRPr lang="nb-NO" dirty="0"/>
          </a:p>
        </p:txBody>
      </p:sp>
      <p:sp>
        <p:nvSpPr>
          <p:cNvPr id="101" name="TekstSylinder 100"/>
          <p:cNvSpPr txBox="1"/>
          <p:nvPr/>
        </p:nvSpPr>
        <p:spPr>
          <a:xfrm>
            <a:off x="6822665" y="4318858"/>
            <a:ext cx="1827213" cy="1785104"/>
          </a:xfrm>
          <a:prstGeom prst="rect">
            <a:avLst/>
          </a:prstGeom>
          <a:noFill/>
        </p:spPr>
        <p:txBody>
          <a:bodyPr wrap="square" rtlCol="0">
            <a:spAutoFit/>
          </a:bodyPr>
          <a:lstStyle/>
          <a:p>
            <a:pPr algn="ctr"/>
            <a:r>
              <a:rPr lang="nb-NO" sz="1100" dirty="0"/>
              <a:t>6,5%</a:t>
            </a:r>
          </a:p>
          <a:p>
            <a:pPr algn="ctr"/>
            <a:r>
              <a:rPr lang="nb-NO" sz="1100" dirty="0"/>
              <a:t>19,9%</a:t>
            </a:r>
          </a:p>
          <a:p>
            <a:pPr algn="ctr"/>
            <a:r>
              <a:rPr lang="nb-NO" sz="1100" dirty="0"/>
              <a:t>6,5%</a:t>
            </a:r>
          </a:p>
          <a:p>
            <a:pPr algn="ctr"/>
            <a:r>
              <a:rPr lang="nb-NO" sz="1100" dirty="0"/>
              <a:t>0,0%</a:t>
            </a:r>
            <a:br>
              <a:rPr lang="nb-NO" sz="1100" dirty="0"/>
            </a:br>
            <a:endParaRPr lang="nb-NO" sz="1100" dirty="0"/>
          </a:p>
          <a:p>
            <a:pPr algn="ctr"/>
            <a:endParaRPr lang="nb-NO" sz="1100" dirty="0"/>
          </a:p>
          <a:p>
            <a:pPr algn="ctr"/>
            <a:endParaRPr lang="nb-NO" sz="1100" dirty="0"/>
          </a:p>
          <a:p>
            <a:pPr algn="ctr"/>
            <a:r>
              <a:rPr lang="nb-NO" sz="1100" dirty="0"/>
              <a:t>7,5%</a:t>
            </a:r>
          </a:p>
          <a:p>
            <a:pPr algn="ctr"/>
            <a:r>
              <a:rPr lang="nb-NO" sz="1100" dirty="0"/>
              <a:t>Ekskl. Andre: 7,9% </a:t>
            </a:r>
          </a:p>
          <a:p>
            <a:pPr algn="ctr"/>
            <a:endParaRPr lang="nb-NO" sz="1100" dirty="0"/>
          </a:p>
        </p:txBody>
      </p:sp>
      <p:graphicFrame>
        <p:nvGraphicFramePr>
          <p:cNvPr id="113" name="Objekt 112"/>
          <p:cNvGraphicFramePr>
            <a:graphicFrameLocks/>
          </p:cNvGraphicFramePr>
          <p:nvPr>
            <p:custDataLst>
              <p:tags r:id="rId11"/>
            </p:custDataLst>
            <p:extLst>
              <p:ext uri="{D42A27DB-BD31-4B8C-83A1-F6EECF244321}">
                <p14:modId xmlns:p14="http://schemas.microsoft.com/office/powerpoint/2010/main" val="2495653850"/>
              </p:ext>
            </p:extLst>
          </p:nvPr>
        </p:nvGraphicFramePr>
        <p:xfrm>
          <a:off x="581025" y="3933825"/>
          <a:ext cx="3076516" cy="1971595"/>
        </p:xfrm>
        <a:graphic>
          <a:graphicData uri="http://schemas.openxmlformats.org/presentationml/2006/ole">
            <mc:AlternateContent xmlns:mc="http://schemas.openxmlformats.org/markup-compatibility/2006">
              <mc:Choice xmlns:v="urn:schemas-microsoft-com:vml" Requires="v">
                <p:oleObj spid="_x0000_s58568" name="Chart" r:id="rId36" imgW="3076516" imgH="1971595" progId="MSGraph.Chart.8">
                  <p:embed followColorScheme="full"/>
                </p:oleObj>
              </mc:Choice>
              <mc:Fallback>
                <p:oleObj name="Chart" r:id="rId36" imgW="3076516" imgH="1971595" progId="MSGraph.Chart.8">
                  <p:embed followColorScheme="full"/>
                  <p:pic>
                    <p:nvPicPr>
                      <p:cNvPr id="0" name="Picture 184"/>
                      <p:cNvPicPr>
                        <a:picLocks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81025" y="3933825"/>
                        <a:ext cx="3076516" cy="19715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7" name="Rektangel 126"/>
          <p:cNvSpPr/>
          <p:nvPr>
            <p:custDataLst>
              <p:tags r:id="rId12"/>
            </p:custDataLst>
          </p:nvPr>
        </p:nvSpPr>
        <p:spPr bwMode="auto">
          <a:xfrm>
            <a:off x="3406775" y="5870575"/>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66DC7A60-842C-4765-A2F3-912C5FA2581E}"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51" name="Rektangel 50"/>
          <p:cNvSpPr/>
          <p:nvPr>
            <p:custDataLst>
              <p:tags r:id="rId13"/>
            </p:custDataLst>
          </p:nvPr>
        </p:nvSpPr>
        <p:spPr bwMode="auto">
          <a:xfrm>
            <a:off x="3348038" y="3860800"/>
            <a:ext cx="3921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F016EF6B-0006-4B21-ABA3-7D870BF0309D}" type="datetime'''''1''''''''''''''''''''''7''''''''''''''.3''7''''''6'''''">
              <a:rPr lang="en-US" sz="1000">
                <a:solidFill>
                  <a:schemeClr val="tx1"/>
                </a:solidFill>
              </a:rPr>
              <a:pPr algn="ctr">
                <a:spcBef>
                  <a:spcPct val="0"/>
                </a:spcBef>
                <a:spcAft>
                  <a:spcPct val="0"/>
                </a:spcAft>
              </a:pPr>
              <a:t>17.376</a:t>
            </a:fld>
            <a:endParaRPr lang="nb-NO" sz="1000">
              <a:solidFill>
                <a:schemeClr val="tx1"/>
              </a:solidFill>
              <a:sym typeface="+mn-lt"/>
            </a:endParaRPr>
          </a:p>
        </p:txBody>
      </p:sp>
      <p:sp>
        <p:nvSpPr>
          <p:cNvPr id="114" name="Rektangel 113"/>
          <p:cNvSpPr/>
          <p:nvPr>
            <p:custDataLst>
              <p:tags r:id="rId14"/>
            </p:custDataLst>
          </p:nvPr>
        </p:nvSpPr>
        <p:spPr bwMode="auto">
          <a:xfrm>
            <a:off x="539750" y="5870575"/>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05C9BFBA-1434-48B6-A286-04584E95437C}" type="datetime'''''''2''''''''''''0''''''''''''''''''''''''''''''1''''3'''''">
              <a:rPr lang="en-US" sz="1000">
                <a:solidFill>
                  <a:schemeClr val="tx1"/>
                </a:solidFill>
              </a:rPr>
              <a:pPr algn="ctr">
                <a:spcBef>
                  <a:spcPct val="0"/>
                </a:spcBef>
                <a:spcAft>
                  <a:spcPct val="0"/>
                </a:spcAft>
              </a:pPr>
              <a:t>2013</a:t>
            </a:fld>
            <a:endParaRPr lang="nb-NO" sz="1000">
              <a:solidFill>
                <a:schemeClr val="tx1"/>
              </a:solidFill>
              <a:sym typeface="+mn-lt"/>
            </a:endParaRPr>
          </a:p>
        </p:txBody>
      </p:sp>
      <p:sp>
        <p:nvSpPr>
          <p:cNvPr id="44" name="Rektangel 43"/>
          <p:cNvSpPr/>
          <p:nvPr>
            <p:custDataLst>
              <p:tags r:id="rId15"/>
            </p:custDataLst>
          </p:nvPr>
        </p:nvSpPr>
        <p:spPr bwMode="auto">
          <a:xfrm>
            <a:off x="481013" y="4556125"/>
            <a:ext cx="3921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4CC96805-5F8A-4302-B9CB-9E124498E76D}" type="datetime'''''10.''''''''''''''''''''''3''''82'''''''''''''''''''">
              <a:rPr lang="en-US" sz="1000">
                <a:solidFill>
                  <a:schemeClr val="tx1"/>
                </a:solidFill>
              </a:rPr>
              <a:pPr algn="ctr">
                <a:spcBef>
                  <a:spcPct val="0"/>
                </a:spcBef>
                <a:spcAft>
                  <a:spcPct val="0"/>
                </a:spcAft>
              </a:pPr>
              <a:t>10.382</a:t>
            </a:fld>
            <a:endParaRPr lang="nb-NO" sz="1000">
              <a:solidFill>
                <a:schemeClr val="tx1"/>
              </a:solidFill>
              <a:sym typeface="+mn-lt"/>
            </a:endParaRPr>
          </a:p>
        </p:txBody>
      </p:sp>
      <p:sp>
        <p:nvSpPr>
          <p:cNvPr id="142" name="TekstSylinder 141"/>
          <p:cNvSpPr txBox="1"/>
          <p:nvPr/>
        </p:nvSpPr>
        <p:spPr>
          <a:xfrm>
            <a:off x="5292080" y="2606715"/>
            <a:ext cx="514941" cy="246221"/>
          </a:xfrm>
          <a:prstGeom prst="rect">
            <a:avLst/>
          </a:prstGeom>
          <a:noFill/>
        </p:spPr>
        <p:txBody>
          <a:bodyPr wrap="square" rtlCol="0">
            <a:spAutoFit/>
          </a:bodyPr>
          <a:lstStyle/>
          <a:p>
            <a:r>
              <a:rPr lang="nb-NO" sz="1000" dirty="0"/>
              <a:t>34%</a:t>
            </a:r>
          </a:p>
        </p:txBody>
      </p:sp>
      <p:sp>
        <p:nvSpPr>
          <p:cNvPr id="147" name="TekstSylinder 146"/>
          <p:cNvSpPr txBox="1"/>
          <p:nvPr/>
        </p:nvSpPr>
        <p:spPr>
          <a:xfrm>
            <a:off x="6012160" y="2606715"/>
            <a:ext cx="477478" cy="246221"/>
          </a:xfrm>
          <a:prstGeom prst="rect">
            <a:avLst/>
          </a:prstGeom>
          <a:noFill/>
        </p:spPr>
        <p:txBody>
          <a:bodyPr wrap="square" rtlCol="0">
            <a:spAutoFit/>
          </a:bodyPr>
          <a:lstStyle/>
          <a:p>
            <a:r>
              <a:rPr lang="nb-NO" sz="1000" dirty="0"/>
              <a:t>4%</a:t>
            </a:r>
          </a:p>
        </p:txBody>
      </p:sp>
      <p:cxnSp>
        <p:nvCxnSpPr>
          <p:cNvPr id="150" name="Rett linje 149"/>
          <p:cNvCxnSpPr/>
          <p:nvPr/>
        </p:nvCxnSpPr>
        <p:spPr>
          <a:xfrm flipV="1">
            <a:off x="4644008" y="4249216"/>
            <a:ext cx="1827213" cy="1"/>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3" name="Rett linje 152"/>
          <p:cNvCxnSpPr/>
          <p:nvPr/>
        </p:nvCxnSpPr>
        <p:spPr>
          <a:xfrm flipV="1">
            <a:off x="6822665" y="4249216"/>
            <a:ext cx="1827213" cy="1"/>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Rektangel 31"/>
          <p:cNvSpPr/>
          <p:nvPr>
            <p:custDataLst>
              <p:tags r:id="rId16"/>
            </p:custDataLst>
          </p:nvPr>
        </p:nvSpPr>
        <p:spPr bwMode="auto">
          <a:xfrm>
            <a:off x="3716338" y="4989513"/>
            <a:ext cx="179388" cy="133350"/>
          </a:xfrm>
          <a:prstGeom prst="rect">
            <a:avLst/>
          </a:prstGeom>
          <a:solidFill>
            <a:srgbClr val="6F8DB9"/>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9" name="Rektangel 28"/>
          <p:cNvSpPr/>
          <p:nvPr>
            <p:custDataLst>
              <p:tags r:id="rId17"/>
            </p:custDataLst>
          </p:nvPr>
        </p:nvSpPr>
        <p:spPr bwMode="auto">
          <a:xfrm>
            <a:off x="3716338" y="4786313"/>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8" name="Rektangel 27"/>
          <p:cNvSpPr/>
          <p:nvPr>
            <p:custDataLst>
              <p:tags r:id="rId18"/>
            </p:custDataLst>
          </p:nvPr>
        </p:nvSpPr>
        <p:spPr bwMode="auto">
          <a:xfrm>
            <a:off x="3716338" y="458311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7" name="Rektangel 26"/>
          <p:cNvSpPr/>
          <p:nvPr>
            <p:custDataLst>
              <p:tags r:id="rId19"/>
            </p:custDataLst>
          </p:nvPr>
        </p:nvSpPr>
        <p:spPr bwMode="auto">
          <a:xfrm>
            <a:off x="3716338" y="437991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2" name="Rektangel 21"/>
          <p:cNvSpPr/>
          <p:nvPr>
            <p:custDataLst>
              <p:tags r:id="rId20"/>
            </p:custDataLst>
          </p:nvPr>
        </p:nvSpPr>
        <p:spPr bwMode="auto">
          <a:xfrm>
            <a:off x="3946525" y="4986338"/>
            <a:ext cx="3143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848D3798-91FB-44C5-B0AD-49CCC78C8E2F}" type="datetime'''''''''''''''''''''''''A''n''d''''''r''''e'''''''''''">
              <a:rPr lang="en-US" sz="1000">
                <a:solidFill>
                  <a:schemeClr val="tx1"/>
                </a:solidFill>
              </a:rPr>
              <a:pPr>
                <a:spcBef>
                  <a:spcPct val="0"/>
                </a:spcBef>
                <a:spcAft>
                  <a:spcPct val="0"/>
                </a:spcAft>
              </a:pPr>
              <a:t>Andre</a:t>
            </a:fld>
            <a:endParaRPr lang="nb-NO" sz="1000">
              <a:solidFill>
                <a:schemeClr val="tx1"/>
              </a:solidFill>
              <a:sym typeface="+mn-lt"/>
            </a:endParaRPr>
          </a:p>
        </p:txBody>
      </p:sp>
      <p:sp>
        <p:nvSpPr>
          <p:cNvPr id="23" name="Rektangel 22"/>
          <p:cNvSpPr/>
          <p:nvPr>
            <p:custDataLst>
              <p:tags r:id="rId21"/>
            </p:custDataLst>
          </p:nvPr>
        </p:nvSpPr>
        <p:spPr bwMode="auto">
          <a:xfrm>
            <a:off x="3946525" y="4783138"/>
            <a:ext cx="6461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75EF2085-7CA6-438F-BC9A-E31B96C02183}" type="datetime'''''''1''''. år'''''''''' ''''''i'''''''''' ar''''b''e''i''d'">
              <a:rPr lang="en-US" sz="1000">
                <a:solidFill>
                  <a:schemeClr val="tx1"/>
                </a:solidFill>
              </a:rPr>
              <a:pPr>
                <a:spcBef>
                  <a:spcPct val="0"/>
                </a:spcBef>
                <a:spcAft>
                  <a:spcPct val="0"/>
                </a:spcAft>
              </a:pPr>
              <a:t>1. år i arbeid</a:t>
            </a:fld>
            <a:endParaRPr lang="nb-NO" sz="1000">
              <a:solidFill>
                <a:schemeClr val="tx1"/>
              </a:solidFill>
              <a:sym typeface="+mn-lt"/>
            </a:endParaRPr>
          </a:p>
        </p:txBody>
      </p:sp>
      <p:sp>
        <p:nvSpPr>
          <p:cNvPr id="24" name="Rektangel 23"/>
          <p:cNvSpPr/>
          <p:nvPr>
            <p:custDataLst>
              <p:tags r:id="rId22"/>
            </p:custDataLst>
          </p:nvPr>
        </p:nvSpPr>
        <p:spPr bwMode="auto">
          <a:xfrm>
            <a:off x="3946525" y="4579938"/>
            <a:ext cx="4079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4334EF77-9A48-4B99-A961-C64649C2F872}" type="datetime'''''''''''''''''S''''''''t''''''u''''de''''''''''''''nt'''">
              <a:rPr lang="en-US" sz="1000">
                <a:solidFill>
                  <a:schemeClr val="tx1"/>
                </a:solidFill>
              </a:rPr>
              <a:pPr>
                <a:spcBef>
                  <a:spcPct val="0"/>
                </a:spcBef>
                <a:spcAft>
                  <a:spcPct val="0"/>
                </a:spcAft>
              </a:pPr>
              <a:t>Student</a:t>
            </a:fld>
            <a:endParaRPr lang="nb-NO" sz="1000">
              <a:solidFill>
                <a:schemeClr val="tx1"/>
              </a:solidFill>
              <a:sym typeface="+mn-lt"/>
            </a:endParaRPr>
          </a:p>
        </p:txBody>
      </p:sp>
      <p:sp>
        <p:nvSpPr>
          <p:cNvPr id="25" name="Rektangel 24"/>
          <p:cNvSpPr/>
          <p:nvPr>
            <p:custDataLst>
              <p:tags r:id="rId23"/>
            </p:custDataLst>
          </p:nvPr>
        </p:nvSpPr>
        <p:spPr bwMode="auto">
          <a:xfrm>
            <a:off x="3946525" y="4376738"/>
            <a:ext cx="32067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A422B34C-BA5B-4707-B565-A3C16FE79379}" type="datetime'F''''''''''''u''''''''''l''''''''''''lt''''''i''d'''">
              <a:rPr lang="en-US" sz="1000">
                <a:solidFill>
                  <a:schemeClr val="tx1"/>
                </a:solidFill>
              </a:rPr>
              <a:pPr>
                <a:spcBef>
                  <a:spcPct val="0"/>
                </a:spcBef>
                <a:spcAft>
                  <a:spcPct val="0"/>
                </a:spcAft>
              </a:pPr>
              <a:t>Fulltid</a:t>
            </a:fld>
            <a:endParaRPr lang="nb-NO" sz="1000">
              <a:solidFill>
                <a:schemeClr val="tx1"/>
              </a:solidFill>
              <a:sym typeface="+mn-lt"/>
            </a:endParaRPr>
          </a:p>
        </p:txBody>
      </p:sp>
      <p:sp>
        <p:nvSpPr>
          <p:cNvPr id="59" name="TekstSylinder 58"/>
          <p:cNvSpPr txBox="1"/>
          <p:nvPr/>
        </p:nvSpPr>
        <p:spPr>
          <a:xfrm>
            <a:off x="467543" y="1196752"/>
            <a:ext cx="4483870" cy="2292935"/>
          </a:xfrm>
          <a:prstGeom prst="rect">
            <a:avLst/>
          </a:prstGeom>
          <a:noFill/>
        </p:spPr>
        <p:txBody>
          <a:bodyPr wrap="square" lIns="72000" rIns="72000" rtlCol="0">
            <a:spAutoFit/>
          </a:bodyPr>
          <a:lstStyle/>
          <a:p>
            <a:r>
              <a:rPr lang="nb-NO" sz="1100" dirty="0"/>
              <a:t>Delmål: Sysselsatte og studenter</a:t>
            </a:r>
          </a:p>
          <a:p>
            <a:endParaRPr lang="nb-NO" sz="1100" dirty="0"/>
          </a:p>
          <a:p>
            <a:pPr marL="171450" indent="-171450">
              <a:buFont typeface="Arial" pitchFamily="34" charset="0"/>
              <a:buChar char="•"/>
            </a:pPr>
            <a:r>
              <a:rPr lang="nb-NO" sz="1100" dirty="0"/>
              <a:t>Målet er å redusere antall utmeldinger og øke innmeldinger blant medlemmer i privat sektor og studenter med 10 prosent, både innen samfunnsfag og humanistiske- og estetiske fag</a:t>
            </a:r>
          </a:p>
          <a:p>
            <a:pPr marL="171450" indent="-171450">
              <a:buFont typeface="Arial" pitchFamily="34" charset="0"/>
              <a:buChar char="•"/>
            </a:pPr>
            <a:endParaRPr lang="nb-NO" sz="1100" dirty="0"/>
          </a:p>
          <a:p>
            <a:pPr marL="171450" indent="-171450">
              <a:buFont typeface="Arial" pitchFamily="34" charset="0"/>
              <a:buChar char="•"/>
            </a:pPr>
            <a:r>
              <a:rPr lang="nb-NO" sz="1100" dirty="0"/>
              <a:t>Prosentvis andel ut- og innmeldinger i offentlig sektor holdes konstant slik at netto tilvekst (%) ikke endres.</a:t>
            </a:r>
          </a:p>
          <a:p>
            <a:pPr marL="171450" indent="-171450">
              <a:buFont typeface="Arial" pitchFamily="34" charset="0"/>
              <a:buChar char="•"/>
            </a:pPr>
            <a:endParaRPr lang="nb-NO" sz="1100" dirty="0"/>
          </a:p>
          <a:p>
            <a:pPr marL="171450" indent="-171450">
              <a:buFont typeface="Arial" pitchFamily="34" charset="0"/>
              <a:buChar char="•"/>
            </a:pPr>
            <a:r>
              <a:rPr lang="nb-NO" sz="1100" dirty="0"/>
              <a:t>Dekningsgraden innen pedagogiske fag holdes konstant på 2,7%, og følgelig faller netto tilvekst. Dette er en konsekvens av å endre dagens fokus</a:t>
            </a:r>
          </a:p>
          <a:p>
            <a:pPr marL="171450" indent="-171450">
              <a:buFont typeface="Arial" pitchFamily="34" charset="0"/>
              <a:buChar char="•"/>
            </a:pPr>
            <a:endParaRPr lang="nb-NO" sz="1100" dirty="0"/>
          </a:p>
        </p:txBody>
      </p:sp>
      <p:sp>
        <p:nvSpPr>
          <p:cNvPr id="65" name="TekstSylinder 64"/>
          <p:cNvSpPr txBox="1"/>
          <p:nvPr/>
        </p:nvSpPr>
        <p:spPr>
          <a:xfrm>
            <a:off x="383659" y="6021288"/>
            <a:ext cx="9372917" cy="246221"/>
          </a:xfrm>
          <a:prstGeom prst="rect">
            <a:avLst/>
          </a:prstGeom>
          <a:noFill/>
        </p:spPr>
        <p:txBody>
          <a:bodyPr wrap="square" rtlCol="0">
            <a:spAutoFit/>
          </a:bodyPr>
          <a:lstStyle/>
          <a:p>
            <a:r>
              <a:rPr lang="nb-NO" sz="1000" dirty="0"/>
              <a:t>*Grunnet mangel på data kan vi ikke konkretisere veksten for de 500  (i 2012) resterende medlemstypene, deltid, pensjonist, ufør osv. «Andre» er derfor konstant. </a:t>
            </a:r>
          </a:p>
        </p:txBody>
      </p:sp>
      <p:graphicFrame>
        <p:nvGraphicFramePr>
          <p:cNvPr id="17" name="Objekt 16"/>
          <p:cNvGraphicFramePr>
            <a:graphicFrameLocks/>
          </p:cNvGraphicFramePr>
          <p:nvPr>
            <p:custDataLst>
              <p:tags r:id="rId24"/>
            </p:custDataLst>
            <p:extLst>
              <p:ext uri="{D42A27DB-BD31-4B8C-83A1-F6EECF244321}">
                <p14:modId xmlns:p14="http://schemas.microsoft.com/office/powerpoint/2010/main" val="2986282602"/>
              </p:ext>
            </p:extLst>
          </p:nvPr>
        </p:nvGraphicFramePr>
        <p:xfrm>
          <a:off x="6951663" y="1887538"/>
          <a:ext cx="1457411" cy="1438206"/>
        </p:xfrm>
        <a:graphic>
          <a:graphicData uri="http://schemas.openxmlformats.org/presentationml/2006/ole">
            <mc:AlternateContent xmlns:mc="http://schemas.openxmlformats.org/markup-compatibility/2006">
              <mc:Choice xmlns:v="urn:schemas-microsoft-com:vml" Requires="v">
                <p:oleObj spid="_x0000_s58569" name="Chart" r:id="rId38" imgW="1457411" imgH="1438206" progId="MSGraph.Chart.8">
                  <p:embed followColorScheme="full"/>
                </p:oleObj>
              </mc:Choice>
              <mc:Fallback>
                <p:oleObj name="Chart" r:id="rId38" imgW="1457411" imgH="1438206" progId="MSGraph.Chart.8">
                  <p:embed followColorScheme="full"/>
                  <p:pic>
                    <p:nvPicPr>
                      <p:cNvPr id="0" name="Picture 185"/>
                      <p:cNvPicPr>
                        <a:picLocks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951663" y="1887538"/>
                        <a:ext cx="1457411" cy="1438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ktangel 17"/>
          <p:cNvSpPr/>
          <p:nvPr>
            <p:custDataLst>
              <p:tags r:id="rId25"/>
            </p:custDataLst>
          </p:nvPr>
        </p:nvSpPr>
        <p:spPr bwMode="auto">
          <a:xfrm>
            <a:off x="7169150" y="3290888"/>
            <a:ext cx="3762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EEA88A49-588F-4C3E-9825-9B0FDF964246}" type="datetime'''''''''''''''p''''''ri''''''''''v''''''''''''''''a''''te'">
              <a:rPr lang="en-US" sz="1000">
                <a:solidFill>
                  <a:schemeClr val="tx1"/>
                </a:solidFill>
              </a:rPr>
              <a:pPr algn="ctr">
                <a:spcBef>
                  <a:spcPct val="0"/>
                </a:spcBef>
                <a:spcAft>
                  <a:spcPct val="0"/>
                </a:spcAft>
              </a:pPr>
              <a:t>private</a:t>
            </a:fld>
            <a:endParaRPr lang="nb-NO" sz="1000" dirty="0">
              <a:solidFill>
                <a:schemeClr val="tx1"/>
              </a:solidFill>
              <a:sym typeface="+mn-lt"/>
            </a:endParaRPr>
          </a:p>
        </p:txBody>
      </p:sp>
      <p:sp>
        <p:nvSpPr>
          <p:cNvPr id="36" name="Rektangel 35"/>
          <p:cNvSpPr/>
          <p:nvPr>
            <p:custDataLst>
              <p:tags r:id="rId26"/>
            </p:custDataLst>
          </p:nvPr>
        </p:nvSpPr>
        <p:spPr bwMode="auto">
          <a:xfrm>
            <a:off x="7731125" y="3290888"/>
            <a:ext cx="5095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5A79C488-1920-4516-B9B8-F0020E9BA645}" type="datetime'''''''o''f''f''e''''n''''t''''''l''''''''''ig''''e'''">
              <a:rPr lang="en-US" sz="1000">
                <a:solidFill>
                  <a:schemeClr val="tx1"/>
                </a:solidFill>
              </a:rPr>
              <a:pPr algn="ctr">
                <a:spcBef>
                  <a:spcPct val="0"/>
                </a:spcBef>
                <a:spcAft>
                  <a:spcPct val="0"/>
                </a:spcAft>
              </a:pPr>
              <a:t>offentlige</a:t>
            </a:fld>
            <a:endParaRPr lang="nb-NO" sz="1000">
              <a:solidFill>
                <a:schemeClr val="tx1"/>
              </a:solidFill>
              <a:sym typeface="+mn-lt"/>
            </a:endParaRPr>
          </a:p>
        </p:txBody>
      </p:sp>
      <p:sp>
        <p:nvSpPr>
          <p:cNvPr id="145" name="TekstSylinder 144"/>
          <p:cNvSpPr txBox="1"/>
          <p:nvPr/>
        </p:nvSpPr>
        <p:spPr>
          <a:xfrm>
            <a:off x="7165007" y="2606715"/>
            <a:ext cx="575345" cy="246221"/>
          </a:xfrm>
          <a:prstGeom prst="rect">
            <a:avLst/>
          </a:prstGeom>
          <a:noFill/>
        </p:spPr>
        <p:txBody>
          <a:bodyPr wrap="square" rtlCol="0">
            <a:spAutoFit/>
          </a:bodyPr>
          <a:lstStyle/>
          <a:p>
            <a:r>
              <a:rPr lang="nb-NO" sz="1000" dirty="0"/>
              <a:t>17%</a:t>
            </a:r>
          </a:p>
        </p:txBody>
      </p:sp>
      <p:sp>
        <p:nvSpPr>
          <p:cNvPr id="146" name="TekstSylinder 145"/>
          <p:cNvSpPr txBox="1"/>
          <p:nvPr/>
        </p:nvSpPr>
        <p:spPr>
          <a:xfrm>
            <a:off x="7801284" y="2606715"/>
            <a:ext cx="515132" cy="246221"/>
          </a:xfrm>
          <a:prstGeom prst="rect">
            <a:avLst/>
          </a:prstGeom>
          <a:noFill/>
        </p:spPr>
        <p:txBody>
          <a:bodyPr wrap="square" rtlCol="0">
            <a:spAutoFit/>
          </a:bodyPr>
          <a:lstStyle/>
          <a:p>
            <a:r>
              <a:rPr lang="nb-NO" sz="1000" dirty="0"/>
              <a:t>57%</a:t>
            </a:r>
          </a:p>
        </p:txBody>
      </p:sp>
      <p:sp>
        <p:nvSpPr>
          <p:cNvPr id="72" name="Rektangel 71"/>
          <p:cNvSpPr/>
          <p:nvPr>
            <p:custDataLst>
              <p:tags r:id="rId27"/>
            </p:custDataLst>
          </p:nvPr>
        </p:nvSpPr>
        <p:spPr bwMode="auto">
          <a:xfrm>
            <a:off x="6869113" y="1789113"/>
            <a:ext cx="179387"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71" name="Rektangel 70"/>
          <p:cNvSpPr/>
          <p:nvPr>
            <p:custDataLst>
              <p:tags r:id="rId28"/>
            </p:custDataLst>
          </p:nvPr>
        </p:nvSpPr>
        <p:spPr bwMode="auto">
          <a:xfrm>
            <a:off x="6869113" y="1585913"/>
            <a:ext cx="179387"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9" name="Rektangel 68"/>
          <p:cNvSpPr/>
          <p:nvPr>
            <p:custDataLst>
              <p:tags r:id="rId29"/>
            </p:custDataLst>
          </p:nvPr>
        </p:nvSpPr>
        <p:spPr bwMode="auto">
          <a:xfrm>
            <a:off x="7099300" y="1785938"/>
            <a:ext cx="12938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A685BBB9-BD0A-4E51-BD41-819DAA98191F}" type="datetime'M''''''''e''dlem''m''''''er'' (h''um+s''am''''''f'''''''''')'">
              <a:rPr lang="en-US" sz="1000">
                <a:solidFill>
                  <a:schemeClr val="tx1"/>
                </a:solidFill>
              </a:rPr>
              <a:pPr>
                <a:spcBef>
                  <a:spcPct val="0"/>
                </a:spcBef>
                <a:spcAft>
                  <a:spcPct val="0"/>
                </a:spcAft>
              </a:pPr>
              <a:t>Medlemmer (hum+samf)</a:t>
            </a:fld>
            <a:endParaRPr lang="nb-NO" sz="1000">
              <a:solidFill>
                <a:schemeClr val="tx1"/>
              </a:solidFill>
              <a:sym typeface="+mn-lt"/>
            </a:endParaRPr>
          </a:p>
        </p:txBody>
      </p:sp>
      <p:sp>
        <p:nvSpPr>
          <p:cNvPr id="70" name="Rektangel 69"/>
          <p:cNvSpPr/>
          <p:nvPr>
            <p:custDataLst>
              <p:tags r:id="rId30"/>
            </p:custDataLst>
          </p:nvPr>
        </p:nvSpPr>
        <p:spPr bwMode="auto">
          <a:xfrm>
            <a:off x="7099300" y="1582738"/>
            <a:ext cx="1670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60BEB071-6437-4155-B4C0-AFFF52A8DB39}" type="datetime'Me''dl''emsp''o''''''''t''enisa''le (hum+s''am''''''f'')'">
              <a:rPr lang="en-US" sz="1000">
                <a:solidFill>
                  <a:schemeClr val="tx1"/>
                </a:solidFill>
              </a:rPr>
              <a:pPr>
                <a:spcBef>
                  <a:spcPct val="0"/>
                </a:spcBef>
                <a:spcAft>
                  <a:spcPct val="0"/>
                </a:spcAft>
              </a:pPr>
              <a:t>Medlemspotenisale (hum+samf)</a:t>
            </a:fld>
            <a:endParaRPr lang="nb-NO" sz="1000">
              <a:solidFill>
                <a:schemeClr val="tx1"/>
              </a:solidFill>
              <a:sym typeface="+mn-lt"/>
            </a:endParaRPr>
          </a:p>
        </p:txBody>
      </p:sp>
      <p:sp>
        <p:nvSpPr>
          <p:cNvPr id="96" name="TekstSylinder 95"/>
          <p:cNvSpPr txBox="1"/>
          <p:nvPr/>
        </p:nvSpPr>
        <p:spPr>
          <a:xfrm>
            <a:off x="4846229" y="1196975"/>
            <a:ext cx="3821112" cy="261610"/>
          </a:xfrm>
          <a:prstGeom prst="rect">
            <a:avLst/>
          </a:prstGeom>
          <a:noFill/>
        </p:spPr>
        <p:txBody>
          <a:bodyPr wrap="square" rtlCol="0">
            <a:spAutoFit/>
          </a:bodyPr>
          <a:lstStyle/>
          <a:p>
            <a:r>
              <a:rPr lang="nb-NO" sz="1100" dirty="0"/>
              <a:t>Dekningsgrad pr medlemstype med 17 000 medlemmer i 2020</a:t>
            </a:r>
          </a:p>
        </p:txBody>
      </p:sp>
    </p:spTree>
    <p:extLst>
      <p:ext uri="{BB962C8B-B14F-4D97-AF65-F5344CB8AC3E}">
        <p14:creationId xmlns:p14="http://schemas.microsoft.com/office/powerpoint/2010/main" val="140090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kt 25" hidden="1"/>
          <p:cNvGraphicFramePr>
            <a:graphicFrameLocks noChangeAspect="1"/>
          </p:cNvGraphicFramePr>
          <p:nvPr>
            <p:custDataLst>
              <p:tags r:id="rId2"/>
            </p:custDataLst>
            <p:extLst>
              <p:ext uri="{D42A27DB-BD31-4B8C-83A1-F6EECF244321}">
                <p14:modId xmlns:p14="http://schemas.microsoft.com/office/powerpoint/2010/main" val="13290482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9541" name="think-cell Slide" r:id="rId27" imgW="360" imgH="360" progId="">
                  <p:embed/>
                </p:oleObj>
              </mc:Choice>
              <mc:Fallback>
                <p:oleObj name="think-cell Slide" r:id="rId27" imgW="360" imgH="360" progId="">
                  <p:embed/>
                  <p:pic>
                    <p:nvPicPr>
                      <p:cNvPr id="0" name="Picture 13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ktangel 7"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nb-NO" sz="1000">
              <a:latin typeface="Calibri"/>
              <a:sym typeface="Calibri"/>
            </a:endParaRPr>
          </a:p>
        </p:txBody>
      </p:sp>
      <p:sp>
        <p:nvSpPr>
          <p:cNvPr id="59" name="Rektangel 58"/>
          <p:cNvSpPr/>
          <p:nvPr/>
        </p:nvSpPr>
        <p:spPr>
          <a:xfrm>
            <a:off x="395536" y="3716338"/>
            <a:ext cx="8425309" cy="23415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nb-NO" sz="2000" dirty="0"/>
              <a:t>Delmål: Humanistiske- og estetiske fag</a:t>
            </a:r>
            <a:br>
              <a:rPr lang="nb-NO" sz="2000" dirty="0"/>
            </a:br>
            <a:r>
              <a:rPr lang="nb-NO" sz="2000" dirty="0"/>
              <a:t>-</a:t>
            </a:r>
            <a:r>
              <a:rPr lang="nb-NO" sz="1600" dirty="0"/>
              <a:t>Redusere utmeldinger og øke innmeldinger blant private og studenter med 10% </a:t>
            </a:r>
          </a:p>
        </p:txBody>
      </p:sp>
      <p:graphicFrame>
        <p:nvGraphicFramePr>
          <p:cNvPr id="6" name="Objekt 5"/>
          <p:cNvGraphicFramePr>
            <a:graphicFrameLocks/>
          </p:cNvGraphicFramePr>
          <p:nvPr>
            <p:custDataLst>
              <p:tags r:id="rId4"/>
            </p:custDataLst>
            <p:extLst>
              <p:ext uri="{D42A27DB-BD31-4B8C-83A1-F6EECF244321}">
                <p14:modId xmlns:p14="http://schemas.microsoft.com/office/powerpoint/2010/main" val="3035677139"/>
              </p:ext>
            </p:extLst>
          </p:nvPr>
        </p:nvGraphicFramePr>
        <p:xfrm>
          <a:off x="6846888" y="4117975"/>
          <a:ext cx="1971648" cy="1362085"/>
        </p:xfrm>
        <a:graphic>
          <a:graphicData uri="http://schemas.openxmlformats.org/presentationml/2006/ole">
            <mc:AlternateContent xmlns:mc="http://schemas.openxmlformats.org/markup-compatibility/2006">
              <mc:Choice xmlns:v="urn:schemas-microsoft-com:vml" Requires="v">
                <p:oleObj spid="_x0000_s59542" name="Chart" r:id="rId29" imgW="1971648" imgH="1362085" progId="MSGraph.Chart.8">
                  <p:embed followColorScheme="full"/>
                </p:oleObj>
              </mc:Choice>
              <mc:Fallback>
                <p:oleObj name="Chart" r:id="rId29" imgW="1971648" imgH="1362085" progId="MSGraph.Chart.8">
                  <p:embed followColorScheme="full"/>
                  <p:pic>
                    <p:nvPicPr>
                      <p:cNvPr id="0" name="Picture 138"/>
                      <p:cNvPicPr>
                        <a:picLocks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846888" y="4117975"/>
                        <a:ext cx="1971648" cy="13620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Rektangel 41"/>
          <p:cNvSpPr/>
          <p:nvPr>
            <p:custDataLst>
              <p:tags r:id="rId5"/>
            </p:custDataLst>
          </p:nvPr>
        </p:nvSpPr>
        <p:spPr bwMode="auto">
          <a:xfrm flipV="1">
            <a:off x="8408988" y="5475288"/>
            <a:ext cx="152400" cy="506413"/>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6CE63EDB-5143-43FD-BE6B-1986249D7025}" type="datetime'stude''''''''''''n''''''''t''''e''''''r'''''">
              <a:rPr lang="en-US" sz="1000">
                <a:solidFill>
                  <a:schemeClr val="tx1"/>
                </a:solidFill>
              </a:rPr>
              <a:pPr algn="ctr">
                <a:spcBef>
                  <a:spcPct val="0"/>
                </a:spcBef>
                <a:spcAft>
                  <a:spcPct val="0"/>
                </a:spcAft>
              </a:pPr>
              <a:t>studenter</a:t>
            </a:fld>
            <a:endParaRPr lang="nb-NO" sz="1000">
              <a:solidFill>
                <a:schemeClr val="tx1"/>
              </a:solidFill>
              <a:sym typeface="+mn-lt"/>
            </a:endParaRPr>
          </a:p>
        </p:txBody>
      </p:sp>
      <p:sp>
        <p:nvSpPr>
          <p:cNvPr id="31" name="Rektangel 30"/>
          <p:cNvSpPr/>
          <p:nvPr>
            <p:custDataLst>
              <p:tags r:id="rId6"/>
            </p:custDataLst>
          </p:nvPr>
        </p:nvSpPr>
        <p:spPr bwMode="auto">
          <a:xfrm flipV="1">
            <a:off x="7970838" y="5480050"/>
            <a:ext cx="152400" cy="496888"/>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7CC6D8CE-1186-4B7A-836E-923EF90D9210}" type="datetime'''''o''''''ffe''''n''''''''''t''''''''''l''''''ige'''''''''">
              <a:rPr lang="en-US" sz="1000">
                <a:solidFill>
                  <a:schemeClr val="tx1"/>
                </a:solidFill>
              </a:rPr>
              <a:pPr algn="ctr">
                <a:spcBef>
                  <a:spcPct val="0"/>
                </a:spcBef>
                <a:spcAft>
                  <a:spcPct val="0"/>
                </a:spcAft>
              </a:pPr>
              <a:t>offentlige</a:t>
            </a:fld>
            <a:endParaRPr lang="nb-NO" sz="1000">
              <a:solidFill>
                <a:schemeClr val="tx1"/>
              </a:solidFill>
              <a:sym typeface="+mn-lt"/>
            </a:endParaRPr>
          </a:p>
        </p:txBody>
      </p:sp>
      <p:sp>
        <p:nvSpPr>
          <p:cNvPr id="30" name="Rektangel 29"/>
          <p:cNvSpPr/>
          <p:nvPr>
            <p:custDataLst>
              <p:tags r:id="rId7"/>
            </p:custDataLst>
          </p:nvPr>
        </p:nvSpPr>
        <p:spPr bwMode="auto">
          <a:xfrm flipV="1">
            <a:off x="7527925" y="5546725"/>
            <a:ext cx="152400" cy="363538"/>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A1FE958B-2AB3-4648-9AF5-8672B3A6E6BC}" type="datetime'''''''''''''p''r''''''''i''''''v''''a''t''''e'''''''''''">
              <a:rPr lang="en-US" sz="1000">
                <a:solidFill>
                  <a:schemeClr val="tx1"/>
                </a:solidFill>
              </a:rPr>
              <a:pPr algn="ctr">
                <a:spcBef>
                  <a:spcPct val="0"/>
                </a:spcBef>
                <a:spcAft>
                  <a:spcPct val="0"/>
                </a:spcAft>
              </a:pPr>
              <a:t>private</a:t>
            </a:fld>
            <a:endParaRPr lang="nb-NO" sz="1000">
              <a:solidFill>
                <a:schemeClr val="tx1"/>
              </a:solidFill>
              <a:sym typeface="+mn-lt"/>
            </a:endParaRPr>
          </a:p>
        </p:txBody>
      </p:sp>
      <p:sp>
        <p:nvSpPr>
          <p:cNvPr id="7" name="Rektangel 6"/>
          <p:cNvSpPr/>
          <p:nvPr>
            <p:custDataLst>
              <p:tags r:id="rId8"/>
            </p:custDataLst>
          </p:nvPr>
        </p:nvSpPr>
        <p:spPr bwMode="auto">
          <a:xfrm flipV="1">
            <a:off x="7085013" y="5445125"/>
            <a:ext cx="152400" cy="56515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B61AFC2D-9B2E-4FB4-91AA-A67550AA4512}" type="datetime'''Sy''ss''''''e''l''s''a''t''''''''''''''t''''''e'">
              <a:rPr lang="en-US" sz="1000">
                <a:solidFill>
                  <a:schemeClr val="tx1"/>
                </a:solidFill>
              </a:rPr>
              <a:pPr algn="ctr">
                <a:spcBef>
                  <a:spcPct val="0"/>
                </a:spcBef>
                <a:spcAft>
                  <a:spcPct val="0"/>
                </a:spcAft>
              </a:pPr>
              <a:t>Sysselsatte</a:t>
            </a:fld>
            <a:endParaRPr lang="nb-NO" sz="1000" dirty="0">
              <a:solidFill>
                <a:schemeClr val="tx1"/>
              </a:solidFill>
              <a:sym typeface="+mn-lt"/>
            </a:endParaRPr>
          </a:p>
        </p:txBody>
      </p:sp>
      <p:sp>
        <p:nvSpPr>
          <p:cNvPr id="52" name="Rektangel 51"/>
          <p:cNvSpPr/>
          <p:nvPr>
            <p:custDataLst>
              <p:tags r:id="rId9"/>
            </p:custDataLst>
          </p:nvPr>
        </p:nvSpPr>
        <p:spPr bwMode="auto">
          <a:xfrm>
            <a:off x="7035800" y="3770313"/>
            <a:ext cx="179387"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9" name="Rektangel 48"/>
          <p:cNvSpPr/>
          <p:nvPr>
            <p:custDataLst>
              <p:tags r:id="rId10"/>
            </p:custDataLst>
          </p:nvPr>
        </p:nvSpPr>
        <p:spPr bwMode="auto">
          <a:xfrm>
            <a:off x="7035800" y="3973513"/>
            <a:ext cx="179387"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8" name="Rektangel 47"/>
          <p:cNvSpPr/>
          <p:nvPr>
            <p:custDataLst>
              <p:tags r:id="rId11"/>
            </p:custDataLst>
          </p:nvPr>
        </p:nvSpPr>
        <p:spPr bwMode="auto">
          <a:xfrm>
            <a:off x="7265988" y="3970338"/>
            <a:ext cx="6413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B2F46638-BF3D-425E-9DC3-766F1DDBC0C7}" type="datetime'''''''M''''''''e''''''d''''''''''''l''e''m''''''''m''e''''r'">
              <a:rPr lang="en-US" sz="1000">
                <a:solidFill>
                  <a:schemeClr val="tx1"/>
                </a:solidFill>
              </a:rPr>
              <a:pPr>
                <a:spcBef>
                  <a:spcPct val="0"/>
                </a:spcBef>
                <a:spcAft>
                  <a:spcPct val="0"/>
                </a:spcAft>
              </a:pPr>
              <a:t>Medlemmer</a:t>
            </a:fld>
            <a:endParaRPr lang="nb-NO" sz="1000">
              <a:solidFill>
                <a:schemeClr val="tx1"/>
              </a:solidFill>
              <a:latin typeface="Calibri"/>
              <a:sym typeface="Calibri"/>
            </a:endParaRPr>
          </a:p>
        </p:txBody>
      </p:sp>
      <p:sp>
        <p:nvSpPr>
          <p:cNvPr id="50" name="Rektangel 49"/>
          <p:cNvSpPr/>
          <p:nvPr>
            <p:custDataLst>
              <p:tags r:id="rId12"/>
            </p:custDataLst>
          </p:nvPr>
        </p:nvSpPr>
        <p:spPr bwMode="auto">
          <a:xfrm>
            <a:off x="7265988" y="3767138"/>
            <a:ext cx="10175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9A3D555D-17CD-4CF6-B171-3AEB754F0A85}" type="datetime'''Me''d''l''em''''''sp''''o''t''e''n''''s''''''''i''a''l''e'''">
              <a:rPr lang="en-US" sz="1000">
                <a:solidFill>
                  <a:schemeClr val="tx1"/>
                </a:solidFill>
              </a:rPr>
              <a:pPr>
                <a:spcBef>
                  <a:spcPct val="0"/>
                </a:spcBef>
                <a:spcAft>
                  <a:spcPct val="0"/>
                </a:spcAft>
              </a:pPr>
              <a:t>Medlemspotensiale</a:t>
            </a:fld>
            <a:endParaRPr lang="nb-NO" sz="1000">
              <a:solidFill>
                <a:schemeClr val="tx1"/>
              </a:solidFill>
              <a:latin typeface="Calibri"/>
              <a:sym typeface="Calibri"/>
            </a:endParaRPr>
          </a:p>
        </p:txBody>
      </p:sp>
      <p:sp>
        <p:nvSpPr>
          <p:cNvPr id="81" name="TekstSylinder 80"/>
          <p:cNvSpPr txBox="1"/>
          <p:nvPr/>
        </p:nvSpPr>
        <p:spPr>
          <a:xfrm>
            <a:off x="1126827" y="3743454"/>
            <a:ext cx="2005013" cy="261610"/>
          </a:xfrm>
          <a:prstGeom prst="rect">
            <a:avLst/>
          </a:prstGeom>
          <a:noFill/>
        </p:spPr>
        <p:txBody>
          <a:bodyPr wrap="square" rtlCol="0">
            <a:spAutoFit/>
          </a:bodyPr>
          <a:lstStyle/>
          <a:p>
            <a:r>
              <a:rPr lang="nb-NO" sz="1100" dirty="0"/>
              <a:t>Vekstscenario pr medlemstype</a:t>
            </a:r>
          </a:p>
        </p:txBody>
      </p:sp>
      <p:graphicFrame>
        <p:nvGraphicFramePr>
          <p:cNvPr id="113" name="Objekt 112"/>
          <p:cNvGraphicFramePr>
            <a:graphicFrameLocks/>
          </p:cNvGraphicFramePr>
          <p:nvPr>
            <p:custDataLst>
              <p:tags r:id="rId13"/>
            </p:custDataLst>
            <p:extLst>
              <p:ext uri="{D42A27DB-BD31-4B8C-83A1-F6EECF244321}">
                <p14:modId xmlns:p14="http://schemas.microsoft.com/office/powerpoint/2010/main" val="227043781"/>
              </p:ext>
            </p:extLst>
          </p:nvPr>
        </p:nvGraphicFramePr>
        <p:xfrm>
          <a:off x="582613" y="3903663"/>
          <a:ext cx="3086234" cy="2009655"/>
        </p:xfrm>
        <a:graphic>
          <a:graphicData uri="http://schemas.openxmlformats.org/presentationml/2006/ole">
            <mc:AlternateContent xmlns:mc="http://schemas.openxmlformats.org/markup-compatibility/2006">
              <mc:Choice xmlns:v="urn:schemas-microsoft-com:vml" Requires="v">
                <p:oleObj spid="_x0000_s59543" name="Chart" r:id="rId31" imgW="3086234" imgH="2009655" progId="MSGraph.Chart.8">
                  <p:embed followColorScheme="full"/>
                </p:oleObj>
              </mc:Choice>
              <mc:Fallback>
                <p:oleObj name="Chart" r:id="rId31" imgW="3086234" imgH="2009655" progId="MSGraph.Chart.8">
                  <p:embed followColorScheme="full"/>
                  <p:pic>
                    <p:nvPicPr>
                      <p:cNvPr id="0" name="Picture 139"/>
                      <p:cNvPicPr>
                        <a:picLocks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82613" y="3903663"/>
                        <a:ext cx="3086234" cy="20096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7" name="Rektangel 126"/>
          <p:cNvSpPr/>
          <p:nvPr>
            <p:custDataLst>
              <p:tags r:id="rId14"/>
            </p:custDataLst>
          </p:nvPr>
        </p:nvSpPr>
        <p:spPr bwMode="auto">
          <a:xfrm>
            <a:off x="3427413" y="5878513"/>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2F223524-9F24-4583-AB61-3F146169A668}"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51" name="Rektangel 50"/>
          <p:cNvSpPr/>
          <p:nvPr>
            <p:custDataLst>
              <p:tags r:id="rId15"/>
            </p:custDataLst>
          </p:nvPr>
        </p:nvSpPr>
        <p:spPr bwMode="auto">
          <a:xfrm>
            <a:off x="3400425" y="3830638"/>
            <a:ext cx="3270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noAutofit/>
          </a:bodyPr>
          <a:lstStyle/>
          <a:p>
            <a:pPr algn="ctr">
              <a:spcBef>
                <a:spcPct val="0"/>
              </a:spcBef>
              <a:spcAft>
                <a:spcPct val="0"/>
              </a:spcAft>
            </a:pPr>
            <a:fld id="{C06D843F-9CD3-40BE-9D6F-4C5AF2044BFF}" type="datetime'''''''''4''''.''''''''''''''''''9''''9''''''''''''''9'">
              <a:rPr lang="en-US" sz="1000">
                <a:solidFill>
                  <a:schemeClr val="tx1"/>
                </a:solidFill>
              </a:rPr>
              <a:pPr algn="ctr">
                <a:spcBef>
                  <a:spcPct val="0"/>
                </a:spcBef>
                <a:spcAft>
                  <a:spcPct val="0"/>
                </a:spcAft>
              </a:pPr>
              <a:t>4.999</a:t>
            </a:fld>
            <a:endParaRPr lang="nb-NO" sz="1000">
              <a:solidFill>
                <a:schemeClr val="tx1"/>
              </a:solidFill>
              <a:sym typeface="+mn-lt"/>
            </a:endParaRPr>
          </a:p>
        </p:txBody>
      </p:sp>
      <p:sp>
        <p:nvSpPr>
          <p:cNvPr id="114" name="Rektangel 113"/>
          <p:cNvSpPr/>
          <p:nvPr>
            <p:custDataLst>
              <p:tags r:id="rId16"/>
            </p:custDataLst>
          </p:nvPr>
        </p:nvSpPr>
        <p:spPr bwMode="auto">
          <a:xfrm>
            <a:off x="541338" y="5878513"/>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5EB9FE19-F514-46D7-A0E2-67EE15C3A7D7}" type="datetime'''''''''''''2''''''''''''0''''''''''''''''1''3'''''''''''">
              <a:rPr lang="en-US" sz="1000">
                <a:solidFill>
                  <a:schemeClr val="tx1"/>
                </a:solidFill>
              </a:rPr>
              <a:pPr algn="ctr">
                <a:spcBef>
                  <a:spcPct val="0"/>
                </a:spcBef>
                <a:spcAft>
                  <a:spcPct val="0"/>
                </a:spcAft>
              </a:pPr>
              <a:t>2013</a:t>
            </a:fld>
            <a:endParaRPr lang="nb-NO" sz="1000">
              <a:solidFill>
                <a:schemeClr val="tx1"/>
              </a:solidFill>
              <a:sym typeface="+mn-lt"/>
            </a:endParaRPr>
          </a:p>
        </p:txBody>
      </p:sp>
      <p:sp useBgFill="1">
        <p:nvSpPr>
          <p:cNvPr id="44" name="Rektangel 43"/>
          <p:cNvSpPr/>
          <p:nvPr>
            <p:custDataLst>
              <p:tags r:id="rId17"/>
            </p:custDataLst>
          </p:nvPr>
        </p:nvSpPr>
        <p:spPr bwMode="auto">
          <a:xfrm>
            <a:off x="514350" y="4745038"/>
            <a:ext cx="327025" cy="152400"/>
          </a:xfrm>
          <a:prstGeom prst="rect">
            <a:avLst/>
          </a:prstGeom>
          <a:noFill/>
          <a:ln w="9525"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noAutofit/>
          </a:bodyPr>
          <a:lstStyle/>
          <a:p>
            <a:pPr algn="ctr">
              <a:spcBef>
                <a:spcPct val="0"/>
              </a:spcBef>
              <a:spcAft>
                <a:spcPct val="0"/>
              </a:spcAft>
            </a:pPr>
            <a:fld id="{EAAEBB3E-2BC7-48B8-8B15-AB5C1B85C05C}" type="datetime'''''''''2.''''''''''3''''''''''''''''''''9''''''4'''">
              <a:rPr lang="en-US" sz="1000">
                <a:solidFill>
                  <a:schemeClr val="tx1"/>
                </a:solidFill>
              </a:rPr>
              <a:pPr algn="ctr">
                <a:spcBef>
                  <a:spcPct val="0"/>
                </a:spcBef>
                <a:spcAft>
                  <a:spcPct val="0"/>
                </a:spcAft>
              </a:pPr>
              <a:t>2.394</a:t>
            </a:fld>
            <a:endParaRPr lang="nb-NO" sz="1000">
              <a:solidFill>
                <a:schemeClr val="tx1"/>
              </a:solidFill>
              <a:sym typeface="+mn-lt"/>
            </a:endParaRPr>
          </a:p>
        </p:txBody>
      </p:sp>
      <p:sp>
        <p:nvSpPr>
          <p:cNvPr id="32" name="Rektangel 31"/>
          <p:cNvSpPr/>
          <p:nvPr>
            <p:custDataLst>
              <p:tags r:id="rId18"/>
            </p:custDataLst>
          </p:nvPr>
        </p:nvSpPr>
        <p:spPr bwMode="auto">
          <a:xfrm>
            <a:off x="3711575" y="4983163"/>
            <a:ext cx="179388" cy="133350"/>
          </a:xfrm>
          <a:prstGeom prst="rect">
            <a:avLst/>
          </a:prstGeom>
          <a:solidFill>
            <a:srgbClr val="6F8DB9"/>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ktangel 11"/>
          <p:cNvSpPr/>
          <p:nvPr>
            <p:custDataLst>
              <p:tags r:id="rId19"/>
            </p:custDataLst>
          </p:nvPr>
        </p:nvSpPr>
        <p:spPr bwMode="auto">
          <a:xfrm>
            <a:off x="3711575" y="4779963"/>
            <a:ext cx="179387"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8" name="Rektangel 27"/>
          <p:cNvSpPr/>
          <p:nvPr>
            <p:custDataLst>
              <p:tags r:id="rId20"/>
            </p:custDataLst>
          </p:nvPr>
        </p:nvSpPr>
        <p:spPr bwMode="auto">
          <a:xfrm>
            <a:off x="3711575" y="457676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7" name="Rektangel 26"/>
          <p:cNvSpPr/>
          <p:nvPr>
            <p:custDataLst>
              <p:tags r:id="rId21"/>
            </p:custDataLst>
          </p:nvPr>
        </p:nvSpPr>
        <p:spPr bwMode="auto">
          <a:xfrm>
            <a:off x="3711575" y="437356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2" name="Rektangel 21"/>
          <p:cNvSpPr/>
          <p:nvPr>
            <p:custDataLst>
              <p:tags r:id="rId22"/>
            </p:custDataLst>
          </p:nvPr>
        </p:nvSpPr>
        <p:spPr bwMode="auto">
          <a:xfrm>
            <a:off x="3941763" y="4979988"/>
            <a:ext cx="3778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9480F5C6-F2ED-4757-9C41-08371BAD97B2}" type="datetime'''''''''''A''''''''''''n''''d''''''''''''''re''''''*'''''''''">
              <a:rPr lang="en-US" sz="1000">
                <a:solidFill>
                  <a:schemeClr val="tx1"/>
                </a:solidFill>
              </a:rPr>
              <a:pPr>
                <a:spcBef>
                  <a:spcPct val="0"/>
                </a:spcBef>
                <a:spcAft>
                  <a:spcPct val="0"/>
                </a:spcAft>
              </a:pPr>
              <a:t>Andre*</a:t>
            </a:fld>
            <a:endParaRPr lang="nb-NO" sz="1000">
              <a:solidFill>
                <a:schemeClr val="tx1"/>
              </a:solidFill>
              <a:sym typeface="+mn-lt"/>
            </a:endParaRPr>
          </a:p>
        </p:txBody>
      </p:sp>
      <p:sp>
        <p:nvSpPr>
          <p:cNvPr id="24" name="Rektangel 23"/>
          <p:cNvSpPr/>
          <p:nvPr>
            <p:custDataLst>
              <p:tags r:id="rId23"/>
            </p:custDataLst>
          </p:nvPr>
        </p:nvSpPr>
        <p:spPr bwMode="auto">
          <a:xfrm>
            <a:off x="3941763" y="4573588"/>
            <a:ext cx="3619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EB8DCE28-8042-451C-9885-1AB0D3C301F4}" type="datetime'P''''''''r''''''''i''''''''''''''''''v''''''a''''te'''''''''''">
              <a:rPr lang="en-US" sz="1000">
                <a:solidFill>
                  <a:schemeClr val="tx1"/>
                </a:solidFill>
              </a:rPr>
              <a:pPr>
                <a:spcBef>
                  <a:spcPct val="0"/>
                </a:spcBef>
                <a:spcAft>
                  <a:spcPct val="0"/>
                </a:spcAft>
              </a:pPr>
              <a:t>Private</a:t>
            </a:fld>
            <a:endParaRPr lang="nb-NO" sz="1000">
              <a:solidFill>
                <a:schemeClr val="tx1"/>
              </a:solidFill>
              <a:sym typeface="+mn-lt"/>
            </a:endParaRPr>
          </a:p>
        </p:txBody>
      </p:sp>
      <p:sp>
        <p:nvSpPr>
          <p:cNvPr id="25" name="Rektangel 24"/>
          <p:cNvSpPr/>
          <p:nvPr>
            <p:custDataLst>
              <p:tags r:id="rId24"/>
            </p:custDataLst>
          </p:nvPr>
        </p:nvSpPr>
        <p:spPr bwMode="auto">
          <a:xfrm>
            <a:off x="3941763" y="4370388"/>
            <a:ext cx="5143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CC6E363E-AF80-4390-8684-6C878F49DE88}" type="datetime'''''''''''''O''f''''''fe''n''''''''t''l''i''''''''ge'''">
              <a:rPr lang="en-US" sz="1000">
                <a:solidFill>
                  <a:schemeClr val="tx1"/>
                </a:solidFill>
              </a:rPr>
              <a:pPr>
                <a:spcBef>
                  <a:spcPct val="0"/>
                </a:spcBef>
                <a:spcAft>
                  <a:spcPct val="0"/>
                </a:spcAft>
              </a:pPr>
              <a:t>Offentlige</a:t>
            </a:fld>
            <a:endParaRPr lang="nb-NO" sz="1000">
              <a:solidFill>
                <a:schemeClr val="tx1"/>
              </a:solidFill>
              <a:sym typeface="+mn-lt"/>
            </a:endParaRPr>
          </a:p>
        </p:txBody>
      </p:sp>
      <p:sp>
        <p:nvSpPr>
          <p:cNvPr id="11" name="Rektangel 10"/>
          <p:cNvSpPr/>
          <p:nvPr>
            <p:custDataLst>
              <p:tags r:id="rId25"/>
            </p:custDataLst>
          </p:nvPr>
        </p:nvSpPr>
        <p:spPr bwMode="auto">
          <a:xfrm>
            <a:off x="3941763" y="4776788"/>
            <a:ext cx="5159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B6D661B5-A490-4AE5-9093-F8D2BD39F7BC}" type="datetime'''''''''Stu''''''''''d''''en''''''ter'''''">
              <a:rPr lang="en-US" sz="1000">
                <a:solidFill>
                  <a:schemeClr val="tx1"/>
                </a:solidFill>
              </a:rPr>
              <a:pPr>
                <a:spcBef>
                  <a:spcPct val="0"/>
                </a:spcBef>
                <a:spcAft>
                  <a:spcPct val="0"/>
                </a:spcAft>
              </a:pPr>
              <a:t>Studenter</a:t>
            </a:fld>
            <a:endParaRPr lang="nb-NO" sz="1000">
              <a:solidFill>
                <a:schemeClr val="tx1"/>
              </a:solidFill>
              <a:latin typeface="Calibri"/>
              <a:sym typeface="Calibri"/>
            </a:endParaRPr>
          </a:p>
        </p:txBody>
      </p:sp>
      <p:graphicFrame>
        <p:nvGraphicFramePr>
          <p:cNvPr id="9" name="Tabell 8"/>
          <p:cNvGraphicFramePr>
            <a:graphicFrameLocks noGrp="1"/>
          </p:cNvGraphicFramePr>
          <p:nvPr>
            <p:extLst>
              <p:ext uri="{D42A27DB-BD31-4B8C-83A1-F6EECF244321}">
                <p14:modId xmlns:p14="http://schemas.microsoft.com/office/powerpoint/2010/main" val="2442391448"/>
              </p:ext>
            </p:extLst>
          </p:nvPr>
        </p:nvGraphicFramePr>
        <p:xfrm>
          <a:off x="395540" y="1124744"/>
          <a:ext cx="8424933" cy="2396727"/>
        </p:xfrm>
        <a:graphic>
          <a:graphicData uri="http://schemas.openxmlformats.org/drawingml/2006/table">
            <a:tbl>
              <a:tblPr firstRow="1" bandRow="1">
                <a:tableStyleId>{D27102A9-8310-4765-A935-A1911B00CA55}</a:tableStyleId>
              </a:tblPr>
              <a:tblGrid>
                <a:gridCol w="765903">
                  <a:extLst>
                    <a:ext uri="{9D8B030D-6E8A-4147-A177-3AD203B41FA5}">
                      <a16:colId xmlns:a16="http://schemas.microsoft.com/office/drawing/2014/main" val="20000"/>
                    </a:ext>
                  </a:extLst>
                </a:gridCol>
                <a:gridCol w="765903">
                  <a:extLst>
                    <a:ext uri="{9D8B030D-6E8A-4147-A177-3AD203B41FA5}">
                      <a16:colId xmlns:a16="http://schemas.microsoft.com/office/drawing/2014/main" val="20001"/>
                    </a:ext>
                  </a:extLst>
                </a:gridCol>
                <a:gridCol w="765903">
                  <a:extLst>
                    <a:ext uri="{9D8B030D-6E8A-4147-A177-3AD203B41FA5}">
                      <a16:colId xmlns:a16="http://schemas.microsoft.com/office/drawing/2014/main" val="20002"/>
                    </a:ext>
                  </a:extLst>
                </a:gridCol>
                <a:gridCol w="765903">
                  <a:extLst>
                    <a:ext uri="{9D8B030D-6E8A-4147-A177-3AD203B41FA5}">
                      <a16:colId xmlns:a16="http://schemas.microsoft.com/office/drawing/2014/main" val="20003"/>
                    </a:ext>
                  </a:extLst>
                </a:gridCol>
                <a:gridCol w="765903">
                  <a:extLst>
                    <a:ext uri="{9D8B030D-6E8A-4147-A177-3AD203B41FA5}">
                      <a16:colId xmlns:a16="http://schemas.microsoft.com/office/drawing/2014/main" val="20004"/>
                    </a:ext>
                  </a:extLst>
                </a:gridCol>
                <a:gridCol w="765903">
                  <a:extLst>
                    <a:ext uri="{9D8B030D-6E8A-4147-A177-3AD203B41FA5}">
                      <a16:colId xmlns:a16="http://schemas.microsoft.com/office/drawing/2014/main" val="20005"/>
                    </a:ext>
                  </a:extLst>
                </a:gridCol>
                <a:gridCol w="765903">
                  <a:extLst>
                    <a:ext uri="{9D8B030D-6E8A-4147-A177-3AD203B41FA5}">
                      <a16:colId xmlns:a16="http://schemas.microsoft.com/office/drawing/2014/main" val="20006"/>
                    </a:ext>
                  </a:extLst>
                </a:gridCol>
                <a:gridCol w="765903">
                  <a:extLst>
                    <a:ext uri="{9D8B030D-6E8A-4147-A177-3AD203B41FA5}">
                      <a16:colId xmlns:a16="http://schemas.microsoft.com/office/drawing/2014/main" val="20007"/>
                    </a:ext>
                  </a:extLst>
                </a:gridCol>
                <a:gridCol w="765903">
                  <a:extLst>
                    <a:ext uri="{9D8B030D-6E8A-4147-A177-3AD203B41FA5}">
                      <a16:colId xmlns:a16="http://schemas.microsoft.com/office/drawing/2014/main" val="20008"/>
                    </a:ext>
                  </a:extLst>
                </a:gridCol>
                <a:gridCol w="765903">
                  <a:extLst>
                    <a:ext uri="{9D8B030D-6E8A-4147-A177-3AD203B41FA5}">
                      <a16:colId xmlns:a16="http://schemas.microsoft.com/office/drawing/2014/main" val="20009"/>
                    </a:ext>
                  </a:extLst>
                </a:gridCol>
                <a:gridCol w="765903">
                  <a:extLst>
                    <a:ext uri="{9D8B030D-6E8A-4147-A177-3AD203B41FA5}">
                      <a16:colId xmlns:a16="http://schemas.microsoft.com/office/drawing/2014/main" val="20010"/>
                    </a:ext>
                  </a:extLst>
                </a:gridCol>
              </a:tblGrid>
              <a:tr h="415527">
                <a:tc>
                  <a:txBody>
                    <a:bodyPr/>
                    <a:lstStyle/>
                    <a:p>
                      <a:r>
                        <a:rPr lang="nb-NO" sz="1000" dirty="0"/>
                        <a:t>Status</a:t>
                      </a:r>
                    </a:p>
                  </a:txBody>
                  <a:tcPr anchor="ctr"/>
                </a:tc>
                <a:tc>
                  <a:txBody>
                    <a:bodyPr/>
                    <a:lstStyle/>
                    <a:p>
                      <a:pPr algn="ctr"/>
                      <a:r>
                        <a:rPr lang="nb-NO" sz="1000" dirty="0"/>
                        <a:t>2013</a:t>
                      </a:r>
                    </a:p>
                  </a:txBody>
                  <a:tcPr anchor="ctr"/>
                </a:tc>
                <a:tc>
                  <a:txBody>
                    <a:bodyPr/>
                    <a:lstStyle/>
                    <a:p>
                      <a:pPr algn="ctr"/>
                      <a:r>
                        <a:rPr lang="nb-NO" sz="1000" dirty="0"/>
                        <a:t>2014</a:t>
                      </a:r>
                    </a:p>
                  </a:txBody>
                  <a:tcPr anchor="ctr"/>
                </a:tc>
                <a:tc>
                  <a:txBody>
                    <a:bodyPr/>
                    <a:lstStyle/>
                    <a:p>
                      <a:pPr algn="ctr"/>
                      <a:r>
                        <a:rPr lang="nb-NO" sz="1000" dirty="0"/>
                        <a:t>2015</a:t>
                      </a:r>
                    </a:p>
                  </a:txBody>
                  <a:tcPr anchor="ctr"/>
                </a:tc>
                <a:tc>
                  <a:txBody>
                    <a:bodyPr/>
                    <a:lstStyle/>
                    <a:p>
                      <a:pPr algn="ctr"/>
                      <a:r>
                        <a:rPr lang="nb-NO" sz="1000" dirty="0"/>
                        <a:t>2016</a:t>
                      </a:r>
                    </a:p>
                  </a:txBody>
                  <a:tcPr anchor="ctr"/>
                </a:tc>
                <a:tc>
                  <a:txBody>
                    <a:bodyPr/>
                    <a:lstStyle/>
                    <a:p>
                      <a:pPr algn="ctr"/>
                      <a:r>
                        <a:rPr lang="nb-NO" sz="1000" dirty="0"/>
                        <a:t>2017</a:t>
                      </a:r>
                    </a:p>
                  </a:txBody>
                  <a:tcPr anchor="ctr"/>
                </a:tc>
                <a:tc>
                  <a:txBody>
                    <a:bodyPr/>
                    <a:lstStyle/>
                    <a:p>
                      <a:pPr algn="ctr"/>
                      <a:r>
                        <a:rPr lang="nb-NO" sz="1000" dirty="0"/>
                        <a:t>2018</a:t>
                      </a:r>
                    </a:p>
                  </a:txBody>
                  <a:tcPr anchor="ctr"/>
                </a:tc>
                <a:tc>
                  <a:txBody>
                    <a:bodyPr/>
                    <a:lstStyle/>
                    <a:p>
                      <a:pPr algn="ctr"/>
                      <a:r>
                        <a:rPr lang="nb-NO" sz="1000" dirty="0"/>
                        <a:t>2019</a:t>
                      </a:r>
                    </a:p>
                  </a:txBody>
                  <a:tcPr anchor="ctr"/>
                </a:tc>
                <a:tc>
                  <a:txBody>
                    <a:bodyPr/>
                    <a:lstStyle/>
                    <a:p>
                      <a:pPr algn="ctr"/>
                      <a:r>
                        <a:rPr lang="nb-NO" sz="1000" dirty="0"/>
                        <a:t>2020</a:t>
                      </a:r>
                    </a:p>
                  </a:txBody>
                  <a:tcPr anchor="ctr"/>
                </a:tc>
                <a:tc>
                  <a:txBody>
                    <a:bodyPr/>
                    <a:lstStyle/>
                    <a:p>
                      <a:pPr algn="ctr"/>
                      <a:r>
                        <a:rPr lang="nb-NO" sz="1000" baseline="0" dirty="0"/>
                        <a:t>Innmeld/ Utmeld</a:t>
                      </a:r>
                      <a:endParaRPr lang="nb-NO" sz="1000" dirty="0"/>
                    </a:p>
                  </a:txBody>
                  <a:tcPr anchor="ctr"/>
                </a:tc>
                <a:tc>
                  <a:txBody>
                    <a:bodyPr/>
                    <a:lstStyle/>
                    <a:p>
                      <a:pPr algn="ctr"/>
                      <a:r>
                        <a:rPr lang="nb-NO" sz="1000" dirty="0"/>
                        <a:t>Netto tilvekst</a:t>
                      </a:r>
                    </a:p>
                  </a:txBody>
                  <a:tcPr anchor="ctr"/>
                </a:tc>
                <a:extLst>
                  <a:ext uri="{0D108BD9-81ED-4DB2-BD59-A6C34878D82A}">
                    <a16:rowId xmlns:a16="http://schemas.microsoft.com/office/drawing/2014/main" val="10000"/>
                  </a:ext>
                </a:extLst>
              </a:tr>
              <a:tr h="388890">
                <a:tc>
                  <a:txBody>
                    <a:bodyPr/>
                    <a:lstStyle/>
                    <a:p>
                      <a:r>
                        <a:rPr lang="nb-NO" sz="1000" dirty="0"/>
                        <a:t>Sysselsatte</a:t>
                      </a:r>
                    </a:p>
                    <a:p>
                      <a:r>
                        <a:rPr lang="nb-NO" sz="1000" dirty="0"/>
                        <a:t>(Økning)</a:t>
                      </a:r>
                    </a:p>
                  </a:txBody>
                  <a:tcPr anchor="ctr"/>
                </a:tc>
                <a:tc>
                  <a:txBody>
                    <a:bodyPr/>
                    <a:lstStyle/>
                    <a:p>
                      <a:pPr algn="ctr" fontAlgn="b"/>
                      <a:r>
                        <a:rPr lang="nb-NO" sz="1100" u="none" strike="noStrike" dirty="0">
                          <a:effectLst/>
                        </a:rPr>
                        <a:t>2073</a:t>
                      </a:r>
                    </a:p>
                    <a:p>
                      <a:pPr algn="ctr" fontAlgn="b"/>
                      <a:r>
                        <a:rPr lang="nb-NO" sz="1100" u="none" strike="noStrike" dirty="0">
                          <a:effectLst/>
                        </a:rPr>
                        <a:t>(191)</a:t>
                      </a:r>
                      <a:endParaRPr lang="nb-NO" sz="1100" b="0" i="0" u="none" strike="noStrike" dirty="0">
                        <a:solidFill>
                          <a:schemeClr val="tx1"/>
                        </a:solidFill>
                        <a:effectLst/>
                        <a:latin typeface="Calibri"/>
                      </a:endParaRPr>
                    </a:p>
                  </a:txBody>
                  <a:tcPr marL="9525" marR="9525" marT="9525" marB="0" anchor="ctr"/>
                </a:tc>
                <a:tc>
                  <a:txBody>
                    <a:bodyPr/>
                    <a:lstStyle/>
                    <a:p>
                      <a:pPr algn="ctr" fontAlgn="b"/>
                      <a:r>
                        <a:rPr lang="nb-NO" sz="1100" u="none" strike="noStrike" dirty="0">
                          <a:effectLst/>
                        </a:rPr>
                        <a:t>2284</a:t>
                      </a:r>
                    </a:p>
                    <a:p>
                      <a:pPr algn="ctr" fontAlgn="b"/>
                      <a:r>
                        <a:rPr lang="nb-NO" sz="1100" u="none" strike="noStrike" dirty="0">
                          <a:effectLst/>
                        </a:rPr>
                        <a:t>(211)</a:t>
                      </a:r>
                      <a:endParaRPr lang="nb-NO" sz="1100" b="0" i="0" u="none" strike="noStrike" dirty="0">
                        <a:solidFill>
                          <a:schemeClr val="tx1"/>
                        </a:solidFill>
                        <a:effectLst/>
                        <a:latin typeface="Calibri"/>
                      </a:endParaRPr>
                    </a:p>
                  </a:txBody>
                  <a:tcPr marL="9525" marR="9525" marT="9525" marB="0" anchor="ctr"/>
                </a:tc>
                <a:tc>
                  <a:txBody>
                    <a:bodyPr/>
                    <a:lstStyle/>
                    <a:p>
                      <a:pPr algn="ctr" fontAlgn="b"/>
                      <a:r>
                        <a:rPr lang="nb-NO" sz="1100" u="none" strike="noStrike" dirty="0">
                          <a:effectLst/>
                        </a:rPr>
                        <a:t>2516</a:t>
                      </a:r>
                    </a:p>
                    <a:p>
                      <a:pPr algn="ctr" fontAlgn="b"/>
                      <a:r>
                        <a:rPr lang="nb-NO" sz="1100" u="none" strike="noStrike" dirty="0">
                          <a:effectLst/>
                        </a:rPr>
                        <a:t>(232)</a:t>
                      </a:r>
                      <a:endParaRPr lang="nb-NO" sz="1100" b="0" i="0" u="none" strike="noStrike" dirty="0">
                        <a:solidFill>
                          <a:schemeClr val="tx1"/>
                        </a:solidFill>
                        <a:effectLst/>
                        <a:latin typeface="Calibri"/>
                      </a:endParaRPr>
                    </a:p>
                  </a:txBody>
                  <a:tcPr marL="9525" marR="9525" marT="9525" marB="0" anchor="ctr"/>
                </a:tc>
                <a:tc>
                  <a:txBody>
                    <a:bodyPr/>
                    <a:lstStyle/>
                    <a:p>
                      <a:pPr algn="ctr" fontAlgn="b"/>
                      <a:r>
                        <a:rPr lang="nb-NO" sz="1100" u="none" strike="noStrike" dirty="0">
                          <a:effectLst/>
                        </a:rPr>
                        <a:t>2771</a:t>
                      </a:r>
                    </a:p>
                    <a:p>
                      <a:pPr algn="ctr" fontAlgn="b"/>
                      <a:r>
                        <a:rPr lang="nb-NO" sz="1100" u="none" strike="noStrike" dirty="0">
                          <a:effectLst/>
                        </a:rPr>
                        <a:t>(256)</a:t>
                      </a:r>
                      <a:endParaRPr lang="nb-NO" sz="1100" b="0" i="0" u="none" strike="noStrike" dirty="0">
                        <a:solidFill>
                          <a:schemeClr val="tx1"/>
                        </a:solidFill>
                        <a:effectLst/>
                        <a:latin typeface="Calibri"/>
                      </a:endParaRPr>
                    </a:p>
                  </a:txBody>
                  <a:tcPr marL="9525" marR="9525" marT="9525" marB="0" anchor="ctr"/>
                </a:tc>
                <a:tc>
                  <a:txBody>
                    <a:bodyPr/>
                    <a:lstStyle/>
                    <a:p>
                      <a:pPr algn="ctr" fontAlgn="b"/>
                      <a:r>
                        <a:rPr lang="nb-NO" sz="1100" u="none" strike="noStrike" dirty="0">
                          <a:effectLst/>
                        </a:rPr>
                        <a:t>3053</a:t>
                      </a:r>
                    </a:p>
                    <a:p>
                      <a:pPr algn="ctr" fontAlgn="b"/>
                      <a:r>
                        <a:rPr lang="nb-NO" sz="1100" u="none" strike="noStrike" dirty="0">
                          <a:effectLst/>
                        </a:rPr>
                        <a:t>(282)</a:t>
                      </a:r>
                      <a:endParaRPr lang="nb-NO" sz="1100" b="0" i="0" u="none" strike="noStrike" dirty="0">
                        <a:solidFill>
                          <a:schemeClr val="tx1"/>
                        </a:solidFill>
                        <a:effectLst/>
                        <a:latin typeface="Calibri"/>
                      </a:endParaRPr>
                    </a:p>
                  </a:txBody>
                  <a:tcPr marL="9525" marR="9525" marT="9525" marB="0" anchor="ctr"/>
                </a:tc>
                <a:tc>
                  <a:txBody>
                    <a:bodyPr/>
                    <a:lstStyle/>
                    <a:p>
                      <a:pPr algn="ctr" fontAlgn="b"/>
                      <a:r>
                        <a:rPr lang="nb-NO" sz="1100" u="none" strike="noStrike" dirty="0">
                          <a:effectLst/>
                        </a:rPr>
                        <a:t>3364</a:t>
                      </a:r>
                    </a:p>
                    <a:p>
                      <a:pPr algn="ctr" fontAlgn="b"/>
                      <a:r>
                        <a:rPr lang="nb-NO" sz="1100" u="none" strike="noStrike" dirty="0">
                          <a:effectLst/>
                        </a:rPr>
                        <a:t>(311)</a:t>
                      </a:r>
                      <a:endParaRPr lang="nb-NO" sz="1100" b="0" i="0" u="none" strike="noStrike" dirty="0">
                        <a:solidFill>
                          <a:schemeClr val="tx1"/>
                        </a:solidFill>
                        <a:effectLst/>
                        <a:latin typeface="Calibri"/>
                      </a:endParaRPr>
                    </a:p>
                  </a:txBody>
                  <a:tcPr marL="9525" marR="9525" marT="9525" marB="0" anchor="ctr"/>
                </a:tc>
                <a:tc>
                  <a:txBody>
                    <a:bodyPr/>
                    <a:lstStyle/>
                    <a:p>
                      <a:pPr algn="ctr" fontAlgn="b"/>
                      <a:r>
                        <a:rPr lang="nb-NO" sz="1100" u="none" strike="noStrike" dirty="0">
                          <a:effectLst/>
                        </a:rPr>
                        <a:t>3706</a:t>
                      </a:r>
                    </a:p>
                    <a:p>
                      <a:pPr algn="ctr" fontAlgn="b"/>
                      <a:r>
                        <a:rPr lang="nb-NO" sz="1100" u="none" strike="noStrike" dirty="0">
                          <a:effectLst/>
                        </a:rPr>
                        <a:t>(342)</a:t>
                      </a:r>
                      <a:endParaRPr lang="nb-NO" sz="1100" b="0" i="0" u="none" strike="noStrike" dirty="0">
                        <a:solidFill>
                          <a:schemeClr val="tx1"/>
                        </a:solidFill>
                        <a:effectLst/>
                        <a:latin typeface="Calibri"/>
                      </a:endParaRPr>
                    </a:p>
                  </a:txBody>
                  <a:tcPr marL="9525" marR="9525" marT="9525" marB="0" anchor="ctr"/>
                </a:tc>
                <a:tc>
                  <a:txBody>
                    <a:bodyPr/>
                    <a:lstStyle/>
                    <a:p>
                      <a:pPr algn="ctr" fontAlgn="b"/>
                      <a:r>
                        <a:rPr lang="nb-NO" sz="1100" u="none" strike="noStrike" dirty="0">
                          <a:effectLst/>
                        </a:rPr>
                        <a:t>4083</a:t>
                      </a:r>
                    </a:p>
                    <a:p>
                      <a:pPr algn="ctr" fontAlgn="b"/>
                      <a:r>
                        <a:rPr lang="nb-NO" sz="1100" u="none" strike="noStrike" dirty="0">
                          <a:effectLst/>
                        </a:rPr>
                        <a:t>(377)</a:t>
                      </a:r>
                      <a:endParaRPr lang="nb-NO" sz="1100" b="0" i="0" u="none" strike="noStrike" dirty="0">
                        <a:solidFill>
                          <a:schemeClr val="tx1"/>
                        </a:solidFill>
                        <a:effectLst/>
                        <a:latin typeface="Calibri"/>
                      </a:endParaRPr>
                    </a:p>
                  </a:txBody>
                  <a:tcPr marL="9525" marR="9525" marT="9525" marB="0" anchor="ctr"/>
                </a:tc>
                <a:tc>
                  <a:txBody>
                    <a:bodyPr/>
                    <a:lstStyle/>
                    <a:p>
                      <a:pPr algn="ctr"/>
                      <a:r>
                        <a:rPr lang="nb-NO" sz="1000" dirty="0"/>
                        <a:t>15,6%</a:t>
                      </a:r>
                    </a:p>
                    <a:p>
                      <a:pPr algn="ctr"/>
                      <a:r>
                        <a:rPr lang="nb-NO" sz="1000" dirty="0"/>
                        <a:t>5,4%</a:t>
                      </a:r>
                    </a:p>
                  </a:txBody>
                  <a:tcPr anchor="ctr"/>
                </a:tc>
                <a:tc>
                  <a:txBody>
                    <a:bodyPr/>
                    <a:lstStyle/>
                    <a:p>
                      <a:pPr algn="ctr"/>
                      <a:r>
                        <a:rPr lang="nb-NO" sz="1000" dirty="0"/>
                        <a:t>10,2%</a:t>
                      </a:r>
                    </a:p>
                    <a:p>
                      <a:pPr algn="ctr"/>
                      <a:r>
                        <a:rPr lang="nb-NO" sz="1000" dirty="0"/>
                        <a:t>(gj.sn. 275)</a:t>
                      </a:r>
                    </a:p>
                  </a:txBody>
                  <a:tcPr anchor="ctr"/>
                </a:tc>
                <a:extLst>
                  <a:ext uri="{0D108BD9-81ED-4DB2-BD59-A6C34878D82A}">
                    <a16:rowId xmlns:a16="http://schemas.microsoft.com/office/drawing/2014/main" val="10001"/>
                  </a:ext>
                </a:extLst>
              </a:tr>
              <a:tr h="388890">
                <a:tc>
                  <a:txBody>
                    <a:bodyPr/>
                    <a:lstStyle/>
                    <a:p>
                      <a:r>
                        <a:rPr lang="nb-NO" sz="1000" dirty="0"/>
                        <a:t>Studenter</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u="none" strike="noStrike" dirty="0">
                          <a:effectLst/>
                        </a:rPr>
                        <a:t>221</a:t>
                      </a:r>
                    </a:p>
                    <a:p>
                      <a:pPr algn="ctr" fontAlgn="b"/>
                      <a:r>
                        <a:rPr lang="nb-NO" sz="1100" u="none" strike="noStrike" dirty="0">
                          <a:effectLst/>
                        </a:rPr>
                        <a:t>(38)</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266</a:t>
                      </a:r>
                    </a:p>
                    <a:p>
                      <a:pPr algn="ctr" fontAlgn="b"/>
                      <a:r>
                        <a:rPr lang="nb-NO" sz="1100" u="none" strike="noStrike" dirty="0">
                          <a:effectLst/>
                        </a:rPr>
                        <a:t>(45)</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321</a:t>
                      </a:r>
                    </a:p>
                    <a:p>
                      <a:pPr algn="ctr" fontAlgn="b"/>
                      <a:r>
                        <a:rPr lang="nb-NO" sz="1100" u="none" strike="noStrike" dirty="0">
                          <a:effectLst/>
                        </a:rPr>
                        <a:t>(55)</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386</a:t>
                      </a:r>
                    </a:p>
                    <a:p>
                      <a:pPr algn="ctr" fontAlgn="b"/>
                      <a:r>
                        <a:rPr lang="nb-NO" sz="1100" u="none" strike="noStrike" dirty="0">
                          <a:effectLst/>
                        </a:rPr>
                        <a:t>(66)</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466</a:t>
                      </a:r>
                    </a:p>
                    <a:p>
                      <a:pPr algn="ctr" fontAlgn="b"/>
                      <a:r>
                        <a:rPr lang="nb-NO" sz="1100" u="none" strike="noStrike" dirty="0">
                          <a:effectLst/>
                        </a:rPr>
                        <a:t>(79)</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562</a:t>
                      </a:r>
                    </a:p>
                    <a:p>
                      <a:pPr algn="ctr" fontAlgn="b"/>
                      <a:r>
                        <a:rPr lang="nb-NO" sz="1100" u="none" strike="noStrike" dirty="0">
                          <a:effectLst/>
                        </a:rPr>
                        <a:t>(96)</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677</a:t>
                      </a:r>
                    </a:p>
                    <a:p>
                      <a:pPr algn="ctr" fontAlgn="b"/>
                      <a:r>
                        <a:rPr lang="nb-NO" sz="1100" u="none" strike="noStrike" dirty="0">
                          <a:effectLst/>
                        </a:rPr>
                        <a:t>(115)</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816</a:t>
                      </a:r>
                    </a:p>
                    <a:p>
                      <a:pPr algn="ctr" fontAlgn="b"/>
                      <a:r>
                        <a:rPr lang="nb-NO" sz="1100" u="none" strike="noStrike" dirty="0">
                          <a:effectLst/>
                        </a:rPr>
                        <a:t>(139)</a:t>
                      </a:r>
                      <a:endParaRPr lang="nb-NO" sz="1100" b="0" i="0" u="none" strike="noStrike" dirty="0">
                        <a:solidFill>
                          <a:srgbClr val="000000"/>
                        </a:solidFill>
                        <a:effectLst/>
                        <a:latin typeface="Calibri"/>
                      </a:endParaRPr>
                    </a:p>
                  </a:txBody>
                  <a:tcPr marL="9525" marR="9525" marT="9525" marB="0" anchor="ctr"/>
                </a:tc>
                <a:tc>
                  <a:txBody>
                    <a:bodyPr/>
                    <a:lstStyle/>
                    <a:p>
                      <a:pPr algn="ctr"/>
                      <a:r>
                        <a:rPr lang="nb-NO" sz="1000" dirty="0"/>
                        <a:t>42,7%</a:t>
                      </a:r>
                    </a:p>
                    <a:p>
                      <a:pPr algn="ctr"/>
                      <a:r>
                        <a:rPr lang="nb-NO" sz="1000" dirty="0"/>
                        <a:t>22,1%</a:t>
                      </a:r>
                    </a:p>
                  </a:txBody>
                  <a:tcPr anchor="ctr"/>
                </a:tc>
                <a:tc>
                  <a:txBody>
                    <a:bodyPr/>
                    <a:lstStyle/>
                    <a:p>
                      <a:pPr algn="ctr"/>
                      <a:r>
                        <a:rPr lang="nb-NO" sz="1000" dirty="0"/>
                        <a:t>20,5%</a:t>
                      </a:r>
                    </a:p>
                    <a:p>
                      <a:pPr algn="ctr"/>
                      <a:r>
                        <a:rPr lang="nb-NO" sz="1000" dirty="0"/>
                        <a:t>(</a:t>
                      </a:r>
                      <a:r>
                        <a:rPr lang="nb-NO" sz="1000" b="0" i="0" u="none" strike="noStrike" dirty="0">
                          <a:solidFill>
                            <a:srgbClr val="000000"/>
                          </a:solidFill>
                          <a:effectLst/>
                          <a:latin typeface="+mn-lt"/>
                        </a:rPr>
                        <a:t>gj.sn </a:t>
                      </a:r>
                      <a:r>
                        <a:rPr lang="nb-NO" sz="1000" dirty="0"/>
                        <a:t>79)</a:t>
                      </a:r>
                    </a:p>
                  </a:txBody>
                  <a:tcPr anchor="ctr"/>
                </a:tc>
                <a:extLst>
                  <a:ext uri="{0D108BD9-81ED-4DB2-BD59-A6C34878D82A}">
                    <a16:rowId xmlns:a16="http://schemas.microsoft.com/office/drawing/2014/main" val="10002"/>
                  </a:ext>
                </a:extLst>
              </a:tr>
              <a:tr h="388890">
                <a:tc>
                  <a:txBody>
                    <a:bodyPr/>
                    <a:lstStyle/>
                    <a:p>
                      <a:pPr algn="l"/>
                      <a:r>
                        <a:rPr lang="nb-NO" sz="1000" dirty="0"/>
                        <a:t>Private</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u="none" strike="noStrike" dirty="0">
                          <a:effectLst/>
                        </a:rPr>
                        <a:t>288</a:t>
                      </a:r>
                    </a:p>
                    <a:p>
                      <a:pPr algn="ctr" fontAlgn="b"/>
                      <a:r>
                        <a:rPr lang="nb-NO" sz="1100" u="none" strike="noStrike" dirty="0">
                          <a:effectLst/>
                        </a:rPr>
                        <a:t>(30)</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322</a:t>
                      </a:r>
                    </a:p>
                    <a:p>
                      <a:pPr algn="ctr" fontAlgn="b"/>
                      <a:r>
                        <a:rPr lang="nb-NO" sz="1100" u="none" strike="noStrike" dirty="0">
                          <a:effectLst/>
                        </a:rPr>
                        <a:t>(34)</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359</a:t>
                      </a:r>
                    </a:p>
                    <a:p>
                      <a:pPr algn="ctr" fontAlgn="b"/>
                      <a:r>
                        <a:rPr lang="nb-NO" sz="1100" u="none" strike="noStrike" dirty="0">
                          <a:effectLst/>
                        </a:rPr>
                        <a:t>(38)</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401</a:t>
                      </a:r>
                    </a:p>
                    <a:p>
                      <a:pPr algn="ctr" fontAlgn="b"/>
                      <a:r>
                        <a:rPr lang="nb-NO" sz="1100" u="none" strike="noStrike" dirty="0">
                          <a:effectLst/>
                        </a:rPr>
                        <a:t>(42)</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448</a:t>
                      </a:r>
                    </a:p>
                    <a:p>
                      <a:pPr algn="ctr" fontAlgn="b"/>
                      <a:r>
                        <a:rPr lang="nb-NO" sz="1100" u="none" strike="noStrike" dirty="0">
                          <a:effectLst/>
                        </a:rPr>
                        <a:t>(47)</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500</a:t>
                      </a:r>
                    </a:p>
                    <a:p>
                      <a:pPr algn="ctr" fontAlgn="b"/>
                      <a:r>
                        <a:rPr lang="nb-NO" sz="1100" u="none" strike="noStrike" dirty="0">
                          <a:effectLst/>
                        </a:rPr>
                        <a:t>(52)</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559</a:t>
                      </a:r>
                    </a:p>
                    <a:p>
                      <a:pPr algn="ctr" fontAlgn="b"/>
                      <a:r>
                        <a:rPr lang="nb-NO" sz="1100" u="none" strike="noStrike" dirty="0">
                          <a:effectLst/>
                        </a:rPr>
                        <a:t>(58)</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624</a:t>
                      </a:r>
                    </a:p>
                    <a:p>
                      <a:pPr algn="ctr" fontAlgn="b"/>
                      <a:r>
                        <a:rPr lang="nb-NO" sz="1100" u="none" strike="noStrike" dirty="0">
                          <a:effectLst/>
                        </a:rPr>
                        <a:t>(65)</a:t>
                      </a:r>
                      <a:endParaRPr lang="nb-NO" sz="1100" b="0" i="0" u="none" strike="noStrike" dirty="0">
                        <a:solidFill>
                          <a:srgbClr val="000000"/>
                        </a:solidFill>
                        <a:effectLst/>
                        <a:latin typeface="Calibri"/>
                      </a:endParaRPr>
                    </a:p>
                  </a:txBody>
                  <a:tcPr marL="9525" marR="9525" marT="9525" marB="0" anchor="ctr"/>
                </a:tc>
                <a:tc>
                  <a:txBody>
                    <a:bodyPr/>
                    <a:lstStyle/>
                    <a:p>
                      <a:pPr algn="ctr"/>
                      <a:r>
                        <a:rPr lang="nb-NO" sz="1000" dirty="0"/>
                        <a:t>20,0%</a:t>
                      </a:r>
                    </a:p>
                    <a:p>
                      <a:pPr algn="ctr"/>
                      <a:r>
                        <a:rPr lang="nb-NO" sz="1000" dirty="0"/>
                        <a:t>8,4%</a:t>
                      </a:r>
                    </a:p>
                  </a:txBody>
                  <a:tcPr anchor="ctr"/>
                </a:tc>
                <a:tc>
                  <a:txBody>
                    <a:bodyPr/>
                    <a:lstStyle/>
                    <a:p>
                      <a:pPr algn="ctr"/>
                      <a:r>
                        <a:rPr lang="nb-NO" sz="1000" dirty="0"/>
                        <a:t>11,7%</a:t>
                      </a:r>
                    </a:p>
                    <a:p>
                      <a:pPr algn="ctr"/>
                      <a:r>
                        <a:rPr lang="nb-NO" sz="1000" dirty="0"/>
                        <a:t>(</a:t>
                      </a:r>
                      <a:r>
                        <a:rPr lang="nb-NO" sz="1000" b="0" i="0" u="none" strike="noStrike" dirty="0">
                          <a:solidFill>
                            <a:srgbClr val="000000"/>
                          </a:solidFill>
                          <a:effectLst/>
                          <a:latin typeface="+mn-lt"/>
                        </a:rPr>
                        <a:t>gj.sn </a:t>
                      </a:r>
                      <a:r>
                        <a:rPr lang="nb-NO" sz="1000" dirty="0"/>
                        <a:t>46)</a:t>
                      </a:r>
                    </a:p>
                  </a:txBody>
                  <a:tcPr anchor="ctr"/>
                </a:tc>
                <a:extLst>
                  <a:ext uri="{0D108BD9-81ED-4DB2-BD59-A6C34878D82A}">
                    <a16:rowId xmlns:a16="http://schemas.microsoft.com/office/drawing/2014/main" val="10003"/>
                  </a:ext>
                </a:extLst>
              </a:tr>
              <a:tr h="388890">
                <a:tc>
                  <a:txBody>
                    <a:bodyPr/>
                    <a:lstStyle/>
                    <a:p>
                      <a:pPr algn="l"/>
                      <a:r>
                        <a:rPr lang="nb-NO" sz="1000" dirty="0"/>
                        <a:t>Offentlig</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u="none" strike="noStrike" dirty="0">
                          <a:effectLst/>
                        </a:rPr>
                        <a:t>1785</a:t>
                      </a:r>
                    </a:p>
                    <a:p>
                      <a:pPr algn="ctr" fontAlgn="b"/>
                      <a:r>
                        <a:rPr lang="nb-NO" sz="1100" u="none" strike="noStrike" dirty="0">
                          <a:effectLst/>
                        </a:rPr>
                        <a:t>(161)</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1962</a:t>
                      </a:r>
                    </a:p>
                    <a:p>
                      <a:pPr algn="ctr" fontAlgn="b"/>
                      <a:r>
                        <a:rPr lang="nb-NO" sz="1100" u="none" strike="noStrike" dirty="0">
                          <a:effectLst/>
                        </a:rPr>
                        <a:t>(177)</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2156</a:t>
                      </a:r>
                    </a:p>
                    <a:p>
                      <a:pPr algn="ctr" fontAlgn="b"/>
                      <a:r>
                        <a:rPr lang="nb-NO" sz="1100" u="none" strike="noStrike" dirty="0">
                          <a:effectLst/>
                        </a:rPr>
                        <a:t>(195)</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2370</a:t>
                      </a:r>
                    </a:p>
                    <a:p>
                      <a:pPr algn="ctr" fontAlgn="b"/>
                      <a:r>
                        <a:rPr lang="nb-NO" sz="1100" u="none" strike="noStrike" dirty="0">
                          <a:effectLst/>
                        </a:rPr>
                        <a:t>(214)</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2605</a:t>
                      </a:r>
                    </a:p>
                    <a:p>
                      <a:pPr algn="ctr" fontAlgn="b"/>
                      <a:r>
                        <a:rPr lang="nb-NO" sz="1100" u="none" strike="noStrike" dirty="0">
                          <a:effectLst/>
                        </a:rPr>
                        <a:t>(235)</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2864</a:t>
                      </a:r>
                    </a:p>
                    <a:p>
                      <a:pPr algn="ctr" fontAlgn="b"/>
                      <a:r>
                        <a:rPr lang="nb-NO" sz="1100" u="none" strike="noStrike" dirty="0">
                          <a:effectLst/>
                        </a:rPr>
                        <a:t>(258)</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3147</a:t>
                      </a:r>
                    </a:p>
                    <a:p>
                      <a:pPr algn="ctr" fontAlgn="b"/>
                      <a:r>
                        <a:rPr lang="nb-NO" sz="1100" u="none" strike="noStrike" dirty="0">
                          <a:effectLst/>
                        </a:rPr>
                        <a:t>(284)</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3459</a:t>
                      </a:r>
                    </a:p>
                    <a:p>
                      <a:pPr algn="ctr" fontAlgn="b"/>
                      <a:r>
                        <a:rPr lang="nb-NO" sz="1100" u="none" strike="noStrike" dirty="0">
                          <a:effectLst/>
                        </a:rPr>
                        <a:t>(312)</a:t>
                      </a:r>
                      <a:endParaRPr lang="nb-NO" sz="1100" b="0" i="0" u="none" strike="noStrike" dirty="0">
                        <a:solidFill>
                          <a:srgbClr val="000000"/>
                        </a:solidFill>
                        <a:effectLst/>
                        <a:latin typeface="Calibri"/>
                      </a:endParaRPr>
                    </a:p>
                  </a:txBody>
                  <a:tcPr marL="9525" marR="9525" marT="9525" marB="0" anchor="ctr"/>
                </a:tc>
                <a:tc>
                  <a:txBody>
                    <a:bodyPr/>
                    <a:lstStyle/>
                    <a:p>
                      <a:pPr algn="ctr"/>
                      <a:r>
                        <a:rPr lang="nb-NO" sz="1000" dirty="0"/>
                        <a:t>14,5%</a:t>
                      </a:r>
                    </a:p>
                    <a:p>
                      <a:pPr algn="ctr"/>
                      <a:r>
                        <a:rPr lang="nb-NO" sz="1000" dirty="0"/>
                        <a:t>4,6%</a:t>
                      </a:r>
                    </a:p>
                  </a:txBody>
                  <a:tcPr anchor="ctr"/>
                </a:tc>
                <a:tc>
                  <a:txBody>
                    <a:bodyPr/>
                    <a:lstStyle/>
                    <a:p>
                      <a:pPr algn="ctr"/>
                      <a:r>
                        <a:rPr lang="nb-NO" sz="1000" dirty="0"/>
                        <a:t>9,9%</a:t>
                      </a:r>
                    </a:p>
                    <a:p>
                      <a:pPr algn="ctr"/>
                      <a:r>
                        <a:rPr lang="nb-NO" sz="1000" dirty="0"/>
                        <a:t>(</a:t>
                      </a:r>
                      <a:r>
                        <a:rPr lang="nb-NO" sz="1000" b="0" i="0" u="none" strike="noStrike" dirty="0">
                          <a:solidFill>
                            <a:srgbClr val="000000"/>
                          </a:solidFill>
                          <a:effectLst/>
                          <a:latin typeface="+mn-lt"/>
                        </a:rPr>
                        <a:t>gj.sn </a:t>
                      </a:r>
                      <a:r>
                        <a:rPr lang="nb-NO" sz="1000" dirty="0"/>
                        <a:t>229)</a:t>
                      </a:r>
                    </a:p>
                  </a:txBody>
                  <a:tcPr anchor="ctr"/>
                </a:tc>
                <a:extLst>
                  <a:ext uri="{0D108BD9-81ED-4DB2-BD59-A6C34878D82A}">
                    <a16:rowId xmlns:a16="http://schemas.microsoft.com/office/drawing/2014/main" val="10004"/>
                  </a:ext>
                </a:extLst>
              </a:tr>
              <a:tr h="388890">
                <a:tc>
                  <a:txBody>
                    <a:bodyPr/>
                    <a:lstStyle/>
                    <a:p>
                      <a:pPr algn="l"/>
                      <a:r>
                        <a:rPr lang="nb-NO" sz="1000" dirty="0"/>
                        <a:t>Totalt*</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u="none" strike="noStrike" dirty="0">
                          <a:effectLst/>
                        </a:rPr>
                        <a:t>2294</a:t>
                      </a:r>
                    </a:p>
                    <a:p>
                      <a:pPr algn="ctr" fontAlgn="b"/>
                      <a:r>
                        <a:rPr lang="nb-NO" sz="1100" u="none" strike="noStrike" dirty="0">
                          <a:effectLst/>
                        </a:rPr>
                        <a:t>(229)</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2550</a:t>
                      </a:r>
                    </a:p>
                    <a:p>
                      <a:pPr algn="ctr" fontAlgn="b"/>
                      <a:r>
                        <a:rPr lang="nb-NO" sz="1100" u="none" strike="noStrike" dirty="0">
                          <a:effectLst/>
                        </a:rPr>
                        <a:t>(256)</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2836</a:t>
                      </a:r>
                    </a:p>
                    <a:p>
                      <a:pPr algn="ctr" fontAlgn="b"/>
                      <a:r>
                        <a:rPr lang="nb-NO" sz="1100" u="none" strike="noStrike" dirty="0">
                          <a:effectLst/>
                        </a:rPr>
                        <a:t>(287)</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3158</a:t>
                      </a:r>
                    </a:p>
                    <a:p>
                      <a:pPr algn="ctr" fontAlgn="b"/>
                      <a:r>
                        <a:rPr lang="nb-NO" sz="1100" u="none" strike="noStrike" dirty="0">
                          <a:effectLst/>
                        </a:rPr>
                        <a:t>(322)</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3519</a:t>
                      </a:r>
                    </a:p>
                    <a:p>
                      <a:pPr algn="ctr" fontAlgn="b"/>
                      <a:r>
                        <a:rPr lang="nb-NO" sz="1100" u="none" strike="noStrike" dirty="0">
                          <a:effectLst/>
                        </a:rPr>
                        <a:t>(361)</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3925</a:t>
                      </a:r>
                    </a:p>
                    <a:p>
                      <a:pPr algn="ctr" fontAlgn="b"/>
                      <a:r>
                        <a:rPr lang="nb-NO" sz="1100" u="none" strike="noStrike" dirty="0">
                          <a:effectLst/>
                        </a:rPr>
                        <a:t>(406)</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4383</a:t>
                      </a:r>
                    </a:p>
                    <a:p>
                      <a:pPr algn="ctr" fontAlgn="b"/>
                      <a:r>
                        <a:rPr lang="nb-NO" sz="1100" u="none" strike="noStrike" dirty="0">
                          <a:effectLst/>
                        </a:rPr>
                        <a:t>(458)</a:t>
                      </a:r>
                      <a:endParaRPr lang="nb-NO" sz="1100" b="0" i="0" u="none" strike="noStrike" dirty="0">
                        <a:solidFill>
                          <a:srgbClr val="000000"/>
                        </a:solidFill>
                        <a:effectLst/>
                        <a:latin typeface="Calibri"/>
                      </a:endParaRPr>
                    </a:p>
                  </a:txBody>
                  <a:tcPr marL="9525" marR="9525" marT="9525" marB="0" anchor="ctr"/>
                </a:tc>
                <a:tc>
                  <a:txBody>
                    <a:bodyPr/>
                    <a:lstStyle/>
                    <a:p>
                      <a:pPr algn="ctr" fontAlgn="b"/>
                      <a:r>
                        <a:rPr lang="nb-NO" sz="1100" u="none" strike="noStrike" dirty="0">
                          <a:effectLst/>
                        </a:rPr>
                        <a:t>4899</a:t>
                      </a:r>
                    </a:p>
                    <a:p>
                      <a:pPr algn="ctr" fontAlgn="b"/>
                      <a:r>
                        <a:rPr lang="nb-NO" sz="1100" u="none" strike="noStrike" dirty="0">
                          <a:effectLst/>
                        </a:rPr>
                        <a:t>(516)</a:t>
                      </a:r>
                      <a:endParaRPr lang="nb-NO" sz="1100" b="0" i="0" u="none" strike="noStrike" dirty="0">
                        <a:solidFill>
                          <a:srgbClr val="000000"/>
                        </a:solidFill>
                        <a:effectLst/>
                        <a:latin typeface="Calibri"/>
                      </a:endParaRPr>
                    </a:p>
                  </a:txBody>
                  <a:tcPr marL="9525" marR="9525" marT="9525" marB="0" anchor="ctr"/>
                </a:tc>
                <a:tc>
                  <a:txBody>
                    <a:bodyPr/>
                    <a:lstStyle/>
                    <a:p>
                      <a:pPr algn="ctr"/>
                      <a:r>
                        <a:rPr lang="nb-NO" sz="1000" dirty="0"/>
                        <a:t>17,7%</a:t>
                      </a:r>
                    </a:p>
                    <a:p>
                      <a:pPr algn="ctr"/>
                      <a:r>
                        <a:rPr lang="nb-NO" sz="1000" dirty="0"/>
                        <a:t>6,6%</a:t>
                      </a:r>
                    </a:p>
                  </a:txBody>
                  <a:tcPr anchor="ctr"/>
                </a:tc>
                <a:tc>
                  <a:txBody>
                    <a:bodyPr/>
                    <a:lstStyle/>
                    <a:p>
                      <a:pPr algn="ctr"/>
                      <a:r>
                        <a:rPr lang="nb-NO" sz="1000" dirty="0"/>
                        <a:t>11,1%</a:t>
                      </a:r>
                    </a:p>
                    <a:p>
                      <a:pPr algn="ctr"/>
                      <a:r>
                        <a:rPr lang="nb-NO" sz="1000" dirty="0"/>
                        <a:t>(</a:t>
                      </a:r>
                      <a:r>
                        <a:rPr lang="nb-NO" sz="1000" b="0" i="0" u="none" strike="noStrike" dirty="0">
                          <a:solidFill>
                            <a:srgbClr val="000000"/>
                          </a:solidFill>
                          <a:effectLst/>
                          <a:latin typeface="+mn-lt"/>
                        </a:rPr>
                        <a:t>gj.sn </a:t>
                      </a:r>
                      <a:r>
                        <a:rPr lang="nb-NO" sz="1000" dirty="0"/>
                        <a:t>354)</a:t>
                      </a:r>
                    </a:p>
                  </a:txBody>
                  <a:tcPr anchor="ctr"/>
                </a:tc>
                <a:extLst>
                  <a:ext uri="{0D108BD9-81ED-4DB2-BD59-A6C34878D82A}">
                    <a16:rowId xmlns:a16="http://schemas.microsoft.com/office/drawing/2014/main" val="10005"/>
                  </a:ext>
                </a:extLst>
              </a:tr>
            </a:tbl>
          </a:graphicData>
        </a:graphic>
      </p:graphicFrame>
      <p:sp>
        <p:nvSpPr>
          <p:cNvPr id="61" name="TekstSylinder 60"/>
          <p:cNvSpPr txBox="1"/>
          <p:nvPr/>
        </p:nvSpPr>
        <p:spPr>
          <a:xfrm>
            <a:off x="383659" y="6021288"/>
            <a:ext cx="9372917" cy="246221"/>
          </a:xfrm>
          <a:prstGeom prst="rect">
            <a:avLst/>
          </a:prstGeom>
          <a:noFill/>
        </p:spPr>
        <p:txBody>
          <a:bodyPr wrap="square" rtlCol="0">
            <a:spAutoFit/>
          </a:bodyPr>
          <a:lstStyle/>
          <a:p>
            <a:r>
              <a:rPr lang="nb-NO" sz="1000" dirty="0"/>
              <a:t>*Grunnet mangel på data kan vi ikke konkretisere veksten for de 100 resterende medlemstypene, deltid, pensjonist, ufør osv. «Andre» er derfor konstant. </a:t>
            </a:r>
          </a:p>
        </p:txBody>
      </p:sp>
      <p:sp>
        <p:nvSpPr>
          <p:cNvPr id="87" name="TekstSylinder 86"/>
          <p:cNvSpPr txBox="1"/>
          <p:nvPr/>
        </p:nvSpPr>
        <p:spPr>
          <a:xfrm>
            <a:off x="7327179" y="4437112"/>
            <a:ext cx="629197" cy="246221"/>
          </a:xfrm>
          <a:prstGeom prst="rect">
            <a:avLst/>
          </a:prstGeom>
          <a:noFill/>
        </p:spPr>
        <p:txBody>
          <a:bodyPr wrap="square" rtlCol="0">
            <a:spAutoFit/>
          </a:bodyPr>
          <a:lstStyle/>
          <a:p>
            <a:r>
              <a:rPr lang="nb-NO" sz="1000" dirty="0"/>
              <a:t>14,7%</a:t>
            </a:r>
          </a:p>
        </p:txBody>
      </p:sp>
      <p:sp>
        <p:nvSpPr>
          <p:cNvPr id="88" name="TekstSylinder 87"/>
          <p:cNvSpPr txBox="1"/>
          <p:nvPr/>
        </p:nvSpPr>
        <p:spPr>
          <a:xfrm>
            <a:off x="6948264" y="4437112"/>
            <a:ext cx="466279" cy="246221"/>
          </a:xfrm>
          <a:prstGeom prst="rect">
            <a:avLst/>
          </a:prstGeom>
          <a:noFill/>
        </p:spPr>
        <p:txBody>
          <a:bodyPr wrap="square" rtlCol="0">
            <a:spAutoFit/>
          </a:bodyPr>
          <a:lstStyle/>
          <a:p>
            <a:r>
              <a:rPr lang="nb-NO" sz="1000" dirty="0"/>
              <a:t>29%</a:t>
            </a:r>
          </a:p>
        </p:txBody>
      </p:sp>
      <p:sp>
        <p:nvSpPr>
          <p:cNvPr id="89" name="TekstSylinder 88"/>
          <p:cNvSpPr txBox="1"/>
          <p:nvPr/>
        </p:nvSpPr>
        <p:spPr>
          <a:xfrm>
            <a:off x="7812360" y="4437112"/>
            <a:ext cx="588244" cy="246221"/>
          </a:xfrm>
          <a:prstGeom prst="rect">
            <a:avLst/>
          </a:prstGeom>
          <a:noFill/>
        </p:spPr>
        <p:txBody>
          <a:bodyPr wrap="square" rtlCol="0">
            <a:spAutoFit/>
          </a:bodyPr>
          <a:lstStyle/>
          <a:p>
            <a:r>
              <a:rPr lang="nb-NO" sz="1000" dirty="0"/>
              <a:t>35%</a:t>
            </a:r>
          </a:p>
        </p:txBody>
      </p:sp>
      <p:sp>
        <p:nvSpPr>
          <p:cNvPr id="90" name="TekstSylinder 89"/>
          <p:cNvSpPr txBox="1"/>
          <p:nvPr/>
        </p:nvSpPr>
        <p:spPr>
          <a:xfrm>
            <a:off x="8292839" y="4437112"/>
            <a:ext cx="455216" cy="246221"/>
          </a:xfrm>
          <a:prstGeom prst="rect">
            <a:avLst/>
          </a:prstGeom>
          <a:noFill/>
        </p:spPr>
        <p:txBody>
          <a:bodyPr wrap="square" rtlCol="0">
            <a:spAutoFit/>
          </a:bodyPr>
          <a:lstStyle/>
          <a:p>
            <a:r>
              <a:rPr lang="nb-NO" sz="1000" dirty="0"/>
              <a:t>3,3%</a:t>
            </a:r>
          </a:p>
        </p:txBody>
      </p:sp>
      <p:sp>
        <p:nvSpPr>
          <p:cNvPr id="91" name="TekstSylinder 90"/>
          <p:cNvSpPr txBox="1"/>
          <p:nvPr/>
        </p:nvSpPr>
        <p:spPr>
          <a:xfrm>
            <a:off x="4572000" y="3789040"/>
            <a:ext cx="2062287" cy="430887"/>
          </a:xfrm>
          <a:prstGeom prst="rect">
            <a:avLst/>
          </a:prstGeom>
          <a:noFill/>
        </p:spPr>
        <p:txBody>
          <a:bodyPr wrap="square" rtlCol="0">
            <a:spAutoFit/>
          </a:bodyPr>
          <a:lstStyle/>
          <a:p>
            <a:r>
              <a:rPr lang="nb-NO" sz="1100" dirty="0"/>
              <a:t>Gjennomsnittlig omsetning pr medlemstype pr år</a:t>
            </a:r>
          </a:p>
        </p:txBody>
      </p:sp>
      <p:sp>
        <p:nvSpPr>
          <p:cNvPr id="92" name="TekstSylinder 91"/>
          <p:cNvSpPr txBox="1"/>
          <p:nvPr/>
        </p:nvSpPr>
        <p:spPr>
          <a:xfrm>
            <a:off x="4643439" y="4318858"/>
            <a:ext cx="1853728" cy="1615827"/>
          </a:xfrm>
          <a:prstGeom prst="rect">
            <a:avLst/>
          </a:prstGeom>
          <a:noFill/>
        </p:spPr>
        <p:txBody>
          <a:bodyPr wrap="square" rtlCol="0">
            <a:spAutoFit/>
          </a:bodyPr>
          <a:lstStyle/>
          <a:p>
            <a:r>
              <a:rPr lang="nb-NO" sz="1100" dirty="0"/>
              <a:t>Fulltid:       	MNOK 10</a:t>
            </a:r>
          </a:p>
          <a:p>
            <a:r>
              <a:rPr lang="nb-NO" sz="1100" dirty="0"/>
              <a:t>1 år et studie: 	16 000 NOK Studenter: 	70 000 NOK</a:t>
            </a:r>
          </a:p>
          <a:p>
            <a:r>
              <a:rPr lang="nb-NO" sz="1100" dirty="0"/>
              <a:t>Andre:	 96 000 NOK</a:t>
            </a:r>
          </a:p>
          <a:p>
            <a:endParaRPr lang="nb-NO" sz="1100" dirty="0"/>
          </a:p>
          <a:p>
            <a:endParaRPr lang="nb-NO" sz="1100" dirty="0"/>
          </a:p>
          <a:p>
            <a:endParaRPr lang="nb-NO" sz="1100" dirty="0"/>
          </a:p>
          <a:p>
            <a:pPr algn="ctr"/>
            <a:r>
              <a:rPr lang="nb-NO" sz="1100" dirty="0"/>
              <a:t>MNOK  10,3</a:t>
            </a:r>
          </a:p>
          <a:p>
            <a:pPr algn="ctr"/>
            <a:r>
              <a:rPr lang="nb-NO" sz="1100" dirty="0"/>
              <a:t>Ekskl. Andre: MNOK 10,2</a:t>
            </a:r>
          </a:p>
        </p:txBody>
      </p:sp>
      <p:cxnSp>
        <p:nvCxnSpPr>
          <p:cNvPr id="93" name="Rett linje 92"/>
          <p:cNvCxnSpPr/>
          <p:nvPr/>
        </p:nvCxnSpPr>
        <p:spPr>
          <a:xfrm flipV="1">
            <a:off x="4644008" y="4249216"/>
            <a:ext cx="1827213" cy="1"/>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167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kt 25" hidden="1"/>
          <p:cNvGraphicFramePr>
            <a:graphicFrameLocks noChangeAspect="1"/>
          </p:cNvGraphicFramePr>
          <p:nvPr>
            <p:custDataLst>
              <p:tags r:id="rId2"/>
            </p:custDataLst>
            <p:extLst>
              <p:ext uri="{D42A27DB-BD31-4B8C-83A1-F6EECF244321}">
                <p14:modId xmlns:p14="http://schemas.microsoft.com/office/powerpoint/2010/main" val="17321385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0565" name="think-cell Slide" r:id="rId26" imgW="360" imgH="360" progId="">
                  <p:embed/>
                </p:oleObj>
              </mc:Choice>
              <mc:Fallback>
                <p:oleObj name="think-cell Slide" r:id="rId26" imgW="360" imgH="360" progId="">
                  <p:embed/>
                  <p:pic>
                    <p:nvPicPr>
                      <p:cNvPr id="0" name="Picture 13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ktangel 7"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nb-NO" sz="1000">
              <a:latin typeface="Calibri"/>
              <a:sym typeface="Calibri"/>
            </a:endParaRPr>
          </a:p>
        </p:txBody>
      </p:sp>
      <p:sp>
        <p:nvSpPr>
          <p:cNvPr id="59" name="Rektangel 58"/>
          <p:cNvSpPr/>
          <p:nvPr/>
        </p:nvSpPr>
        <p:spPr>
          <a:xfrm>
            <a:off x="395536" y="3716338"/>
            <a:ext cx="8425309" cy="23415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nb-NO" sz="2000" dirty="0"/>
              <a:t>Delmål: Pedagogiske fag</a:t>
            </a:r>
            <a:br>
              <a:rPr lang="nb-NO" sz="2000" dirty="0"/>
            </a:br>
            <a:r>
              <a:rPr lang="nb-NO" sz="2000" dirty="0"/>
              <a:t>-</a:t>
            </a:r>
            <a:r>
              <a:rPr lang="nb-NO" sz="1600" dirty="0"/>
              <a:t>Holde dekningsgraden konstant på  2,7% vil medføre en netto tilvekst på 1,4%</a:t>
            </a:r>
          </a:p>
        </p:txBody>
      </p:sp>
      <p:graphicFrame>
        <p:nvGraphicFramePr>
          <p:cNvPr id="6" name="Objekt 5"/>
          <p:cNvGraphicFramePr>
            <a:graphicFrameLocks/>
          </p:cNvGraphicFramePr>
          <p:nvPr>
            <p:custDataLst>
              <p:tags r:id="rId4"/>
            </p:custDataLst>
            <p:extLst>
              <p:ext uri="{D42A27DB-BD31-4B8C-83A1-F6EECF244321}">
                <p14:modId xmlns:p14="http://schemas.microsoft.com/office/powerpoint/2010/main" val="1601939601"/>
              </p:ext>
            </p:extLst>
          </p:nvPr>
        </p:nvGraphicFramePr>
        <p:xfrm>
          <a:off x="6799263" y="4117975"/>
          <a:ext cx="2047771" cy="1362085"/>
        </p:xfrm>
        <a:graphic>
          <a:graphicData uri="http://schemas.openxmlformats.org/presentationml/2006/ole">
            <mc:AlternateContent xmlns:mc="http://schemas.openxmlformats.org/markup-compatibility/2006">
              <mc:Choice xmlns:v="urn:schemas-microsoft-com:vml" Requires="v">
                <p:oleObj spid="_x0000_s60566" name="Chart" r:id="rId28" imgW="2047771" imgH="1362085" progId="MSGraph.Chart.8">
                  <p:embed followColorScheme="full"/>
                </p:oleObj>
              </mc:Choice>
              <mc:Fallback>
                <p:oleObj name="Chart" r:id="rId28" imgW="2047771" imgH="1362085" progId="MSGraph.Chart.8">
                  <p:embed followColorScheme="full"/>
                  <p:pic>
                    <p:nvPicPr>
                      <p:cNvPr id="0" name="Picture 138"/>
                      <p:cNvPicPr>
                        <a:picLocks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799263" y="4117975"/>
                        <a:ext cx="2047771" cy="13620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Rektangel 41"/>
          <p:cNvSpPr/>
          <p:nvPr>
            <p:custDataLst>
              <p:tags r:id="rId5"/>
            </p:custDataLst>
          </p:nvPr>
        </p:nvSpPr>
        <p:spPr bwMode="auto">
          <a:xfrm flipV="1">
            <a:off x="7742238" y="5470525"/>
            <a:ext cx="152400" cy="515938"/>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5F7373F1-A61E-4696-9E6D-5EBC99D68136}" type="datetime'''St''''''''''''''''''''''''''ud''''en''t''''''''''''''''er'''">
              <a:rPr lang="en-US" sz="1000">
                <a:solidFill>
                  <a:schemeClr val="tx1"/>
                </a:solidFill>
              </a:rPr>
              <a:pPr algn="ctr">
                <a:spcBef>
                  <a:spcPct val="0"/>
                </a:spcBef>
                <a:spcAft>
                  <a:spcPct val="0"/>
                </a:spcAft>
              </a:pPr>
              <a:t>Studenter</a:t>
            </a:fld>
            <a:endParaRPr lang="nb-NO" sz="1000" dirty="0">
              <a:solidFill>
                <a:schemeClr val="tx1"/>
              </a:solidFill>
              <a:sym typeface="+mn-lt"/>
            </a:endParaRPr>
          </a:p>
        </p:txBody>
      </p:sp>
      <p:sp>
        <p:nvSpPr>
          <p:cNvPr id="15" name="Rektangel 14"/>
          <p:cNvSpPr/>
          <p:nvPr>
            <p:custDataLst>
              <p:tags r:id="rId6"/>
            </p:custDataLst>
          </p:nvPr>
        </p:nvSpPr>
        <p:spPr bwMode="auto">
          <a:xfrm flipV="1">
            <a:off x="8361363" y="5707063"/>
            <a:ext cx="152400" cy="303213"/>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ctr"/>
          <a:lstStyle/>
          <a:p>
            <a:pPr>
              <a:spcBef>
                <a:spcPct val="0"/>
              </a:spcBef>
              <a:spcAft>
                <a:spcPct val="0"/>
              </a:spcAft>
            </a:pPr>
            <a:fld id="{75640CC3-D406-4E40-A7A9-8ECE6AF1B466}" type="datetime'T''''''''''o''''''''t''''a''''l''t'''''''''''''">
              <a:rPr lang="en-US" sz="1000">
                <a:solidFill>
                  <a:schemeClr val="tx1"/>
                </a:solidFill>
              </a:rPr>
              <a:pPr>
                <a:spcBef>
                  <a:spcPct val="0"/>
                </a:spcBef>
                <a:spcAft>
                  <a:spcPct val="0"/>
                </a:spcAft>
              </a:pPr>
              <a:t>Totalt</a:t>
            </a:fld>
            <a:endParaRPr lang="nb-NO" sz="1000">
              <a:solidFill>
                <a:schemeClr val="tx1"/>
              </a:solidFill>
              <a:latin typeface="Calibri"/>
              <a:sym typeface="Calibri"/>
            </a:endParaRPr>
          </a:p>
        </p:txBody>
      </p:sp>
      <p:sp>
        <p:nvSpPr>
          <p:cNvPr id="7" name="Rektangel 6"/>
          <p:cNvSpPr/>
          <p:nvPr>
            <p:custDataLst>
              <p:tags r:id="rId7"/>
            </p:custDataLst>
          </p:nvPr>
        </p:nvSpPr>
        <p:spPr bwMode="auto">
          <a:xfrm flipV="1">
            <a:off x="7123113" y="5445125"/>
            <a:ext cx="152400" cy="56515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BBC5A754-6E6B-4ED3-9BFC-8BD14D57BAE5}" type="datetime'''''Sy''''ss''els''a''''''t''t''''e'''">
              <a:rPr lang="en-US" sz="1000">
                <a:solidFill>
                  <a:schemeClr val="tx1"/>
                </a:solidFill>
              </a:rPr>
              <a:pPr algn="ctr">
                <a:spcBef>
                  <a:spcPct val="0"/>
                </a:spcBef>
                <a:spcAft>
                  <a:spcPct val="0"/>
                </a:spcAft>
              </a:pPr>
              <a:t>Sysselsatte</a:t>
            </a:fld>
            <a:endParaRPr lang="nb-NO" sz="1000" dirty="0">
              <a:solidFill>
                <a:schemeClr val="tx1"/>
              </a:solidFill>
              <a:sym typeface="+mn-lt"/>
            </a:endParaRPr>
          </a:p>
        </p:txBody>
      </p:sp>
      <p:sp>
        <p:nvSpPr>
          <p:cNvPr id="81" name="TekstSylinder 80"/>
          <p:cNvSpPr txBox="1"/>
          <p:nvPr/>
        </p:nvSpPr>
        <p:spPr>
          <a:xfrm>
            <a:off x="1126827" y="3743454"/>
            <a:ext cx="2005013" cy="261610"/>
          </a:xfrm>
          <a:prstGeom prst="rect">
            <a:avLst/>
          </a:prstGeom>
          <a:noFill/>
        </p:spPr>
        <p:txBody>
          <a:bodyPr wrap="square" rtlCol="0">
            <a:spAutoFit/>
          </a:bodyPr>
          <a:lstStyle/>
          <a:p>
            <a:r>
              <a:rPr lang="nb-NO" sz="1100" dirty="0"/>
              <a:t>Vekstscenario pr medlemstype</a:t>
            </a:r>
          </a:p>
        </p:txBody>
      </p:sp>
      <p:graphicFrame>
        <p:nvGraphicFramePr>
          <p:cNvPr id="113" name="Objekt 112"/>
          <p:cNvGraphicFramePr>
            <a:graphicFrameLocks/>
          </p:cNvGraphicFramePr>
          <p:nvPr>
            <p:custDataLst>
              <p:tags r:id="rId8"/>
            </p:custDataLst>
            <p:extLst>
              <p:ext uri="{D42A27DB-BD31-4B8C-83A1-F6EECF244321}">
                <p14:modId xmlns:p14="http://schemas.microsoft.com/office/powerpoint/2010/main" val="639627435"/>
              </p:ext>
            </p:extLst>
          </p:nvPr>
        </p:nvGraphicFramePr>
        <p:xfrm>
          <a:off x="582613" y="4167188"/>
          <a:ext cx="3086234" cy="1752679"/>
        </p:xfrm>
        <a:graphic>
          <a:graphicData uri="http://schemas.openxmlformats.org/presentationml/2006/ole">
            <mc:AlternateContent xmlns:mc="http://schemas.openxmlformats.org/markup-compatibility/2006">
              <mc:Choice xmlns:v="urn:schemas-microsoft-com:vml" Requires="v">
                <p:oleObj spid="_x0000_s60567" name="Chart" r:id="rId30" imgW="3086234" imgH="1752679" progId="MSGraph.Chart.8">
                  <p:embed followColorScheme="full"/>
                </p:oleObj>
              </mc:Choice>
              <mc:Fallback>
                <p:oleObj name="Chart" r:id="rId30" imgW="3086234" imgH="1752679" progId="MSGraph.Chart.8">
                  <p:embed followColorScheme="full"/>
                  <p:pic>
                    <p:nvPicPr>
                      <p:cNvPr id="0" name="Picture 139"/>
                      <p:cNvPicPr>
                        <a:picLocks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82613" y="4167188"/>
                        <a:ext cx="3086234" cy="17526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4" name="Rektangel 113"/>
          <p:cNvSpPr/>
          <p:nvPr>
            <p:custDataLst>
              <p:tags r:id="rId9"/>
            </p:custDataLst>
          </p:nvPr>
        </p:nvSpPr>
        <p:spPr bwMode="auto">
          <a:xfrm>
            <a:off x="541338" y="5894388"/>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D173FA94-9BB8-4649-8650-1452462C47EE}" type="datetime'''''2''''''0''1''''''''''3'''''''">
              <a:rPr lang="en-US" sz="1000">
                <a:solidFill>
                  <a:schemeClr val="tx1"/>
                </a:solidFill>
              </a:rPr>
              <a:pPr algn="ctr">
                <a:spcBef>
                  <a:spcPct val="0"/>
                </a:spcBef>
                <a:spcAft>
                  <a:spcPct val="0"/>
                </a:spcAft>
              </a:pPr>
              <a:t>2013</a:t>
            </a:fld>
            <a:endParaRPr lang="nb-NO" sz="1000">
              <a:solidFill>
                <a:schemeClr val="tx1"/>
              </a:solidFill>
              <a:sym typeface="+mn-lt"/>
            </a:endParaRPr>
          </a:p>
        </p:txBody>
      </p:sp>
      <p:sp useBgFill="1">
        <p:nvSpPr>
          <p:cNvPr id="44" name="Rektangel 43"/>
          <p:cNvSpPr/>
          <p:nvPr>
            <p:custDataLst>
              <p:tags r:id="rId10"/>
            </p:custDataLst>
          </p:nvPr>
        </p:nvSpPr>
        <p:spPr bwMode="auto">
          <a:xfrm>
            <a:off x="514350" y="4237038"/>
            <a:ext cx="327025" cy="152400"/>
          </a:xfrm>
          <a:prstGeom prst="rect">
            <a:avLst/>
          </a:prstGeom>
          <a:noFill/>
          <a:ln w="9525"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noAutofit/>
          </a:bodyPr>
          <a:lstStyle/>
          <a:p>
            <a:pPr algn="ctr">
              <a:spcBef>
                <a:spcPct val="0"/>
              </a:spcBef>
              <a:spcAft>
                <a:spcPct val="0"/>
              </a:spcAft>
            </a:pPr>
            <a:fld id="{940B8A11-896D-47B6-8805-68A8459B61EA}" type="datetime'''''1''''''''''''''''''''''.''''1''''''''''''''''6''''1'''">
              <a:rPr lang="en-US" sz="1000">
                <a:solidFill>
                  <a:schemeClr val="tx1"/>
                </a:solidFill>
              </a:rPr>
              <a:pPr algn="ctr">
                <a:spcBef>
                  <a:spcPct val="0"/>
                </a:spcBef>
                <a:spcAft>
                  <a:spcPct val="0"/>
                </a:spcAft>
              </a:pPr>
              <a:t>1.161</a:t>
            </a:fld>
            <a:endParaRPr lang="nb-NO" sz="1000">
              <a:solidFill>
                <a:schemeClr val="tx1"/>
              </a:solidFill>
              <a:sym typeface="+mn-lt"/>
            </a:endParaRPr>
          </a:p>
        </p:txBody>
      </p:sp>
      <p:sp>
        <p:nvSpPr>
          <p:cNvPr id="127" name="Rektangel 126"/>
          <p:cNvSpPr/>
          <p:nvPr>
            <p:custDataLst>
              <p:tags r:id="rId11"/>
            </p:custDataLst>
          </p:nvPr>
        </p:nvSpPr>
        <p:spPr bwMode="auto">
          <a:xfrm>
            <a:off x="3427413" y="5894388"/>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5287EF5F-30F0-465D-9906-00177F3C9FBB}"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51" name="Rektangel 50"/>
          <p:cNvSpPr/>
          <p:nvPr>
            <p:custDataLst>
              <p:tags r:id="rId12"/>
            </p:custDataLst>
          </p:nvPr>
        </p:nvSpPr>
        <p:spPr bwMode="auto">
          <a:xfrm>
            <a:off x="3400425" y="4094163"/>
            <a:ext cx="3270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noAutofit/>
          </a:bodyPr>
          <a:lstStyle/>
          <a:p>
            <a:pPr algn="ctr">
              <a:spcBef>
                <a:spcPct val="0"/>
              </a:spcBef>
              <a:spcAft>
                <a:spcPct val="0"/>
              </a:spcAft>
            </a:pPr>
            <a:fld id="{348E241E-6081-45A9-9A30-EB3C0A2E31E1}" type="datetime'''1''''''''''''''.''''''''''27''''''''''7'''''''''''''''''''''">
              <a:rPr lang="en-US" sz="1000">
                <a:solidFill>
                  <a:schemeClr val="tx1"/>
                </a:solidFill>
              </a:rPr>
              <a:pPr algn="ctr">
                <a:spcBef>
                  <a:spcPct val="0"/>
                </a:spcBef>
                <a:spcAft>
                  <a:spcPct val="0"/>
                </a:spcAft>
              </a:pPr>
              <a:t>1.277</a:t>
            </a:fld>
            <a:endParaRPr lang="nb-NO" sz="1000">
              <a:solidFill>
                <a:schemeClr val="tx1"/>
              </a:solidFill>
              <a:sym typeface="+mn-lt"/>
            </a:endParaRPr>
          </a:p>
        </p:txBody>
      </p:sp>
      <p:sp>
        <p:nvSpPr>
          <p:cNvPr id="27" name="Rektangel 26"/>
          <p:cNvSpPr/>
          <p:nvPr>
            <p:custDataLst>
              <p:tags r:id="rId13"/>
            </p:custDataLst>
          </p:nvPr>
        </p:nvSpPr>
        <p:spPr bwMode="auto">
          <a:xfrm>
            <a:off x="3711575" y="437356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8" name="Rektangel 27"/>
          <p:cNvSpPr/>
          <p:nvPr>
            <p:custDataLst>
              <p:tags r:id="rId14"/>
            </p:custDataLst>
          </p:nvPr>
        </p:nvSpPr>
        <p:spPr bwMode="auto">
          <a:xfrm>
            <a:off x="3711575" y="457676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32" name="Rektangel 31"/>
          <p:cNvSpPr/>
          <p:nvPr>
            <p:custDataLst>
              <p:tags r:id="rId15"/>
            </p:custDataLst>
          </p:nvPr>
        </p:nvSpPr>
        <p:spPr bwMode="auto">
          <a:xfrm>
            <a:off x="3711575" y="4983163"/>
            <a:ext cx="179388" cy="133350"/>
          </a:xfrm>
          <a:prstGeom prst="rect">
            <a:avLst/>
          </a:prstGeom>
          <a:solidFill>
            <a:srgbClr val="6F8DB9"/>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ktangel 11"/>
          <p:cNvSpPr/>
          <p:nvPr>
            <p:custDataLst>
              <p:tags r:id="rId16"/>
            </p:custDataLst>
          </p:nvPr>
        </p:nvSpPr>
        <p:spPr bwMode="auto">
          <a:xfrm>
            <a:off x="3711575" y="4779963"/>
            <a:ext cx="179387"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5" name="Rektangel 24"/>
          <p:cNvSpPr/>
          <p:nvPr>
            <p:custDataLst>
              <p:tags r:id="rId17"/>
            </p:custDataLst>
          </p:nvPr>
        </p:nvSpPr>
        <p:spPr bwMode="auto">
          <a:xfrm>
            <a:off x="3941763" y="4370388"/>
            <a:ext cx="5143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41DF1B61-A7E2-4BFF-B7F0-9043FDD9B75B}" type="datetime'''''''''Of''fe''''''nt''''''li''''g''''e'''''''''''''''''''">
              <a:rPr lang="en-US" sz="1000">
                <a:solidFill>
                  <a:schemeClr val="tx1"/>
                </a:solidFill>
              </a:rPr>
              <a:pPr>
                <a:spcBef>
                  <a:spcPct val="0"/>
                </a:spcBef>
                <a:spcAft>
                  <a:spcPct val="0"/>
                </a:spcAft>
              </a:pPr>
              <a:t>Offentlige</a:t>
            </a:fld>
            <a:endParaRPr lang="nb-NO" sz="1000">
              <a:solidFill>
                <a:schemeClr val="tx1"/>
              </a:solidFill>
              <a:sym typeface="+mn-lt"/>
            </a:endParaRPr>
          </a:p>
        </p:txBody>
      </p:sp>
      <p:sp>
        <p:nvSpPr>
          <p:cNvPr id="11" name="Rektangel 10"/>
          <p:cNvSpPr/>
          <p:nvPr>
            <p:custDataLst>
              <p:tags r:id="rId18"/>
            </p:custDataLst>
          </p:nvPr>
        </p:nvSpPr>
        <p:spPr bwMode="auto">
          <a:xfrm>
            <a:off x="3941763" y="4776788"/>
            <a:ext cx="5159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8E15347D-F39D-4153-B268-D5A5BBA3E0A9}" type="datetime'''''S''''''t''''''u''''d''en''t''''''''''''''''e''''''''''r'''">
              <a:rPr lang="en-US" sz="1000">
                <a:solidFill>
                  <a:schemeClr val="tx1"/>
                </a:solidFill>
              </a:rPr>
              <a:pPr>
                <a:spcBef>
                  <a:spcPct val="0"/>
                </a:spcBef>
                <a:spcAft>
                  <a:spcPct val="0"/>
                </a:spcAft>
              </a:pPr>
              <a:t>Studenter</a:t>
            </a:fld>
            <a:endParaRPr lang="nb-NO" sz="1000">
              <a:solidFill>
                <a:schemeClr val="tx1"/>
              </a:solidFill>
              <a:latin typeface="Calibri"/>
              <a:sym typeface="Calibri"/>
            </a:endParaRPr>
          </a:p>
        </p:txBody>
      </p:sp>
      <p:sp>
        <p:nvSpPr>
          <p:cNvPr id="24" name="Rektangel 23"/>
          <p:cNvSpPr/>
          <p:nvPr>
            <p:custDataLst>
              <p:tags r:id="rId19"/>
            </p:custDataLst>
          </p:nvPr>
        </p:nvSpPr>
        <p:spPr bwMode="auto">
          <a:xfrm>
            <a:off x="3941763" y="4573588"/>
            <a:ext cx="3619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2A4407BF-3F26-4346-960E-556538227E93}" type="datetime'''P''''''r''''''''iv''''a''''''''''''''''t''''''''''''e'''">
              <a:rPr lang="en-US" sz="1000">
                <a:solidFill>
                  <a:schemeClr val="tx1"/>
                </a:solidFill>
              </a:rPr>
              <a:pPr>
                <a:spcBef>
                  <a:spcPct val="0"/>
                </a:spcBef>
                <a:spcAft>
                  <a:spcPct val="0"/>
                </a:spcAft>
              </a:pPr>
              <a:t>Private</a:t>
            </a:fld>
            <a:endParaRPr lang="nb-NO" sz="1000">
              <a:solidFill>
                <a:schemeClr val="tx1"/>
              </a:solidFill>
              <a:sym typeface="+mn-lt"/>
            </a:endParaRPr>
          </a:p>
        </p:txBody>
      </p:sp>
      <p:sp>
        <p:nvSpPr>
          <p:cNvPr id="22" name="Rektangel 21"/>
          <p:cNvSpPr/>
          <p:nvPr>
            <p:custDataLst>
              <p:tags r:id="rId20"/>
            </p:custDataLst>
          </p:nvPr>
        </p:nvSpPr>
        <p:spPr bwMode="auto">
          <a:xfrm>
            <a:off x="3941763" y="4979988"/>
            <a:ext cx="3778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C38C5066-70F8-4BE7-A4AD-2AB1C375E194}" type="datetime'A''''''''n''''''''d''''''''''''''''''''''''''r''''e''''''*'''">
              <a:rPr lang="en-US" sz="1000">
                <a:solidFill>
                  <a:schemeClr val="tx1"/>
                </a:solidFill>
              </a:rPr>
              <a:pPr>
                <a:spcBef>
                  <a:spcPct val="0"/>
                </a:spcBef>
                <a:spcAft>
                  <a:spcPct val="0"/>
                </a:spcAft>
              </a:pPr>
              <a:t>Andre*</a:t>
            </a:fld>
            <a:endParaRPr lang="nb-NO" sz="1000">
              <a:solidFill>
                <a:schemeClr val="tx1"/>
              </a:solidFill>
              <a:sym typeface="+mn-lt"/>
            </a:endParaRPr>
          </a:p>
        </p:txBody>
      </p:sp>
      <p:graphicFrame>
        <p:nvGraphicFramePr>
          <p:cNvPr id="9" name="Tabell 8"/>
          <p:cNvGraphicFramePr>
            <a:graphicFrameLocks noGrp="1"/>
          </p:cNvGraphicFramePr>
          <p:nvPr>
            <p:extLst>
              <p:ext uri="{D42A27DB-BD31-4B8C-83A1-F6EECF244321}">
                <p14:modId xmlns:p14="http://schemas.microsoft.com/office/powerpoint/2010/main" val="3260263328"/>
              </p:ext>
            </p:extLst>
          </p:nvPr>
        </p:nvGraphicFramePr>
        <p:xfrm>
          <a:off x="395540" y="1124744"/>
          <a:ext cx="8424933" cy="2396727"/>
        </p:xfrm>
        <a:graphic>
          <a:graphicData uri="http://schemas.openxmlformats.org/drawingml/2006/table">
            <a:tbl>
              <a:tblPr firstRow="1" bandRow="1">
                <a:tableStyleId>{D27102A9-8310-4765-A935-A1911B00CA55}</a:tableStyleId>
              </a:tblPr>
              <a:tblGrid>
                <a:gridCol w="765903">
                  <a:extLst>
                    <a:ext uri="{9D8B030D-6E8A-4147-A177-3AD203B41FA5}">
                      <a16:colId xmlns:a16="http://schemas.microsoft.com/office/drawing/2014/main" val="20000"/>
                    </a:ext>
                  </a:extLst>
                </a:gridCol>
                <a:gridCol w="765903">
                  <a:extLst>
                    <a:ext uri="{9D8B030D-6E8A-4147-A177-3AD203B41FA5}">
                      <a16:colId xmlns:a16="http://schemas.microsoft.com/office/drawing/2014/main" val="20001"/>
                    </a:ext>
                  </a:extLst>
                </a:gridCol>
                <a:gridCol w="765903">
                  <a:extLst>
                    <a:ext uri="{9D8B030D-6E8A-4147-A177-3AD203B41FA5}">
                      <a16:colId xmlns:a16="http://schemas.microsoft.com/office/drawing/2014/main" val="20002"/>
                    </a:ext>
                  </a:extLst>
                </a:gridCol>
                <a:gridCol w="765903">
                  <a:extLst>
                    <a:ext uri="{9D8B030D-6E8A-4147-A177-3AD203B41FA5}">
                      <a16:colId xmlns:a16="http://schemas.microsoft.com/office/drawing/2014/main" val="20003"/>
                    </a:ext>
                  </a:extLst>
                </a:gridCol>
                <a:gridCol w="765903">
                  <a:extLst>
                    <a:ext uri="{9D8B030D-6E8A-4147-A177-3AD203B41FA5}">
                      <a16:colId xmlns:a16="http://schemas.microsoft.com/office/drawing/2014/main" val="20004"/>
                    </a:ext>
                  </a:extLst>
                </a:gridCol>
                <a:gridCol w="765903">
                  <a:extLst>
                    <a:ext uri="{9D8B030D-6E8A-4147-A177-3AD203B41FA5}">
                      <a16:colId xmlns:a16="http://schemas.microsoft.com/office/drawing/2014/main" val="20005"/>
                    </a:ext>
                  </a:extLst>
                </a:gridCol>
                <a:gridCol w="765903">
                  <a:extLst>
                    <a:ext uri="{9D8B030D-6E8A-4147-A177-3AD203B41FA5}">
                      <a16:colId xmlns:a16="http://schemas.microsoft.com/office/drawing/2014/main" val="20006"/>
                    </a:ext>
                  </a:extLst>
                </a:gridCol>
                <a:gridCol w="765903">
                  <a:extLst>
                    <a:ext uri="{9D8B030D-6E8A-4147-A177-3AD203B41FA5}">
                      <a16:colId xmlns:a16="http://schemas.microsoft.com/office/drawing/2014/main" val="20007"/>
                    </a:ext>
                  </a:extLst>
                </a:gridCol>
                <a:gridCol w="765903">
                  <a:extLst>
                    <a:ext uri="{9D8B030D-6E8A-4147-A177-3AD203B41FA5}">
                      <a16:colId xmlns:a16="http://schemas.microsoft.com/office/drawing/2014/main" val="20008"/>
                    </a:ext>
                  </a:extLst>
                </a:gridCol>
                <a:gridCol w="765903">
                  <a:extLst>
                    <a:ext uri="{9D8B030D-6E8A-4147-A177-3AD203B41FA5}">
                      <a16:colId xmlns:a16="http://schemas.microsoft.com/office/drawing/2014/main" val="20009"/>
                    </a:ext>
                  </a:extLst>
                </a:gridCol>
                <a:gridCol w="765903">
                  <a:extLst>
                    <a:ext uri="{9D8B030D-6E8A-4147-A177-3AD203B41FA5}">
                      <a16:colId xmlns:a16="http://schemas.microsoft.com/office/drawing/2014/main" val="20010"/>
                    </a:ext>
                  </a:extLst>
                </a:gridCol>
              </a:tblGrid>
              <a:tr h="415527">
                <a:tc>
                  <a:txBody>
                    <a:bodyPr/>
                    <a:lstStyle/>
                    <a:p>
                      <a:r>
                        <a:rPr lang="nb-NO" sz="1000" dirty="0"/>
                        <a:t>Status</a:t>
                      </a:r>
                    </a:p>
                  </a:txBody>
                  <a:tcPr anchor="ctr"/>
                </a:tc>
                <a:tc>
                  <a:txBody>
                    <a:bodyPr/>
                    <a:lstStyle/>
                    <a:p>
                      <a:pPr algn="ctr"/>
                      <a:r>
                        <a:rPr lang="nb-NO" sz="1000" dirty="0"/>
                        <a:t>2013</a:t>
                      </a:r>
                    </a:p>
                  </a:txBody>
                  <a:tcPr anchor="ctr"/>
                </a:tc>
                <a:tc>
                  <a:txBody>
                    <a:bodyPr/>
                    <a:lstStyle/>
                    <a:p>
                      <a:pPr algn="ctr"/>
                      <a:r>
                        <a:rPr lang="nb-NO" sz="1000" dirty="0"/>
                        <a:t>2014</a:t>
                      </a:r>
                    </a:p>
                  </a:txBody>
                  <a:tcPr anchor="ctr"/>
                </a:tc>
                <a:tc>
                  <a:txBody>
                    <a:bodyPr/>
                    <a:lstStyle/>
                    <a:p>
                      <a:pPr algn="ctr"/>
                      <a:r>
                        <a:rPr lang="nb-NO" sz="1000" dirty="0"/>
                        <a:t>2015</a:t>
                      </a:r>
                    </a:p>
                  </a:txBody>
                  <a:tcPr anchor="ctr"/>
                </a:tc>
                <a:tc>
                  <a:txBody>
                    <a:bodyPr/>
                    <a:lstStyle/>
                    <a:p>
                      <a:pPr algn="ctr"/>
                      <a:r>
                        <a:rPr lang="nb-NO" sz="1000" dirty="0"/>
                        <a:t>2016</a:t>
                      </a:r>
                    </a:p>
                  </a:txBody>
                  <a:tcPr anchor="ctr"/>
                </a:tc>
                <a:tc>
                  <a:txBody>
                    <a:bodyPr/>
                    <a:lstStyle/>
                    <a:p>
                      <a:pPr algn="ctr"/>
                      <a:r>
                        <a:rPr lang="nb-NO" sz="1000" dirty="0"/>
                        <a:t>2017</a:t>
                      </a:r>
                    </a:p>
                  </a:txBody>
                  <a:tcPr anchor="ctr"/>
                </a:tc>
                <a:tc>
                  <a:txBody>
                    <a:bodyPr/>
                    <a:lstStyle/>
                    <a:p>
                      <a:pPr algn="ctr"/>
                      <a:r>
                        <a:rPr lang="nb-NO" sz="1000" dirty="0"/>
                        <a:t>2018</a:t>
                      </a:r>
                    </a:p>
                  </a:txBody>
                  <a:tcPr anchor="ctr"/>
                </a:tc>
                <a:tc>
                  <a:txBody>
                    <a:bodyPr/>
                    <a:lstStyle/>
                    <a:p>
                      <a:pPr algn="ctr"/>
                      <a:r>
                        <a:rPr lang="nb-NO" sz="1000" dirty="0"/>
                        <a:t>2019</a:t>
                      </a:r>
                    </a:p>
                  </a:txBody>
                  <a:tcPr anchor="ctr"/>
                </a:tc>
                <a:tc>
                  <a:txBody>
                    <a:bodyPr/>
                    <a:lstStyle/>
                    <a:p>
                      <a:pPr algn="ctr"/>
                      <a:r>
                        <a:rPr lang="nb-NO" sz="1000" dirty="0"/>
                        <a:t>2020</a:t>
                      </a:r>
                    </a:p>
                  </a:txBody>
                  <a:tcPr anchor="ctr"/>
                </a:tc>
                <a:tc>
                  <a:txBody>
                    <a:bodyPr/>
                    <a:lstStyle/>
                    <a:p>
                      <a:pPr algn="ctr"/>
                      <a:r>
                        <a:rPr lang="nb-NO" sz="1000" baseline="0" dirty="0"/>
                        <a:t>Innmeld/ utmeld</a:t>
                      </a:r>
                      <a:endParaRPr lang="nb-NO" sz="1000" dirty="0"/>
                    </a:p>
                  </a:txBody>
                  <a:tcPr anchor="ctr"/>
                </a:tc>
                <a:tc>
                  <a:txBody>
                    <a:bodyPr/>
                    <a:lstStyle/>
                    <a:p>
                      <a:pPr algn="ctr"/>
                      <a:r>
                        <a:rPr lang="nb-NO" sz="1000" dirty="0"/>
                        <a:t>Netto tilvekst</a:t>
                      </a:r>
                    </a:p>
                  </a:txBody>
                  <a:tcPr anchor="ctr"/>
                </a:tc>
                <a:extLst>
                  <a:ext uri="{0D108BD9-81ED-4DB2-BD59-A6C34878D82A}">
                    <a16:rowId xmlns:a16="http://schemas.microsoft.com/office/drawing/2014/main" val="10000"/>
                  </a:ext>
                </a:extLst>
              </a:tr>
              <a:tr h="388890">
                <a:tc>
                  <a:txBody>
                    <a:bodyPr/>
                    <a:lstStyle/>
                    <a:p>
                      <a:r>
                        <a:rPr lang="nb-NO" sz="1000" dirty="0"/>
                        <a:t>Sysselsatte</a:t>
                      </a:r>
                    </a:p>
                    <a:p>
                      <a:r>
                        <a:rPr lang="nb-NO" sz="1000" dirty="0"/>
                        <a:t>(Økning)</a:t>
                      </a:r>
                    </a:p>
                  </a:txBody>
                  <a:tcPr anchor="ctr"/>
                </a:tc>
                <a:tc>
                  <a:txBody>
                    <a:bodyPr/>
                    <a:lstStyle/>
                    <a:p>
                      <a:pPr algn="ctr" fontAlgn="b"/>
                      <a:r>
                        <a:rPr lang="nb-NO" sz="1100" b="0" i="0" u="none" strike="noStrike" dirty="0">
                          <a:solidFill>
                            <a:srgbClr val="000000"/>
                          </a:solidFill>
                          <a:effectLst/>
                          <a:latin typeface="Calibri"/>
                        </a:rPr>
                        <a:t>1080</a:t>
                      </a:r>
                    </a:p>
                    <a:p>
                      <a:pPr algn="ctr" fontAlgn="b"/>
                      <a:r>
                        <a:rPr lang="nb-NO" sz="1100" b="0" i="0" u="none" strike="noStrike" dirty="0">
                          <a:solidFill>
                            <a:srgbClr val="000000"/>
                          </a:solidFill>
                          <a:effectLst/>
                          <a:latin typeface="Calibri"/>
                        </a:rPr>
                        <a:t>(16)</a:t>
                      </a:r>
                    </a:p>
                  </a:txBody>
                  <a:tcPr marL="9525" marR="9525" marT="9525" marB="0" anchor="ctr"/>
                </a:tc>
                <a:tc>
                  <a:txBody>
                    <a:bodyPr/>
                    <a:lstStyle/>
                    <a:p>
                      <a:pPr algn="ctr" fontAlgn="b"/>
                      <a:r>
                        <a:rPr lang="nb-NO" sz="1100" b="0" i="0" u="none" strike="noStrike" dirty="0">
                          <a:solidFill>
                            <a:srgbClr val="000000"/>
                          </a:solidFill>
                          <a:effectLst/>
                          <a:latin typeface="Calibri"/>
                        </a:rPr>
                        <a:t>1096</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(16)</a:t>
                      </a:r>
                    </a:p>
                  </a:txBody>
                  <a:tcPr marL="9525" marR="9525" marT="9525" marB="0" anchor="ctr"/>
                </a:tc>
                <a:tc>
                  <a:txBody>
                    <a:bodyPr/>
                    <a:lstStyle/>
                    <a:p>
                      <a:pPr algn="ctr" fontAlgn="b"/>
                      <a:r>
                        <a:rPr lang="nb-NO" sz="1100" b="0" i="0" u="none" strike="noStrike" dirty="0">
                          <a:solidFill>
                            <a:srgbClr val="000000"/>
                          </a:solidFill>
                          <a:effectLst/>
                          <a:latin typeface="Calibri"/>
                        </a:rPr>
                        <a:t>1112</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(16)</a:t>
                      </a:r>
                    </a:p>
                  </a:txBody>
                  <a:tcPr marL="9525" marR="9525" marT="9525" marB="0" anchor="ctr"/>
                </a:tc>
                <a:tc>
                  <a:txBody>
                    <a:bodyPr/>
                    <a:lstStyle/>
                    <a:p>
                      <a:pPr algn="ctr" fontAlgn="b"/>
                      <a:r>
                        <a:rPr lang="nb-NO" sz="1100" b="0" i="0" u="none" strike="noStrike" dirty="0">
                          <a:solidFill>
                            <a:srgbClr val="000000"/>
                          </a:solidFill>
                          <a:effectLst/>
                          <a:latin typeface="Calibri"/>
                        </a:rPr>
                        <a:t>1128</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(16)</a:t>
                      </a:r>
                    </a:p>
                  </a:txBody>
                  <a:tcPr marL="9525" marR="9525" marT="9525" marB="0" anchor="ctr"/>
                </a:tc>
                <a:tc>
                  <a:txBody>
                    <a:bodyPr/>
                    <a:lstStyle/>
                    <a:p>
                      <a:pPr algn="ctr" fontAlgn="b"/>
                      <a:r>
                        <a:rPr lang="nb-NO" sz="1100" b="0" i="0" u="none" strike="noStrike" dirty="0">
                          <a:solidFill>
                            <a:srgbClr val="000000"/>
                          </a:solidFill>
                          <a:effectLst/>
                          <a:latin typeface="Calibri"/>
                        </a:rPr>
                        <a:t>1145</a:t>
                      </a:r>
                    </a:p>
                    <a:p>
                      <a:pPr algn="ctr" fontAlgn="b"/>
                      <a:r>
                        <a:rPr lang="nb-NO" sz="1100" b="0" i="0" u="none" strike="noStrike" dirty="0">
                          <a:solidFill>
                            <a:srgbClr val="000000"/>
                          </a:solidFill>
                          <a:effectLst/>
                          <a:latin typeface="Calibri"/>
                        </a:rPr>
                        <a:t>(17)</a:t>
                      </a:r>
                    </a:p>
                  </a:txBody>
                  <a:tcPr marL="9525" marR="9525" marT="9525" marB="0" anchor="ctr"/>
                </a:tc>
                <a:tc>
                  <a:txBody>
                    <a:bodyPr/>
                    <a:lstStyle/>
                    <a:p>
                      <a:pPr algn="ctr" fontAlgn="b"/>
                      <a:r>
                        <a:rPr lang="nb-NO" sz="1100" b="0" i="0" u="none" strike="noStrike" dirty="0">
                          <a:solidFill>
                            <a:srgbClr val="000000"/>
                          </a:solidFill>
                          <a:effectLst/>
                          <a:latin typeface="Calibri"/>
                        </a:rPr>
                        <a:t>1162</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(17)</a:t>
                      </a:r>
                    </a:p>
                  </a:txBody>
                  <a:tcPr marL="9525" marR="9525" marT="9525" marB="0" anchor="ctr"/>
                </a:tc>
                <a:tc>
                  <a:txBody>
                    <a:bodyPr/>
                    <a:lstStyle/>
                    <a:p>
                      <a:pPr algn="ctr" fontAlgn="b"/>
                      <a:r>
                        <a:rPr lang="nb-NO" sz="1100" b="0" i="0" u="none" strike="noStrike" dirty="0">
                          <a:solidFill>
                            <a:srgbClr val="000000"/>
                          </a:solidFill>
                          <a:effectLst/>
                          <a:latin typeface="Calibri"/>
                        </a:rPr>
                        <a:t>1179</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(17)</a:t>
                      </a:r>
                    </a:p>
                  </a:txBody>
                  <a:tcPr marL="9525" marR="9525" marT="9525" marB="0" anchor="ctr"/>
                </a:tc>
                <a:tc>
                  <a:txBody>
                    <a:bodyPr/>
                    <a:lstStyle/>
                    <a:p>
                      <a:pPr algn="ctr" fontAlgn="b"/>
                      <a:r>
                        <a:rPr lang="nb-NO" sz="1100" b="0" i="0" u="none" strike="noStrike" dirty="0">
                          <a:solidFill>
                            <a:srgbClr val="000000"/>
                          </a:solidFill>
                          <a:effectLst/>
                          <a:latin typeface="Calibri"/>
                        </a:rPr>
                        <a:t>1196</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(17)</a:t>
                      </a:r>
                    </a:p>
                  </a:txBody>
                  <a:tcPr marL="9525" marR="9525" marT="9525" marB="0" anchor="ctr"/>
                </a:tc>
                <a:tc>
                  <a:txBody>
                    <a:bodyPr/>
                    <a:lstStyle/>
                    <a:p>
                      <a:pPr algn="ctr" fontAlgn="b"/>
                      <a:r>
                        <a:rPr lang="nb-NO" sz="1100" b="0" i="0" u="none" strike="noStrike" dirty="0">
                          <a:solidFill>
                            <a:srgbClr val="000000"/>
                          </a:solidFill>
                          <a:effectLst/>
                          <a:latin typeface="Calibri"/>
                        </a:rPr>
                        <a:t>6,7 %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5,3 %</a:t>
                      </a:r>
                    </a:p>
                  </a:txBody>
                  <a:tcPr marL="9525" marR="9525" marT="9525" marB="0" anchor="ctr"/>
                </a:tc>
                <a:tc>
                  <a:txBody>
                    <a:bodyPr/>
                    <a:lstStyle/>
                    <a:p>
                      <a:pPr algn="ctr" fontAlgn="b"/>
                      <a:r>
                        <a:rPr lang="nb-NO" sz="1100" b="0" i="0" u="none" strike="noStrike" dirty="0">
                          <a:solidFill>
                            <a:srgbClr val="000000"/>
                          </a:solidFill>
                          <a:effectLst/>
                          <a:latin typeface="Calibri"/>
                        </a:rPr>
                        <a:t>1,5 %</a:t>
                      </a:r>
                    </a:p>
                    <a:p>
                      <a:pPr algn="ctr" fontAlgn="b"/>
                      <a:r>
                        <a:rPr lang="nb-NO" sz="1100" b="0" i="0" u="none" strike="noStrike" dirty="0">
                          <a:solidFill>
                            <a:srgbClr val="000000"/>
                          </a:solidFill>
                          <a:effectLst/>
                          <a:latin typeface="Calibri"/>
                        </a:rPr>
                        <a:t>(gj.sn 17)</a:t>
                      </a:r>
                    </a:p>
                  </a:txBody>
                  <a:tcPr marL="9525" marR="9525" marT="9525" marB="0" anchor="ctr"/>
                </a:tc>
                <a:extLst>
                  <a:ext uri="{0D108BD9-81ED-4DB2-BD59-A6C34878D82A}">
                    <a16:rowId xmlns:a16="http://schemas.microsoft.com/office/drawing/2014/main" val="10001"/>
                  </a:ext>
                </a:extLst>
              </a:tr>
              <a:tr h="388890">
                <a:tc>
                  <a:txBody>
                    <a:bodyPr/>
                    <a:lstStyle/>
                    <a:p>
                      <a:r>
                        <a:rPr lang="nb-NO" sz="1000" dirty="0"/>
                        <a:t>Studenter</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dirty="0">
                          <a:solidFill>
                            <a:srgbClr val="000000"/>
                          </a:solidFill>
                          <a:effectLst/>
                          <a:latin typeface="Calibri"/>
                        </a:rPr>
                        <a:t>20</a:t>
                      </a:r>
                    </a:p>
                    <a:p>
                      <a:pPr algn="ctr" fontAlgn="b"/>
                      <a:r>
                        <a:rPr lang="nb-NO" sz="1100" b="0" i="0" u="none" strike="noStrike" dirty="0">
                          <a:solidFill>
                            <a:srgbClr val="000000"/>
                          </a:solidFill>
                          <a:effectLst/>
                          <a:latin typeface="Calibri"/>
                        </a:rPr>
                        <a:t>(0)</a:t>
                      </a:r>
                    </a:p>
                  </a:txBody>
                  <a:tcPr marL="9525" marR="9525" marT="9525" marB="0" anchor="ctr"/>
                </a:tc>
                <a:tc>
                  <a:txBody>
                    <a:bodyPr/>
                    <a:lstStyle/>
                    <a:p>
                      <a:pPr algn="ctr" fontAlgn="b"/>
                      <a:r>
                        <a:rPr lang="nb-NO" sz="1100" b="0" i="0" u="none" strike="noStrike" dirty="0">
                          <a:solidFill>
                            <a:srgbClr val="000000"/>
                          </a:solidFill>
                          <a:effectLst/>
                          <a:latin typeface="Calibri"/>
                        </a:rPr>
                        <a:t>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(0)</a:t>
                      </a:r>
                    </a:p>
                  </a:txBody>
                  <a:tcPr marL="9525" marR="9525" marT="9525" marB="0" anchor="ctr"/>
                </a:tc>
                <a:tc>
                  <a:txBody>
                    <a:bodyPr/>
                    <a:lstStyle/>
                    <a:p>
                      <a:pPr algn="ctr" fontAlgn="b"/>
                      <a:r>
                        <a:rPr lang="nb-NO" sz="1100" b="0" i="0" u="none" strike="noStrike" dirty="0">
                          <a:solidFill>
                            <a:srgbClr val="000000"/>
                          </a:solidFill>
                          <a:effectLst/>
                          <a:latin typeface="Calibri"/>
                        </a:rPr>
                        <a:t>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(0)</a:t>
                      </a:r>
                    </a:p>
                  </a:txBody>
                  <a:tcPr marL="9525" marR="9525" marT="9525" marB="0" anchor="ctr"/>
                </a:tc>
                <a:tc>
                  <a:txBody>
                    <a:bodyPr/>
                    <a:lstStyle/>
                    <a:p>
                      <a:pPr algn="ctr" fontAlgn="b"/>
                      <a:r>
                        <a:rPr lang="nb-NO" sz="1100" b="0" i="0" u="none" strike="noStrike" dirty="0">
                          <a:solidFill>
                            <a:srgbClr val="000000"/>
                          </a:solidFill>
                          <a:effectLst/>
                          <a:latin typeface="Calibri"/>
                        </a:rPr>
                        <a:t>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(0)</a:t>
                      </a:r>
                    </a:p>
                  </a:txBody>
                  <a:tcPr marL="9525" marR="9525" marT="9525" marB="0" anchor="ctr"/>
                </a:tc>
                <a:tc>
                  <a:txBody>
                    <a:bodyPr/>
                    <a:lstStyle/>
                    <a:p>
                      <a:pPr algn="ctr" fontAlgn="b"/>
                      <a:r>
                        <a:rPr lang="nb-NO" sz="1100" b="0" i="0" u="none" strike="noStrike" dirty="0">
                          <a:solidFill>
                            <a:srgbClr val="000000"/>
                          </a:solidFill>
                          <a:effectLst/>
                          <a:latin typeface="Calibri"/>
                        </a:rPr>
                        <a:t>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(0)</a:t>
                      </a:r>
                    </a:p>
                  </a:txBody>
                  <a:tcPr marL="9525" marR="9525" marT="9525" marB="0" anchor="ctr"/>
                </a:tc>
                <a:tc>
                  <a:txBody>
                    <a:bodyPr/>
                    <a:lstStyle/>
                    <a:p>
                      <a:pPr algn="ctr" fontAlgn="b"/>
                      <a:r>
                        <a:rPr lang="nb-NO" sz="1100" b="0" i="0" u="none" strike="noStrike" dirty="0">
                          <a:solidFill>
                            <a:srgbClr val="000000"/>
                          </a:solidFill>
                          <a:effectLst/>
                          <a:latin typeface="Calibri"/>
                        </a:rPr>
                        <a:t>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(0)</a:t>
                      </a:r>
                    </a:p>
                  </a:txBody>
                  <a:tcPr marL="9525" marR="9525" marT="9525" marB="0" anchor="ctr"/>
                </a:tc>
                <a:tc>
                  <a:txBody>
                    <a:bodyPr/>
                    <a:lstStyle/>
                    <a:p>
                      <a:pPr algn="ctr" fontAlgn="b"/>
                      <a:r>
                        <a:rPr lang="nb-NO" sz="1100" b="0" i="0" u="none" strike="noStrike" dirty="0">
                          <a:solidFill>
                            <a:srgbClr val="000000"/>
                          </a:solidFill>
                          <a:effectLst/>
                          <a:latin typeface="Calibri"/>
                        </a:rPr>
                        <a:t>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(0)</a:t>
                      </a:r>
                    </a:p>
                  </a:txBody>
                  <a:tcPr marL="9525" marR="9525" marT="9525" marB="0" anchor="ctr"/>
                </a:tc>
                <a:tc>
                  <a:txBody>
                    <a:bodyPr/>
                    <a:lstStyle/>
                    <a:p>
                      <a:pPr algn="ctr" fontAlgn="b"/>
                      <a:r>
                        <a:rPr lang="nb-NO" sz="1100" b="0" i="0" u="none" strike="noStrike" dirty="0">
                          <a:solidFill>
                            <a:srgbClr val="000000"/>
                          </a:solidFill>
                          <a:effectLst/>
                          <a:latin typeface="Calibri"/>
                        </a:rPr>
                        <a:t>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(0)</a:t>
                      </a:r>
                    </a:p>
                  </a:txBody>
                  <a:tcPr marL="9525" marR="9525" marT="9525" marB="0" anchor="ctr"/>
                </a:tc>
                <a:tc>
                  <a:txBody>
                    <a:bodyPr/>
                    <a:lstStyle/>
                    <a:p>
                      <a:pPr algn="ctr" fontAlgn="b"/>
                      <a:r>
                        <a:rPr lang="nb-NO" sz="1100" b="0" i="0" u="none" strike="noStrike" dirty="0">
                          <a:solidFill>
                            <a:srgbClr val="000000"/>
                          </a:solidFill>
                          <a:effectLst/>
                          <a:latin typeface="Calibri"/>
                        </a:rPr>
                        <a:t>45,0 %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45,0 %</a:t>
                      </a:r>
                    </a:p>
                  </a:txBody>
                  <a:tcPr marL="9525" marR="9525" marT="9525" marB="0" anchor="ctr"/>
                </a:tc>
                <a:tc>
                  <a:txBody>
                    <a:bodyPr/>
                    <a:lstStyle/>
                    <a:p>
                      <a:pPr algn="ctr" fontAlgn="b"/>
                      <a:r>
                        <a:rPr lang="nb-NO" sz="1100" b="0" i="0" u="none" strike="noStrike" dirty="0">
                          <a:solidFill>
                            <a:srgbClr val="000000"/>
                          </a:solidFill>
                          <a:effectLst/>
                          <a:latin typeface="Calibri"/>
                        </a:rPr>
                        <a:t>0,0 %</a:t>
                      </a:r>
                    </a:p>
                    <a:p>
                      <a:pPr algn="ctr" fontAlgn="b"/>
                      <a:r>
                        <a:rPr lang="nb-NO" sz="1100" b="0" i="0" u="none" strike="noStrike" dirty="0">
                          <a:solidFill>
                            <a:srgbClr val="000000"/>
                          </a:solidFill>
                          <a:effectLst/>
                          <a:latin typeface="Calibri"/>
                        </a:rPr>
                        <a:t>(</a:t>
                      </a:r>
                      <a:r>
                        <a:rPr lang="nb-NO" sz="1100" b="0" i="0" u="none" strike="noStrike" dirty="0">
                          <a:solidFill>
                            <a:srgbClr val="000000"/>
                          </a:solidFill>
                          <a:effectLst/>
                          <a:latin typeface="+mn-lt"/>
                        </a:rPr>
                        <a:t>gj.sn </a:t>
                      </a:r>
                      <a:r>
                        <a:rPr lang="nb-NO" sz="1100" b="0" i="0" u="none" strike="noStrike" dirty="0">
                          <a:solidFill>
                            <a:srgbClr val="000000"/>
                          </a:solidFill>
                          <a:effectLst/>
                          <a:latin typeface="Calibri"/>
                        </a:rPr>
                        <a:t>0)</a:t>
                      </a:r>
                    </a:p>
                  </a:txBody>
                  <a:tcPr marL="9525" marR="9525" marT="9525" marB="0" anchor="ctr"/>
                </a:tc>
                <a:extLst>
                  <a:ext uri="{0D108BD9-81ED-4DB2-BD59-A6C34878D82A}">
                    <a16:rowId xmlns:a16="http://schemas.microsoft.com/office/drawing/2014/main" val="10002"/>
                  </a:ext>
                </a:extLst>
              </a:tr>
              <a:tr h="388890">
                <a:tc>
                  <a:txBody>
                    <a:bodyPr/>
                    <a:lstStyle/>
                    <a:p>
                      <a:pPr algn="l"/>
                      <a:r>
                        <a:rPr lang="nb-NO" sz="1000" dirty="0"/>
                        <a:t>Private</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dirty="0">
                          <a:solidFill>
                            <a:srgbClr val="000000"/>
                          </a:solidFill>
                          <a:effectLst/>
                          <a:latin typeface="Calibri"/>
                        </a:rPr>
                        <a:t>75</a:t>
                      </a:r>
                    </a:p>
                    <a:p>
                      <a:pPr algn="ctr" fontAlgn="b"/>
                      <a:r>
                        <a:rPr lang="nb-NO" sz="1100" b="0" i="0" u="none" strike="noStrike" dirty="0">
                          <a:solidFill>
                            <a:srgbClr val="000000"/>
                          </a:solidFill>
                          <a:effectLst/>
                          <a:latin typeface="Calibri"/>
                        </a:rPr>
                        <a:t>(1)</a:t>
                      </a:r>
                    </a:p>
                  </a:txBody>
                  <a:tcPr marL="9525" marR="9525" marT="9525" marB="0" anchor="ctr"/>
                </a:tc>
                <a:tc>
                  <a:txBody>
                    <a:bodyPr/>
                    <a:lstStyle/>
                    <a:p>
                      <a:pPr algn="ctr" fontAlgn="b"/>
                      <a:r>
                        <a:rPr lang="nb-NO" sz="1100" b="0" i="0" u="none" strike="noStrike" dirty="0">
                          <a:solidFill>
                            <a:srgbClr val="000000"/>
                          </a:solidFill>
                          <a:effectLst/>
                          <a:latin typeface="Calibri"/>
                        </a:rPr>
                        <a:t>76</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a:t>
                      </a:r>
                    </a:p>
                  </a:txBody>
                  <a:tcPr marL="9525" marR="9525" marT="9525" marB="0" anchor="ctr"/>
                </a:tc>
                <a:tc>
                  <a:txBody>
                    <a:bodyPr/>
                    <a:lstStyle/>
                    <a:p>
                      <a:pPr algn="ctr" fontAlgn="b"/>
                      <a:r>
                        <a:rPr lang="nb-NO" sz="1100" b="0" i="0" u="none" strike="noStrike" dirty="0">
                          <a:solidFill>
                            <a:srgbClr val="000000"/>
                          </a:solidFill>
                          <a:effectLst/>
                          <a:latin typeface="Calibri"/>
                        </a:rPr>
                        <a:t>77</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a:t>
                      </a:r>
                    </a:p>
                  </a:txBody>
                  <a:tcPr marL="9525" marR="9525" marT="9525" marB="0" anchor="ctr"/>
                </a:tc>
                <a:tc>
                  <a:txBody>
                    <a:bodyPr/>
                    <a:lstStyle/>
                    <a:p>
                      <a:pPr algn="ctr" fontAlgn="b"/>
                      <a:r>
                        <a:rPr lang="nb-NO" sz="1100" b="0" i="0" u="none" strike="noStrike" dirty="0">
                          <a:solidFill>
                            <a:srgbClr val="000000"/>
                          </a:solidFill>
                          <a:effectLst/>
                          <a:latin typeface="Calibri"/>
                        </a:rPr>
                        <a:t>78</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a:t>
                      </a:r>
                    </a:p>
                  </a:txBody>
                  <a:tcPr marL="9525" marR="9525" marT="9525" marB="0" anchor="ctr"/>
                </a:tc>
                <a:tc>
                  <a:txBody>
                    <a:bodyPr/>
                    <a:lstStyle/>
                    <a:p>
                      <a:pPr algn="ctr" fontAlgn="b"/>
                      <a:r>
                        <a:rPr lang="nb-NO" sz="1100" b="0" i="0" u="none" strike="noStrike" dirty="0">
                          <a:solidFill>
                            <a:srgbClr val="000000"/>
                          </a:solidFill>
                          <a:effectLst/>
                          <a:latin typeface="Calibri"/>
                        </a:rPr>
                        <a:t>79</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a:t>
                      </a:r>
                    </a:p>
                  </a:txBody>
                  <a:tcPr marL="9525" marR="9525" marT="9525" marB="0" anchor="ctr"/>
                </a:tc>
                <a:tc>
                  <a:txBody>
                    <a:bodyPr/>
                    <a:lstStyle/>
                    <a:p>
                      <a:pPr algn="ctr" fontAlgn="b"/>
                      <a:r>
                        <a:rPr lang="nb-NO" sz="1100" b="0" i="0" u="none" strike="noStrike" dirty="0">
                          <a:solidFill>
                            <a:srgbClr val="000000"/>
                          </a:solidFill>
                          <a:effectLst/>
                          <a:latin typeface="Calibri"/>
                        </a:rPr>
                        <a:t>80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a:t>
                      </a:r>
                    </a:p>
                  </a:txBody>
                  <a:tcPr marL="9525" marR="9525" marT="9525" marB="0" anchor="ctr"/>
                </a:tc>
                <a:tc>
                  <a:txBody>
                    <a:bodyPr/>
                    <a:lstStyle/>
                    <a:p>
                      <a:pPr algn="ctr" fontAlgn="b"/>
                      <a:r>
                        <a:rPr lang="nb-NO" sz="1100" b="0" i="0" u="none" strike="noStrike" dirty="0">
                          <a:solidFill>
                            <a:srgbClr val="000000"/>
                          </a:solidFill>
                          <a:effectLst/>
                          <a:latin typeface="Calibri"/>
                        </a:rPr>
                        <a:t>81</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a:t>
                      </a:r>
                    </a:p>
                  </a:txBody>
                  <a:tcPr marL="9525" marR="9525" marT="9525" marB="0" anchor="ctr"/>
                </a:tc>
                <a:tc>
                  <a:txBody>
                    <a:bodyPr/>
                    <a:lstStyle/>
                    <a:p>
                      <a:pPr algn="ctr" fontAlgn="b"/>
                      <a:r>
                        <a:rPr lang="nb-NO" sz="1100" b="0" i="0" u="none" strike="noStrike" dirty="0">
                          <a:solidFill>
                            <a:srgbClr val="000000"/>
                          </a:solidFill>
                          <a:effectLst/>
                          <a:latin typeface="Calibri"/>
                        </a:rPr>
                        <a:t>82</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a:t>
                      </a:r>
                    </a:p>
                  </a:txBody>
                  <a:tcPr marL="9525" marR="9525" marT="9525" marB="0" anchor="ctr"/>
                </a:tc>
                <a:tc>
                  <a:txBody>
                    <a:bodyPr/>
                    <a:lstStyle/>
                    <a:p>
                      <a:pPr algn="ctr" fontAlgn="b"/>
                      <a:r>
                        <a:rPr lang="nb-NO" sz="1100" b="0" i="0" u="none" strike="noStrike" dirty="0">
                          <a:solidFill>
                            <a:srgbClr val="000000"/>
                          </a:solidFill>
                          <a:effectLst/>
                          <a:latin typeface="Calibri"/>
                        </a:rPr>
                        <a:t>6,8 %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5,4 %</a:t>
                      </a:r>
                    </a:p>
                  </a:txBody>
                  <a:tcPr marL="9525" marR="9525" marT="9525" marB="0" anchor="ctr"/>
                </a:tc>
                <a:tc>
                  <a:txBody>
                    <a:bodyPr/>
                    <a:lstStyle/>
                    <a:p>
                      <a:pPr algn="ctr" fontAlgn="b"/>
                      <a:r>
                        <a:rPr lang="nb-NO" sz="1100" b="0" i="0" u="none" strike="noStrike" dirty="0">
                          <a:solidFill>
                            <a:srgbClr val="000000"/>
                          </a:solidFill>
                          <a:effectLst/>
                          <a:latin typeface="Calibri"/>
                        </a:rPr>
                        <a:t>1,4 %</a:t>
                      </a:r>
                    </a:p>
                    <a:p>
                      <a:pPr algn="ctr" fontAlgn="b"/>
                      <a:r>
                        <a:rPr lang="nb-NO" sz="1100" b="0" i="0" u="none" strike="noStrike" dirty="0">
                          <a:solidFill>
                            <a:srgbClr val="000000"/>
                          </a:solidFill>
                          <a:effectLst/>
                          <a:latin typeface="Calibri"/>
                        </a:rPr>
                        <a:t>(</a:t>
                      </a:r>
                      <a:r>
                        <a:rPr lang="nb-NO" sz="1100" b="0" i="0" u="none" strike="noStrike" dirty="0">
                          <a:solidFill>
                            <a:srgbClr val="000000"/>
                          </a:solidFill>
                          <a:effectLst/>
                          <a:latin typeface="+mn-lt"/>
                        </a:rPr>
                        <a:t>gj.sn </a:t>
                      </a:r>
                      <a:r>
                        <a:rPr lang="nb-NO" sz="1100" b="0" i="0" u="none" strike="noStrike" dirty="0">
                          <a:solidFill>
                            <a:srgbClr val="000000"/>
                          </a:solidFill>
                          <a:effectLst/>
                          <a:latin typeface="Calibri"/>
                        </a:rPr>
                        <a:t>1)</a:t>
                      </a:r>
                    </a:p>
                  </a:txBody>
                  <a:tcPr marL="9525" marR="9525" marT="9525" marB="0" anchor="ctr"/>
                </a:tc>
                <a:extLst>
                  <a:ext uri="{0D108BD9-81ED-4DB2-BD59-A6C34878D82A}">
                    <a16:rowId xmlns:a16="http://schemas.microsoft.com/office/drawing/2014/main" val="10003"/>
                  </a:ext>
                </a:extLst>
              </a:tr>
              <a:tr h="388890">
                <a:tc>
                  <a:txBody>
                    <a:bodyPr/>
                    <a:lstStyle/>
                    <a:p>
                      <a:pPr algn="l"/>
                      <a:r>
                        <a:rPr lang="nb-NO" sz="1000" dirty="0"/>
                        <a:t>Offentlig</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dirty="0">
                          <a:solidFill>
                            <a:srgbClr val="000000"/>
                          </a:solidFill>
                          <a:effectLst/>
                          <a:latin typeface="Calibri"/>
                        </a:rPr>
                        <a:t>1005</a:t>
                      </a:r>
                    </a:p>
                    <a:p>
                      <a:pPr algn="ctr" fontAlgn="b"/>
                      <a:r>
                        <a:rPr lang="nb-NO" sz="1100" b="0" i="0" u="none" strike="noStrike" dirty="0">
                          <a:solidFill>
                            <a:srgbClr val="000000"/>
                          </a:solidFill>
                          <a:effectLst/>
                          <a:latin typeface="Calibri"/>
                        </a:rPr>
                        <a:t>(15)</a:t>
                      </a:r>
                    </a:p>
                  </a:txBody>
                  <a:tcPr marL="9525" marR="9525" marT="9525" marB="0" anchor="ctr"/>
                </a:tc>
                <a:tc>
                  <a:txBody>
                    <a:bodyPr/>
                    <a:lstStyle/>
                    <a:p>
                      <a:pPr algn="ctr" fontAlgn="b"/>
                      <a:r>
                        <a:rPr lang="nb-NO" sz="1100" b="0" i="0" u="none" strike="noStrike" dirty="0">
                          <a:solidFill>
                            <a:srgbClr val="000000"/>
                          </a:solidFill>
                          <a:effectLst/>
                          <a:latin typeface="Calibri"/>
                        </a:rPr>
                        <a:t>1020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(15)</a:t>
                      </a:r>
                    </a:p>
                  </a:txBody>
                  <a:tcPr marL="9525" marR="9525" marT="9525" marB="0" anchor="ctr"/>
                </a:tc>
                <a:tc>
                  <a:txBody>
                    <a:bodyPr/>
                    <a:lstStyle/>
                    <a:p>
                      <a:pPr algn="ctr" fontAlgn="b"/>
                      <a:r>
                        <a:rPr lang="nb-NO" sz="1100" b="0" i="0" u="none" strike="noStrike" dirty="0">
                          <a:solidFill>
                            <a:srgbClr val="000000"/>
                          </a:solidFill>
                          <a:effectLst/>
                          <a:latin typeface="Calibri"/>
                        </a:rPr>
                        <a:t>1035</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(15)</a:t>
                      </a:r>
                    </a:p>
                  </a:txBody>
                  <a:tcPr marL="9525" marR="9525" marT="9525" marB="0" anchor="ctr"/>
                </a:tc>
                <a:tc>
                  <a:txBody>
                    <a:bodyPr/>
                    <a:lstStyle/>
                    <a:p>
                      <a:pPr algn="ctr" fontAlgn="b"/>
                      <a:r>
                        <a:rPr lang="nb-NO" sz="1100" b="0" i="0" u="none" strike="noStrike" dirty="0">
                          <a:solidFill>
                            <a:srgbClr val="000000"/>
                          </a:solidFill>
                          <a:effectLst/>
                          <a:latin typeface="Calibri"/>
                        </a:rPr>
                        <a:t>1050</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(15)</a:t>
                      </a:r>
                    </a:p>
                  </a:txBody>
                  <a:tcPr marL="9525" marR="9525" marT="9525" marB="0" anchor="ctr"/>
                </a:tc>
                <a:tc>
                  <a:txBody>
                    <a:bodyPr/>
                    <a:lstStyle/>
                    <a:p>
                      <a:pPr algn="ctr" fontAlgn="b"/>
                      <a:r>
                        <a:rPr lang="nb-NO" sz="1100" b="0" i="0" u="none" strike="noStrike" dirty="0">
                          <a:solidFill>
                            <a:srgbClr val="000000"/>
                          </a:solidFill>
                          <a:effectLst/>
                          <a:latin typeface="Calibri"/>
                        </a:rPr>
                        <a:t>1066</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(16)</a:t>
                      </a:r>
                    </a:p>
                  </a:txBody>
                  <a:tcPr marL="9525" marR="9525" marT="9525" marB="0" anchor="ctr"/>
                </a:tc>
                <a:tc>
                  <a:txBody>
                    <a:bodyPr/>
                    <a:lstStyle/>
                    <a:p>
                      <a:pPr algn="ctr" fontAlgn="b"/>
                      <a:r>
                        <a:rPr lang="nb-NO" sz="1100" b="0" i="0" u="none" strike="noStrike" dirty="0">
                          <a:solidFill>
                            <a:srgbClr val="000000"/>
                          </a:solidFill>
                          <a:effectLst/>
                          <a:latin typeface="Calibri"/>
                        </a:rPr>
                        <a:t>1081</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(16)</a:t>
                      </a:r>
                    </a:p>
                  </a:txBody>
                  <a:tcPr marL="9525" marR="9525" marT="9525" marB="0" anchor="ctr"/>
                </a:tc>
                <a:tc>
                  <a:txBody>
                    <a:bodyPr/>
                    <a:lstStyle/>
                    <a:p>
                      <a:pPr algn="ctr" fontAlgn="b"/>
                      <a:r>
                        <a:rPr lang="nb-NO" sz="1100" b="0" i="0" u="none" strike="noStrike" dirty="0">
                          <a:solidFill>
                            <a:srgbClr val="000000"/>
                          </a:solidFill>
                          <a:effectLst/>
                          <a:latin typeface="Calibri"/>
                        </a:rPr>
                        <a:t>1097</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(16)</a:t>
                      </a:r>
                    </a:p>
                  </a:txBody>
                  <a:tcPr marL="9525" marR="9525" marT="9525" marB="0" anchor="ctr"/>
                </a:tc>
                <a:tc>
                  <a:txBody>
                    <a:bodyPr/>
                    <a:lstStyle/>
                    <a:p>
                      <a:pPr algn="ctr" fontAlgn="b"/>
                      <a:r>
                        <a:rPr lang="nb-NO" sz="1100" b="0" i="0" u="none" strike="noStrike" dirty="0">
                          <a:solidFill>
                            <a:srgbClr val="000000"/>
                          </a:solidFill>
                          <a:effectLst/>
                          <a:latin typeface="Calibri"/>
                        </a:rPr>
                        <a:t>1114</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(16)</a:t>
                      </a:r>
                    </a:p>
                  </a:txBody>
                  <a:tcPr marL="9525" marR="9525" marT="9525" marB="0" anchor="ctr"/>
                </a:tc>
                <a:tc>
                  <a:txBody>
                    <a:bodyPr/>
                    <a:lstStyle/>
                    <a:p>
                      <a:pPr algn="ctr" fontAlgn="b"/>
                      <a:r>
                        <a:rPr lang="nb-NO" sz="1100" b="0" i="0" u="none" strike="noStrike" dirty="0">
                          <a:solidFill>
                            <a:srgbClr val="000000"/>
                          </a:solidFill>
                          <a:effectLst/>
                          <a:latin typeface="Calibri"/>
                        </a:rPr>
                        <a:t>6,8 %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5,3 %</a:t>
                      </a:r>
                    </a:p>
                  </a:txBody>
                  <a:tcPr marL="9525" marR="9525" marT="9525" marB="0" anchor="ctr"/>
                </a:tc>
                <a:tc>
                  <a:txBody>
                    <a:bodyPr/>
                    <a:lstStyle/>
                    <a:p>
                      <a:pPr algn="ctr" fontAlgn="b"/>
                      <a:r>
                        <a:rPr lang="nb-NO" sz="1100" b="0" i="0" u="none" strike="noStrike" dirty="0">
                          <a:solidFill>
                            <a:srgbClr val="000000"/>
                          </a:solidFill>
                          <a:effectLst/>
                          <a:latin typeface="Calibri"/>
                        </a:rPr>
                        <a:t>1,5 %</a:t>
                      </a:r>
                    </a:p>
                    <a:p>
                      <a:pPr algn="ctr" fontAlgn="b"/>
                      <a:r>
                        <a:rPr lang="nb-NO" sz="1100" b="0" i="0" u="none" strike="noStrike" dirty="0">
                          <a:solidFill>
                            <a:srgbClr val="000000"/>
                          </a:solidFill>
                          <a:effectLst/>
                          <a:latin typeface="Calibri"/>
                        </a:rPr>
                        <a:t>(</a:t>
                      </a:r>
                      <a:r>
                        <a:rPr lang="nb-NO" sz="1100" b="0" i="0" u="none" strike="noStrike" dirty="0">
                          <a:solidFill>
                            <a:srgbClr val="000000"/>
                          </a:solidFill>
                          <a:effectLst/>
                          <a:latin typeface="+mn-lt"/>
                        </a:rPr>
                        <a:t>gj.sn </a:t>
                      </a:r>
                      <a:r>
                        <a:rPr lang="nb-NO" sz="1100" b="0" i="0" u="none" strike="noStrike" dirty="0">
                          <a:solidFill>
                            <a:srgbClr val="000000"/>
                          </a:solidFill>
                          <a:effectLst/>
                          <a:latin typeface="Calibri"/>
                        </a:rPr>
                        <a:t>15)</a:t>
                      </a:r>
                    </a:p>
                  </a:txBody>
                  <a:tcPr marL="9525" marR="9525" marT="9525" marB="0" anchor="ctr"/>
                </a:tc>
                <a:extLst>
                  <a:ext uri="{0D108BD9-81ED-4DB2-BD59-A6C34878D82A}">
                    <a16:rowId xmlns:a16="http://schemas.microsoft.com/office/drawing/2014/main" val="10004"/>
                  </a:ext>
                </a:extLst>
              </a:tr>
              <a:tr h="388890">
                <a:tc>
                  <a:txBody>
                    <a:bodyPr/>
                    <a:lstStyle/>
                    <a:p>
                      <a:pPr algn="l"/>
                      <a:r>
                        <a:rPr lang="nb-NO" sz="1000" dirty="0"/>
                        <a:t>Totalt*</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dirty="0">
                          <a:solidFill>
                            <a:srgbClr val="000000"/>
                          </a:solidFill>
                          <a:effectLst/>
                          <a:latin typeface="Calibri"/>
                        </a:rPr>
                        <a:t>1100</a:t>
                      </a:r>
                    </a:p>
                    <a:p>
                      <a:pPr algn="ctr" fontAlgn="b"/>
                      <a:r>
                        <a:rPr lang="nb-NO" sz="1100" b="0" i="0" u="none" strike="noStrike" dirty="0">
                          <a:solidFill>
                            <a:srgbClr val="000000"/>
                          </a:solidFill>
                          <a:effectLst/>
                          <a:latin typeface="Calibri"/>
                        </a:rPr>
                        <a:t>(16)</a:t>
                      </a:r>
                    </a:p>
                  </a:txBody>
                  <a:tcPr marL="9525" marR="9525" marT="9525" marB="0" anchor="ctr"/>
                </a:tc>
                <a:tc>
                  <a:txBody>
                    <a:bodyPr/>
                    <a:lstStyle/>
                    <a:p>
                      <a:pPr algn="ctr" fontAlgn="b"/>
                      <a:r>
                        <a:rPr lang="nb-NO" sz="1100" b="0" i="0" u="none" strike="noStrike" dirty="0">
                          <a:solidFill>
                            <a:srgbClr val="000000"/>
                          </a:solidFill>
                          <a:effectLst/>
                          <a:latin typeface="Calibri"/>
                        </a:rPr>
                        <a:t>1116</a:t>
                      </a:r>
                    </a:p>
                    <a:p>
                      <a:pPr algn="ctr" fontAlgn="b"/>
                      <a:r>
                        <a:rPr lang="nb-NO" sz="1100" b="0" i="0" u="none" strike="noStrike" dirty="0">
                          <a:solidFill>
                            <a:srgbClr val="000000"/>
                          </a:solidFill>
                          <a:effectLst/>
                          <a:latin typeface="Calibri"/>
                        </a:rPr>
                        <a:t>(16)</a:t>
                      </a:r>
                    </a:p>
                  </a:txBody>
                  <a:tcPr marL="9525" marR="9525" marT="9525" marB="0" anchor="ctr"/>
                </a:tc>
                <a:tc>
                  <a:txBody>
                    <a:bodyPr/>
                    <a:lstStyle/>
                    <a:p>
                      <a:pPr algn="ctr" fontAlgn="b"/>
                      <a:r>
                        <a:rPr lang="nb-NO" sz="1100" b="0" i="0" u="none" strike="noStrike" dirty="0">
                          <a:solidFill>
                            <a:srgbClr val="000000"/>
                          </a:solidFill>
                          <a:effectLst/>
                          <a:latin typeface="Calibri"/>
                        </a:rPr>
                        <a:t>1132</a:t>
                      </a:r>
                    </a:p>
                    <a:p>
                      <a:pPr algn="ctr" fontAlgn="b"/>
                      <a:r>
                        <a:rPr lang="nb-NO" sz="1100" b="0" i="0" u="none" strike="noStrike" dirty="0">
                          <a:solidFill>
                            <a:srgbClr val="000000"/>
                          </a:solidFill>
                          <a:effectLst/>
                          <a:latin typeface="Calibri"/>
                        </a:rPr>
                        <a:t>(16)</a:t>
                      </a:r>
                    </a:p>
                  </a:txBody>
                  <a:tcPr marL="9525" marR="9525" marT="9525" marB="0" anchor="ctr"/>
                </a:tc>
                <a:tc>
                  <a:txBody>
                    <a:bodyPr/>
                    <a:lstStyle/>
                    <a:p>
                      <a:pPr algn="ctr" fontAlgn="b"/>
                      <a:r>
                        <a:rPr lang="nb-NO" sz="1100" b="0" i="0" u="none" strike="noStrike" dirty="0">
                          <a:solidFill>
                            <a:srgbClr val="000000"/>
                          </a:solidFill>
                          <a:effectLst/>
                          <a:latin typeface="Calibri"/>
                        </a:rPr>
                        <a:t>1148</a:t>
                      </a:r>
                    </a:p>
                    <a:p>
                      <a:pPr algn="ctr" fontAlgn="b"/>
                      <a:r>
                        <a:rPr lang="nb-NO" sz="1100" b="0" i="0" u="none" strike="noStrike" dirty="0">
                          <a:solidFill>
                            <a:srgbClr val="000000"/>
                          </a:solidFill>
                          <a:effectLst/>
                          <a:latin typeface="Calibri"/>
                        </a:rPr>
                        <a:t>(16)</a:t>
                      </a:r>
                    </a:p>
                  </a:txBody>
                  <a:tcPr marL="9525" marR="9525" marT="9525" marB="0" anchor="ctr"/>
                </a:tc>
                <a:tc>
                  <a:txBody>
                    <a:bodyPr/>
                    <a:lstStyle/>
                    <a:p>
                      <a:pPr algn="ctr" fontAlgn="b"/>
                      <a:r>
                        <a:rPr lang="nb-NO" sz="1100" b="0" i="0" u="none" strike="noStrike" dirty="0">
                          <a:solidFill>
                            <a:srgbClr val="000000"/>
                          </a:solidFill>
                          <a:effectLst/>
                          <a:latin typeface="Calibri"/>
                        </a:rPr>
                        <a:t>1165</a:t>
                      </a:r>
                    </a:p>
                    <a:p>
                      <a:pPr algn="ctr" fontAlgn="b"/>
                      <a:r>
                        <a:rPr lang="nb-NO" sz="1100" b="0" i="0" u="none" strike="noStrike" dirty="0">
                          <a:solidFill>
                            <a:srgbClr val="000000"/>
                          </a:solidFill>
                          <a:effectLst/>
                          <a:latin typeface="Calibri"/>
                        </a:rPr>
                        <a:t>(17)</a:t>
                      </a:r>
                    </a:p>
                  </a:txBody>
                  <a:tcPr marL="9525" marR="9525" marT="9525" marB="0" anchor="ctr"/>
                </a:tc>
                <a:tc>
                  <a:txBody>
                    <a:bodyPr/>
                    <a:lstStyle/>
                    <a:p>
                      <a:pPr algn="ctr" fontAlgn="b"/>
                      <a:r>
                        <a:rPr lang="nb-NO" sz="1100" b="0" i="0" u="none" strike="noStrike" dirty="0">
                          <a:solidFill>
                            <a:srgbClr val="000000"/>
                          </a:solidFill>
                          <a:effectLst/>
                          <a:latin typeface="Calibri"/>
                        </a:rPr>
                        <a:t>1182</a:t>
                      </a:r>
                    </a:p>
                    <a:p>
                      <a:pPr algn="ctr" fontAlgn="b"/>
                      <a:r>
                        <a:rPr lang="nb-NO" sz="1100" b="0" i="0" u="none" strike="noStrike" dirty="0">
                          <a:solidFill>
                            <a:srgbClr val="000000"/>
                          </a:solidFill>
                          <a:effectLst/>
                          <a:latin typeface="Calibri"/>
                        </a:rPr>
                        <a:t>(17)</a:t>
                      </a:r>
                    </a:p>
                  </a:txBody>
                  <a:tcPr marL="9525" marR="9525" marT="9525" marB="0" anchor="ctr"/>
                </a:tc>
                <a:tc>
                  <a:txBody>
                    <a:bodyPr/>
                    <a:lstStyle/>
                    <a:p>
                      <a:pPr algn="ctr" fontAlgn="b"/>
                      <a:r>
                        <a:rPr lang="nb-NO" sz="1100" b="0" i="0" u="none" strike="noStrike" dirty="0">
                          <a:solidFill>
                            <a:srgbClr val="000000"/>
                          </a:solidFill>
                          <a:effectLst/>
                          <a:latin typeface="Calibri"/>
                        </a:rPr>
                        <a:t>1199</a:t>
                      </a:r>
                    </a:p>
                    <a:p>
                      <a:pPr algn="ctr" fontAlgn="b"/>
                      <a:r>
                        <a:rPr lang="nb-NO" sz="1100" b="0" i="0" u="none" strike="noStrike" dirty="0">
                          <a:solidFill>
                            <a:srgbClr val="000000"/>
                          </a:solidFill>
                          <a:effectLst/>
                          <a:latin typeface="Calibri"/>
                        </a:rPr>
                        <a:t>(17)</a:t>
                      </a:r>
                    </a:p>
                  </a:txBody>
                  <a:tcPr marL="9525" marR="9525" marT="9525" marB="0" anchor="ctr"/>
                </a:tc>
                <a:tc>
                  <a:txBody>
                    <a:bodyPr/>
                    <a:lstStyle/>
                    <a:p>
                      <a:pPr algn="ctr" fontAlgn="b"/>
                      <a:r>
                        <a:rPr lang="nb-NO" sz="1100" b="0" i="0" u="none" strike="noStrike" dirty="0">
                          <a:solidFill>
                            <a:srgbClr val="000000"/>
                          </a:solidFill>
                          <a:effectLst/>
                          <a:latin typeface="Calibri"/>
                        </a:rPr>
                        <a:t>1216</a:t>
                      </a:r>
                    </a:p>
                    <a:p>
                      <a:pPr algn="ctr" fontAlgn="b"/>
                      <a:r>
                        <a:rPr lang="nb-NO" sz="1100" b="0" i="0" u="none" strike="noStrike" dirty="0">
                          <a:solidFill>
                            <a:srgbClr val="000000"/>
                          </a:solidFill>
                          <a:effectLst/>
                          <a:latin typeface="Calibri"/>
                        </a:rPr>
                        <a:t>(17)</a:t>
                      </a:r>
                    </a:p>
                  </a:txBody>
                  <a:tcPr marL="9525" marR="9525" marT="9525" marB="0" anchor="ctr"/>
                </a:tc>
                <a:tc>
                  <a:txBody>
                    <a:bodyPr/>
                    <a:lstStyle/>
                    <a:p>
                      <a:pPr algn="ctr"/>
                      <a:r>
                        <a:rPr lang="nb-NO" sz="1000" dirty="0"/>
                        <a:t>8,1%</a:t>
                      </a:r>
                    </a:p>
                    <a:p>
                      <a:pPr algn="ctr"/>
                      <a:r>
                        <a:rPr lang="nb-NO" sz="1000" dirty="0"/>
                        <a:t>6,6%</a:t>
                      </a:r>
                    </a:p>
                  </a:txBody>
                  <a:tcPr anchor="ctr"/>
                </a:tc>
                <a:tc>
                  <a:txBody>
                    <a:bodyPr/>
                    <a:lstStyle/>
                    <a:p>
                      <a:pPr algn="ctr"/>
                      <a:r>
                        <a:rPr lang="nb-NO" sz="1000" dirty="0"/>
                        <a:t>1,4%</a:t>
                      </a:r>
                    </a:p>
                    <a:p>
                      <a:pPr algn="ctr"/>
                      <a:r>
                        <a:rPr lang="nb-NO" sz="1000" dirty="0"/>
                        <a:t>(</a:t>
                      </a:r>
                      <a:r>
                        <a:rPr lang="nb-NO" sz="1000" b="0" i="0" u="none" strike="noStrike" dirty="0">
                          <a:solidFill>
                            <a:srgbClr val="000000"/>
                          </a:solidFill>
                          <a:effectLst/>
                          <a:latin typeface="+mn-lt"/>
                        </a:rPr>
                        <a:t>gj.sn </a:t>
                      </a:r>
                      <a:r>
                        <a:rPr lang="nb-NO" sz="1000" dirty="0"/>
                        <a:t>17)</a:t>
                      </a:r>
                    </a:p>
                  </a:txBody>
                  <a:tcPr anchor="ctr"/>
                </a:tc>
                <a:extLst>
                  <a:ext uri="{0D108BD9-81ED-4DB2-BD59-A6C34878D82A}">
                    <a16:rowId xmlns:a16="http://schemas.microsoft.com/office/drawing/2014/main" val="10005"/>
                  </a:ext>
                </a:extLst>
              </a:tr>
            </a:tbl>
          </a:graphicData>
        </a:graphic>
      </p:graphicFrame>
      <p:sp>
        <p:nvSpPr>
          <p:cNvPr id="61" name="TekstSylinder 60"/>
          <p:cNvSpPr txBox="1"/>
          <p:nvPr/>
        </p:nvSpPr>
        <p:spPr>
          <a:xfrm>
            <a:off x="383659" y="6021288"/>
            <a:ext cx="9372917" cy="246221"/>
          </a:xfrm>
          <a:prstGeom prst="rect">
            <a:avLst/>
          </a:prstGeom>
          <a:noFill/>
        </p:spPr>
        <p:txBody>
          <a:bodyPr wrap="square" rtlCol="0">
            <a:spAutoFit/>
          </a:bodyPr>
          <a:lstStyle/>
          <a:p>
            <a:r>
              <a:rPr lang="nb-NO" sz="1000" dirty="0"/>
              <a:t>*Grunnet mangel på data kan vi ikke konkretisere veksten for de 60 resterende medlemstypene, deltid, pensjonist, ufør osv. «Andre» er derfor konstant. </a:t>
            </a:r>
          </a:p>
        </p:txBody>
      </p:sp>
      <p:sp>
        <p:nvSpPr>
          <p:cNvPr id="88" name="TekstSylinder 87"/>
          <p:cNvSpPr txBox="1"/>
          <p:nvPr/>
        </p:nvSpPr>
        <p:spPr>
          <a:xfrm>
            <a:off x="7020681" y="4622939"/>
            <a:ext cx="466279" cy="246221"/>
          </a:xfrm>
          <a:prstGeom prst="rect">
            <a:avLst/>
          </a:prstGeom>
          <a:noFill/>
        </p:spPr>
        <p:txBody>
          <a:bodyPr wrap="square" rtlCol="0">
            <a:spAutoFit/>
          </a:bodyPr>
          <a:lstStyle/>
          <a:p>
            <a:r>
              <a:rPr lang="nb-NO" sz="1000" dirty="0"/>
              <a:t>11%</a:t>
            </a:r>
          </a:p>
        </p:txBody>
      </p:sp>
      <p:sp>
        <p:nvSpPr>
          <p:cNvPr id="89" name="TekstSylinder 88"/>
          <p:cNvSpPr txBox="1"/>
          <p:nvPr/>
        </p:nvSpPr>
        <p:spPr>
          <a:xfrm>
            <a:off x="7632996" y="4622939"/>
            <a:ext cx="588244" cy="246221"/>
          </a:xfrm>
          <a:prstGeom prst="rect">
            <a:avLst/>
          </a:prstGeom>
          <a:noFill/>
        </p:spPr>
        <p:txBody>
          <a:bodyPr wrap="square" rtlCol="0">
            <a:spAutoFit/>
          </a:bodyPr>
          <a:lstStyle/>
          <a:p>
            <a:r>
              <a:rPr lang="nb-NO" sz="1000" dirty="0"/>
              <a:t>0,1%</a:t>
            </a:r>
          </a:p>
        </p:txBody>
      </p:sp>
      <p:sp>
        <p:nvSpPr>
          <p:cNvPr id="90" name="TekstSylinder 89"/>
          <p:cNvSpPr txBox="1"/>
          <p:nvPr/>
        </p:nvSpPr>
        <p:spPr>
          <a:xfrm>
            <a:off x="8221240" y="4622939"/>
            <a:ext cx="455216" cy="246221"/>
          </a:xfrm>
          <a:prstGeom prst="rect">
            <a:avLst/>
          </a:prstGeom>
          <a:noFill/>
        </p:spPr>
        <p:txBody>
          <a:bodyPr wrap="square" rtlCol="0">
            <a:spAutoFit/>
          </a:bodyPr>
          <a:lstStyle/>
          <a:p>
            <a:r>
              <a:rPr lang="nb-NO" sz="1000" dirty="0"/>
              <a:t>2,7%</a:t>
            </a:r>
          </a:p>
        </p:txBody>
      </p:sp>
      <p:sp>
        <p:nvSpPr>
          <p:cNvPr id="91" name="TekstSylinder 90"/>
          <p:cNvSpPr txBox="1"/>
          <p:nvPr/>
        </p:nvSpPr>
        <p:spPr>
          <a:xfrm>
            <a:off x="4572000" y="3789040"/>
            <a:ext cx="2062287" cy="430887"/>
          </a:xfrm>
          <a:prstGeom prst="rect">
            <a:avLst/>
          </a:prstGeom>
          <a:noFill/>
        </p:spPr>
        <p:txBody>
          <a:bodyPr wrap="square" rtlCol="0">
            <a:spAutoFit/>
          </a:bodyPr>
          <a:lstStyle/>
          <a:p>
            <a:r>
              <a:rPr lang="nb-NO" sz="1100" dirty="0"/>
              <a:t>Gjennomsnittlig omsetning pr medlemstype pr år</a:t>
            </a:r>
          </a:p>
        </p:txBody>
      </p:sp>
      <p:sp>
        <p:nvSpPr>
          <p:cNvPr id="92" name="TekstSylinder 91"/>
          <p:cNvSpPr txBox="1"/>
          <p:nvPr/>
        </p:nvSpPr>
        <p:spPr>
          <a:xfrm>
            <a:off x="4643439" y="4318858"/>
            <a:ext cx="1853728" cy="1615827"/>
          </a:xfrm>
          <a:prstGeom prst="rect">
            <a:avLst/>
          </a:prstGeom>
          <a:noFill/>
        </p:spPr>
        <p:txBody>
          <a:bodyPr wrap="square" rtlCol="0">
            <a:spAutoFit/>
          </a:bodyPr>
          <a:lstStyle/>
          <a:p>
            <a:r>
              <a:rPr lang="nb-NO" sz="1100" dirty="0"/>
              <a:t>Fulltid:       	MNOK 3,9</a:t>
            </a:r>
          </a:p>
          <a:p>
            <a:r>
              <a:rPr lang="nb-NO" sz="1100" dirty="0"/>
              <a:t>1 år et studie: 	2 855NOK Studenter: 	3 000 NOK</a:t>
            </a:r>
          </a:p>
          <a:p>
            <a:r>
              <a:rPr lang="nb-NO" sz="1100" dirty="0"/>
              <a:t>Andre:	73 000 NOK</a:t>
            </a:r>
          </a:p>
          <a:p>
            <a:pPr algn="ctr"/>
            <a:endParaRPr lang="nb-NO" sz="1100" dirty="0"/>
          </a:p>
          <a:p>
            <a:pPr algn="ctr"/>
            <a:endParaRPr lang="nb-NO" sz="1100" dirty="0"/>
          </a:p>
          <a:p>
            <a:pPr algn="ctr"/>
            <a:endParaRPr lang="nb-NO" sz="1100" dirty="0"/>
          </a:p>
          <a:p>
            <a:pPr algn="ctr"/>
            <a:r>
              <a:rPr lang="nb-NO" sz="1100" dirty="0"/>
              <a:t>MNOK  3,93</a:t>
            </a:r>
          </a:p>
          <a:p>
            <a:pPr algn="ctr"/>
            <a:r>
              <a:rPr lang="nb-NO" sz="1100" dirty="0"/>
              <a:t>Ekskl. Andre: MNOK 3,85</a:t>
            </a:r>
          </a:p>
        </p:txBody>
      </p:sp>
      <p:cxnSp>
        <p:nvCxnSpPr>
          <p:cNvPr id="93" name="Rett linje 92"/>
          <p:cNvCxnSpPr/>
          <p:nvPr/>
        </p:nvCxnSpPr>
        <p:spPr>
          <a:xfrm flipV="1">
            <a:off x="4644008" y="4249216"/>
            <a:ext cx="1827213" cy="1"/>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2" name="Rektangel 61"/>
          <p:cNvSpPr/>
          <p:nvPr>
            <p:custDataLst>
              <p:tags r:id="rId21"/>
            </p:custDataLst>
          </p:nvPr>
        </p:nvSpPr>
        <p:spPr bwMode="auto">
          <a:xfrm>
            <a:off x="7034213" y="3973513"/>
            <a:ext cx="179387"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0" name="Rektangel 59"/>
          <p:cNvSpPr/>
          <p:nvPr>
            <p:custDataLst>
              <p:tags r:id="rId22"/>
            </p:custDataLst>
          </p:nvPr>
        </p:nvSpPr>
        <p:spPr bwMode="auto">
          <a:xfrm>
            <a:off x="7034213" y="3770313"/>
            <a:ext cx="179387"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Rektangel 3"/>
          <p:cNvSpPr/>
          <p:nvPr>
            <p:custDataLst>
              <p:tags r:id="rId23"/>
            </p:custDataLst>
          </p:nvPr>
        </p:nvSpPr>
        <p:spPr bwMode="auto">
          <a:xfrm>
            <a:off x="7264400" y="3767138"/>
            <a:ext cx="10175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D6DD5531-38E1-4ED1-8B65-749771038B2E}" type="datetime'''M''''e''''d''''le''m''''s''''p''o''''''tensi''''a''''le'">
              <a:rPr lang="en-US" sz="1000">
                <a:solidFill>
                  <a:schemeClr val="tx1"/>
                </a:solidFill>
              </a:rPr>
              <a:pPr>
                <a:spcBef>
                  <a:spcPct val="0"/>
                </a:spcBef>
                <a:spcAft>
                  <a:spcPct val="0"/>
                </a:spcAft>
              </a:pPr>
              <a:t>Medlemspotensiale</a:t>
            </a:fld>
            <a:endParaRPr lang="nb-NO" sz="1000">
              <a:solidFill>
                <a:schemeClr val="tx1"/>
              </a:solidFill>
              <a:sym typeface="+mn-lt"/>
            </a:endParaRPr>
          </a:p>
        </p:txBody>
      </p:sp>
      <p:sp>
        <p:nvSpPr>
          <p:cNvPr id="5" name="Rektangel 4"/>
          <p:cNvSpPr/>
          <p:nvPr>
            <p:custDataLst>
              <p:tags r:id="rId24"/>
            </p:custDataLst>
          </p:nvPr>
        </p:nvSpPr>
        <p:spPr bwMode="auto">
          <a:xfrm>
            <a:off x="7264400" y="3970338"/>
            <a:ext cx="6413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6C98AC36-7D72-482D-AB17-762616D0344F}" type="datetime'''''''Me''d''''''l''emm''''''''''e''''''''r'''''''''''''">
              <a:rPr lang="en-US" sz="1000">
                <a:solidFill>
                  <a:schemeClr val="tx1"/>
                </a:solidFill>
              </a:rPr>
              <a:pPr>
                <a:spcBef>
                  <a:spcPct val="0"/>
                </a:spcBef>
                <a:spcAft>
                  <a:spcPct val="0"/>
                </a:spcAft>
              </a:pPr>
              <a:t>Medlemmer</a:t>
            </a:fld>
            <a:endParaRPr lang="nb-NO" sz="1000">
              <a:solidFill>
                <a:schemeClr val="tx1"/>
              </a:solidFill>
              <a:latin typeface="Calibri"/>
              <a:sym typeface="Calibri"/>
            </a:endParaRPr>
          </a:p>
        </p:txBody>
      </p:sp>
    </p:spTree>
    <p:extLst>
      <p:ext uri="{BB962C8B-B14F-4D97-AF65-F5344CB8AC3E}">
        <p14:creationId xmlns:p14="http://schemas.microsoft.com/office/powerpoint/2010/main" val="291607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kt 25" hidden="1"/>
          <p:cNvGraphicFramePr>
            <a:graphicFrameLocks noChangeAspect="1"/>
          </p:cNvGraphicFramePr>
          <p:nvPr>
            <p:custDataLst>
              <p:tags r:id="rId2"/>
            </p:custDataLst>
            <p:extLst>
              <p:ext uri="{D42A27DB-BD31-4B8C-83A1-F6EECF244321}">
                <p14:modId xmlns:p14="http://schemas.microsoft.com/office/powerpoint/2010/main" val="118371082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89" name="think-cell Slide" r:id="rId27" imgW="360" imgH="360" progId="">
                  <p:embed/>
                </p:oleObj>
              </mc:Choice>
              <mc:Fallback>
                <p:oleObj name="think-cell Slide" r:id="rId27" imgW="360" imgH="360" progId="">
                  <p:embed/>
                  <p:pic>
                    <p:nvPicPr>
                      <p:cNvPr id="0" name="Picture 13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ktangel 7"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nb-NO" sz="1000">
              <a:latin typeface="Calibri"/>
              <a:sym typeface="Calibri"/>
            </a:endParaRPr>
          </a:p>
        </p:txBody>
      </p:sp>
      <p:sp>
        <p:nvSpPr>
          <p:cNvPr id="59" name="Rektangel 58"/>
          <p:cNvSpPr/>
          <p:nvPr/>
        </p:nvSpPr>
        <p:spPr>
          <a:xfrm>
            <a:off x="395536" y="3716338"/>
            <a:ext cx="8425309" cy="23415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nb-NO" sz="2000" dirty="0"/>
              <a:t>Delmål: Samfunnsfag</a:t>
            </a:r>
            <a:br>
              <a:rPr lang="nb-NO" sz="2000" dirty="0"/>
            </a:br>
            <a:r>
              <a:rPr lang="nb-NO" sz="2000" dirty="0"/>
              <a:t>-</a:t>
            </a:r>
            <a:r>
              <a:rPr lang="nb-NO" sz="1600" dirty="0"/>
              <a:t>Redusere utmeldinger og øke innmeldinger blant private og studenter med 10%</a:t>
            </a:r>
          </a:p>
        </p:txBody>
      </p:sp>
      <p:graphicFrame>
        <p:nvGraphicFramePr>
          <p:cNvPr id="6" name="Objekt 5"/>
          <p:cNvGraphicFramePr>
            <a:graphicFrameLocks/>
          </p:cNvGraphicFramePr>
          <p:nvPr>
            <p:custDataLst>
              <p:tags r:id="rId4"/>
            </p:custDataLst>
            <p:extLst>
              <p:ext uri="{D42A27DB-BD31-4B8C-83A1-F6EECF244321}">
                <p14:modId xmlns:p14="http://schemas.microsoft.com/office/powerpoint/2010/main" val="4101957991"/>
              </p:ext>
            </p:extLst>
          </p:nvPr>
        </p:nvGraphicFramePr>
        <p:xfrm>
          <a:off x="6846888" y="4117975"/>
          <a:ext cx="1971648" cy="1362085"/>
        </p:xfrm>
        <a:graphic>
          <a:graphicData uri="http://schemas.openxmlformats.org/presentationml/2006/ole">
            <mc:AlternateContent xmlns:mc="http://schemas.openxmlformats.org/markup-compatibility/2006">
              <mc:Choice xmlns:v="urn:schemas-microsoft-com:vml" Requires="v">
                <p:oleObj spid="_x0000_s61590" name="Chart" r:id="rId29" imgW="1971648" imgH="1362085" progId="MSGraph.Chart.8">
                  <p:embed followColorScheme="full"/>
                </p:oleObj>
              </mc:Choice>
              <mc:Fallback>
                <p:oleObj name="Chart" r:id="rId29" imgW="1971648" imgH="1362085" progId="MSGraph.Chart.8">
                  <p:embed followColorScheme="full"/>
                  <p:pic>
                    <p:nvPicPr>
                      <p:cNvPr id="0" name="Picture 138"/>
                      <p:cNvPicPr>
                        <a:picLocks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846888" y="4117975"/>
                        <a:ext cx="1971648" cy="13620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Rektangel 41"/>
          <p:cNvSpPr/>
          <p:nvPr>
            <p:custDataLst>
              <p:tags r:id="rId5"/>
            </p:custDataLst>
          </p:nvPr>
        </p:nvSpPr>
        <p:spPr bwMode="auto">
          <a:xfrm flipV="1">
            <a:off x="8408988" y="5470525"/>
            <a:ext cx="152400" cy="515938"/>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D7E8D2F8-A76C-4EA4-8A25-93079476C3BB}" type="datetime'''''S''''''tu''''''''''d''''''e''''''''''n''te''''''''''''r'''">
              <a:rPr lang="en-US" sz="1000">
                <a:solidFill>
                  <a:schemeClr val="tx1"/>
                </a:solidFill>
              </a:rPr>
              <a:pPr algn="ctr">
                <a:spcBef>
                  <a:spcPct val="0"/>
                </a:spcBef>
                <a:spcAft>
                  <a:spcPct val="0"/>
                </a:spcAft>
              </a:pPr>
              <a:t>Studenter</a:t>
            </a:fld>
            <a:endParaRPr lang="nb-NO" sz="1000">
              <a:solidFill>
                <a:schemeClr val="tx1"/>
              </a:solidFill>
              <a:sym typeface="+mn-lt"/>
            </a:endParaRPr>
          </a:p>
        </p:txBody>
      </p:sp>
      <p:sp>
        <p:nvSpPr>
          <p:cNvPr id="31" name="Rektangel 30"/>
          <p:cNvSpPr/>
          <p:nvPr>
            <p:custDataLst>
              <p:tags r:id="rId6"/>
            </p:custDataLst>
          </p:nvPr>
        </p:nvSpPr>
        <p:spPr bwMode="auto">
          <a:xfrm flipV="1">
            <a:off x="7970838" y="5470525"/>
            <a:ext cx="152400" cy="51435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92DEBEEA-F040-4578-9ED2-BE11FFBCD065}" type="datetime'''''''O''f''''fe''''''''n''''t''''''li''''''''''g''''''e'''">
              <a:rPr lang="en-US" sz="1000">
                <a:solidFill>
                  <a:schemeClr val="tx1"/>
                </a:solidFill>
              </a:rPr>
              <a:pPr algn="ctr">
                <a:spcBef>
                  <a:spcPct val="0"/>
                </a:spcBef>
                <a:spcAft>
                  <a:spcPct val="0"/>
                </a:spcAft>
              </a:pPr>
              <a:t>Offentlige</a:t>
            </a:fld>
            <a:endParaRPr lang="nb-NO" sz="1000">
              <a:solidFill>
                <a:schemeClr val="tx1"/>
              </a:solidFill>
              <a:sym typeface="+mn-lt"/>
            </a:endParaRPr>
          </a:p>
        </p:txBody>
      </p:sp>
      <p:sp>
        <p:nvSpPr>
          <p:cNvPr id="30" name="Rektangel 29"/>
          <p:cNvSpPr/>
          <p:nvPr>
            <p:custDataLst>
              <p:tags r:id="rId7"/>
            </p:custDataLst>
          </p:nvPr>
        </p:nvSpPr>
        <p:spPr bwMode="auto">
          <a:xfrm flipV="1">
            <a:off x="7527925" y="5546725"/>
            <a:ext cx="152400" cy="36195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45EFB774-722A-475D-B66C-9F39A9E13C87}" type="datetime'P''''''''''''''''''''r''''i''v''''a''''t''e'''">
              <a:rPr lang="en-US" sz="1000">
                <a:solidFill>
                  <a:schemeClr val="tx1"/>
                </a:solidFill>
              </a:rPr>
              <a:pPr algn="ctr">
                <a:spcBef>
                  <a:spcPct val="0"/>
                </a:spcBef>
                <a:spcAft>
                  <a:spcPct val="0"/>
                </a:spcAft>
              </a:pPr>
              <a:t>Private</a:t>
            </a:fld>
            <a:endParaRPr lang="nb-NO" sz="1000">
              <a:solidFill>
                <a:schemeClr val="tx1"/>
              </a:solidFill>
              <a:sym typeface="+mn-lt"/>
            </a:endParaRPr>
          </a:p>
        </p:txBody>
      </p:sp>
      <p:sp>
        <p:nvSpPr>
          <p:cNvPr id="7" name="Rektangel 6"/>
          <p:cNvSpPr/>
          <p:nvPr>
            <p:custDataLst>
              <p:tags r:id="rId8"/>
            </p:custDataLst>
          </p:nvPr>
        </p:nvSpPr>
        <p:spPr bwMode="auto">
          <a:xfrm flipV="1">
            <a:off x="7085013" y="5445125"/>
            <a:ext cx="152400" cy="56515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eaVert" wrap="none" lIns="0" tIns="0" rIns="0" bIns="0" rtlCol="0" anchor="t">
            <a:noAutofit/>
          </a:bodyPr>
          <a:lstStyle/>
          <a:p>
            <a:pPr algn="ctr">
              <a:spcBef>
                <a:spcPct val="0"/>
              </a:spcBef>
              <a:spcAft>
                <a:spcPct val="0"/>
              </a:spcAft>
            </a:pPr>
            <a:fld id="{256A9E94-2AD8-4015-ADA1-5EB433A1A212}" type="datetime'''S''''ys''''''''sel''''''''''''''''sa''''t''''''''''''te'''">
              <a:rPr lang="en-US" sz="1000">
                <a:solidFill>
                  <a:schemeClr val="tx1"/>
                </a:solidFill>
              </a:rPr>
              <a:pPr algn="ctr">
                <a:spcBef>
                  <a:spcPct val="0"/>
                </a:spcBef>
                <a:spcAft>
                  <a:spcPct val="0"/>
                </a:spcAft>
              </a:pPr>
              <a:t>Sysselsatte</a:t>
            </a:fld>
            <a:endParaRPr lang="nb-NO" sz="1000" dirty="0">
              <a:solidFill>
                <a:schemeClr val="tx1"/>
              </a:solidFill>
              <a:sym typeface="+mn-lt"/>
            </a:endParaRPr>
          </a:p>
        </p:txBody>
      </p:sp>
      <p:sp>
        <p:nvSpPr>
          <p:cNvPr id="52" name="Rektangel 51"/>
          <p:cNvSpPr/>
          <p:nvPr>
            <p:custDataLst>
              <p:tags r:id="rId9"/>
            </p:custDataLst>
          </p:nvPr>
        </p:nvSpPr>
        <p:spPr bwMode="auto">
          <a:xfrm>
            <a:off x="7070725" y="3770313"/>
            <a:ext cx="179387"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Rektangel 3"/>
          <p:cNvSpPr/>
          <p:nvPr>
            <p:custDataLst>
              <p:tags r:id="rId10"/>
            </p:custDataLst>
          </p:nvPr>
        </p:nvSpPr>
        <p:spPr bwMode="auto">
          <a:xfrm>
            <a:off x="7070725" y="397351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3" name="Rektangel 2"/>
          <p:cNvSpPr/>
          <p:nvPr>
            <p:custDataLst>
              <p:tags r:id="rId11"/>
            </p:custDataLst>
          </p:nvPr>
        </p:nvSpPr>
        <p:spPr bwMode="auto">
          <a:xfrm>
            <a:off x="7300913" y="3970338"/>
            <a:ext cx="6699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F08F92B8-B9C3-44C7-AFD7-76C2B0973CCC}" type="datetime'Me''''''dl''''''e''''''m''''''''''m''''e''''''r'''''' '''''">
              <a:rPr lang="en-US" sz="1000">
                <a:solidFill>
                  <a:schemeClr val="tx1"/>
                </a:solidFill>
              </a:rPr>
              <a:pPr>
                <a:spcBef>
                  <a:spcPct val="0"/>
                </a:spcBef>
                <a:spcAft>
                  <a:spcPct val="0"/>
                </a:spcAft>
              </a:pPr>
              <a:t>Medlemmer </a:t>
            </a:fld>
            <a:endParaRPr lang="nb-NO" sz="1000">
              <a:solidFill>
                <a:schemeClr val="tx1"/>
              </a:solidFill>
              <a:latin typeface="Calibri"/>
              <a:sym typeface="Calibri"/>
            </a:endParaRPr>
          </a:p>
        </p:txBody>
      </p:sp>
      <p:sp>
        <p:nvSpPr>
          <p:cNvPr id="50" name="Rektangel 49"/>
          <p:cNvSpPr/>
          <p:nvPr>
            <p:custDataLst>
              <p:tags r:id="rId12"/>
            </p:custDataLst>
          </p:nvPr>
        </p:nvSpPr>
        <p:spPr bwMode="auto">
          <a:xfrm>
            <a:off x="7300913" y="3767138"/>
            <a:ext cx="10175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BA1532D6-369A-4096-8D08-2495E0132C5D}" type="datetime'M''e''d''l''''''em''''s''p''ot''e''ns''i''''''''''ale'">
              <a:rPr lang="en-US" sz="1000">
                <a:solidFill>
                  <a:schemeClr val="tx1"/>
                </a:solidFill>
              </a:rPr>
              <a:pPr>
                <a:spcBef>
                  <a:spcPct val="0"/>
                </a:spcBef>
                <a:spcAft>
                  <a:spcPct val="0"/>
                </a:spcAft>
              </a:pPr>
              <a:t>Medlemspotensiale</a:t>
            </a:fld>
            <a:endParaRPr lang="nb-NO" sz="1000">
              <a:solidFill>
                <a:schemeClr val="tx1"/>
              </a:solidFill>
              <a:latin typeface="Calibri"/>
              <a:sym typeface="Calibri"/>
            </a:endParaRPr>
          </a:p>
        </p:txBody>
      </p:sp>
      <p:sp>
        <p:nvSpPr>
          <p:cNvPr id="81" name="TekstSylinder 80"/>
          <p:cNvSpPr txBox="1"/>
          <p:nvPr/>
        </p:nvSpPr>
        <p:spPr>
          <a:xfrm>
            <a:off x="1126827" y="3743454"/>
            <a:ext cx="2005013" cy="261610"/>
          </a:xfrm>
          <a:prstGeom prst="rect">
            <a:avLst/>
          </a:prstGeom>
          <a:noFill/>
        </p:spPr>
        <p:txBody>
          <a:bodyPr wrap="square" rtlCol="0">
            <a:spAutoFit/>
          </a:bodyPr>
          <a:lstStyle/>
          <a:p>
            <a:r>
              <a:rPr lang="nb-NO" sz="1100" dirty="0"/>
              <a:t>Vekstscenario pr medlemstype</a:t>
            </a:r>
          </a:p>
        </p:txBody>
      </p:sp>
      <p:graphicFrame>
        <p:nvGraphicFramePr>
          <p:cNvPr id="113" name="Objekt 112"/>
          <p:cNvGraphicFramePr>
            <a:graphicFrameLocks/>
          </p:cNvGraphicFramePr>
          <p:nvPr>
            <p:custDataLst>
              <p:tags r:id="rId13"/>
            </p:custDataLst>
            <p:extLst>
              <p:ext uri="{D42A27DB-BD31-4B8C-83A1-F6EECF244321}">
                <p14:modId xmlns:p14="http://schemas.microsoft.com/office/powerpoint/2010/main" val="1970914799"/>
              </p:ext>
            </p:extLst>
          </p:nvPr>
        </p:nvGraphicFramePr>
        <p:xfrm>
          <a:off x="582613" y="3951289"/>
          <a:ext cx="3086234" cy="1962147"/>
        </p:xfrm>
        <a:graphic>
          <a:graphicData uri="http://schemas.openxmlformats.org/presentationml/2006/ole">
            <mc:AlternateContent xmlns:mc="http://schemas.openxmlformats.org/markup-compatibility/2006">
              <mc:Choice xmlns:v="urn:schemas-microsoft-com:vml" Requires="v">
                <p:oleObj spid="_x0000_s61591" name="Chart" r:id="rId31" imgW="3086234" imgH="1962147" progId="MSGraph.Chart.8">
                  <p:embed followColorScheme="full"/>
                </p:oleObj>
              </mc:Choice>
              <mc:Fallback>
                <p:oleObj name="Chart" r:id="rId31" imgW="3086234" imgH="1962147" progId="MSGraph.Chart.8">
                  <p:embed followColorScheme="full"/>
                  <p:pic>
                    <p:nvPicPr>
                      <p:cNvPr id="0" name="Picture 139"/>
                      <p:cNvPicPr>
                        <a:picLocks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82613" y="3951289"/>
                        <a:ext cx="3086234" cy="19621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7" name="Rektangel 126"/>
          <p:cNvSpPr/>
          <p:nvPr>
            <p:custDataLst>
              <p:tags r:id="rId14"/>
            </p:custDataLst>
          </p:nvPr>
        </p:nvSpPr>
        <p:spPr bwMode="auto">
          <a:xfrm>
            <a:off x="3427413" y="5888038"/>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CB45FFFF-8CFF-4BCD-8C23-1E35855908D7}"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51" name="Rektangel 50"/>
          <p:cNvSpPr/>
          <p:nvPr>
            <p:custDataLst>
              <p:tags r:id="rId15"/>
            </p:custDataLst>
          </p:nvPr>
        </p:nvSpPr>
        <p:spPr bwMode="auto">
          <a:xfrm>
            <a:off x="3368675" y="3878263"/>
            <a:ext cx="392113"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noAutofit/>
          </a:bodyPr>
          <a:lstStyle/>
          <a:p>
            <a:pPr algn="ctr">
              <a:spcBef>
                <a:spcPct val="0"/>
              </a:spcBef>
              <a:spcAft>
                <a:spcPct val="0"/>
              </a:spcAft>
            </a:pPr>
            <a:fld id="{8EA52893-504A-4839-BD56-8D6AABDBB789}" type="datetime'1''0''''''''''''''''''.98''''''3'''''''''''''''''''''''''''">
              <a:rPr lang="en-US" sz="1000">
                <a:solidFill>
                  <a:schemeClr val="tx1"/>
                </a:solidFill>
              </a:rPr>
              <a:pPr algn="ctr">
                <a:spcBef>
                  <a:spcPct val="0"/>
                </a:spcBef>
                <a:spcAft>
                  <a:spcPct val="0"/>
                </a:spcAft>
              </a:pPr>
              <a:t>10.983</a:t>
            </a:fld>
            <a:endParaRPr lang="nb-NO" sz="1000">
              <a:solidFill>
                <a:schemeClr val="tx1"/>
              </a:solidFill>
              <a:sym typeface="+mn-lt"/>
            </a:endParaRPr>
          </a:p>
        </p:txBody>
      </p:sp>
      <p:sp>
        <p:nvSpPr>
          <p:cNvPr id="114" name="Rektangel 113"/>
          <p:cNvSpPr/>
          <p:nvPr>
            <p:custDataLst>
              <p:tags r:id="rId16"/>
            </p:custDataLst>
          </p:nvPr>
        </p:nvSpPr>
        <p:spPr bwMode="auto">
          <a:xfrm>
            <a:off x="541338" y="5888038"/>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3FDC0040-EBC4-41D3-8CA9-18E01F545280}" type="datetime'''''''2''''0''''''''''''''''''''''''''''''1''''''3'''''''''">
              <a:rPr lang="en-US" sz="1000">
                <a:solidFill>
                  <a:schemeClr val="tx1"/>
                </a:solidFill>
              </a:rPr>
              <a:pPr algn="ctr">
                <a:spcBef>
                  <a:spcPct val="0"/>
                </a:spcBef>
                <a:spcAft>
                  <a:spcPct val="0"/>
                </a:spcAft>
              </a:pPr>
              <a:t>2013</a:t>
            </a:fld>
            <a:endParaRPr lang="nb-NO" sz="1000">
              <a:solidFill>
                <a:schemeClr val="tx1"/>
              </a:solidFill>
              <a:sym typeface="+mn-lt"/>
            </a:endParaRPr>
          </a:p>
        </p:txBody>
      </p:sp>
      <p:sp useBgFill="1">
        <p:nvSpPr>
          <p:cNvPr id="44" name="Rektangel 43"/>
          <p:cNvSpPr/>
          <p:nvPr>
            <p:custDataLst>
              <p:tags r:id="rId17"/>
            </p:custDataLst>
          </p:nvPr>
        </p:nvSpPr>
        <p:spPr bwMode="auto">
          <a:xfrm>
            <a:off x="514350" y="4545013"/>
            <a:ext cx="327025" cy="152400"/>
          </a:xfrm>
          <a:prstGeom prst="rect">
            <a:avLst/>
          </a:prstGeom>
          <a:noFill/>
          <a:ln w="9525"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noAutofit/>
          </a:bodyPr>
          <a:lstStyle/>
          <a:p>
            <a:pPr algn="ctr">
              <a:spcBef>
                <a:spcPct val="0"/>
              </a:spcBef>
              <a:spcAft>
                <a:spcPct val="0"/>
              </a:spcAft>
            </a:pPr>
            <a:fld id="{2B08B703-6166-440B-9E02-F24B0EF0D251}" type="datetime'6''''''''''''''.7''''''''1''''''''''''2'''''''''''''''''''''''">
              <a:rPr lang="en-US" sz="1000">
                <a:solidFill>
                  <a:schemeClr val="tx1"/>
                </a:solidFill>
              </a:rPr>
              <a:pPr algn="ctr">
                <a:spcBef>
                  <a:spcPct val="0"/>
                </a:spcBef>
                <a:spcAft>
                  <a:spcPct val="0"/>
                </a:spcAft>
              </a:pPr>
              <a:t>6.712</a:t>
            </a:fld>
            <a:endParaRPr lang="nb-NO" sz="1000">
              <a:solidFill>
                <a:schemeClr val="tx1"/>
              </a:solidFill>
              <a:sym typeface="+mn-lt"/>
            </a:endParaRPr>
          </a:p>
        </p:txBody>
      </p:sp>
      <p:sp>
        <p:nvSpPr>
          <p:cNvPr id="32" name="Rektangel 31"/>
          <p:cNvSpPr/>
          <p:nvPr>
            <p:custDataLst>
              <p:tags r:id="rId18"/>
            </p:custDataLst>
          </p:nvPr>
        </p:nvSpPr>
        <p:spPr bwMode="auto">
          <a:xfrm>
            <a:off x="3711575" y="4983163"/>
            <a:ext cx="179388" cy="133350"/>
          </a:xfrm>
          <a:prstGeom prst="rect">
            <a:avLst/>
          </a:prstGeom>
          <a:solidFill>
            <a:srgbClr val="6F8DB9"/>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ktangel 11"/>
          <p:cNvSpPr/>
          <p:nvPr>
            <p:custDataLst>
              <p:tags r:id="rId19"/>
            </p:custDataLst>
          </p:nvPr>
        </p:nvSpPr>
        <p:spPr bwMode="auto">
          <a:xfrm>
            <a:off x="3711575" y="4779963"/>
            <a:ext cx="179387"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8" name="Rektangel 27"/>
          <p:cNvSpPr/>
          <p:nvPr>
            <p:custDataLst>
              <p:tags r:id="rId20"/>
            </p:custDataLst>
          </p:nvPr>
        </p:nvSpPr>
        <p:spPr bwMode="auto">
          <a:xfrm>
            <a:off x="3711575" y="457676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7" name="Rektangel 26"/>
          <p:cNvSpPr/>
          <p:nvPr>
            <p:custDataLst>
              <p:tags r:id="rId21"/>
            </p:custDataLst>
          </p:nvPr>
        </p:nvSpPr>
        <p:spPr bwMode="auto">
          <a:xfrm>
            <a:off x="3711575" y="437356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2" name="Rektangel 21"/>
          <p:cNvSpPr/>
          <p:nvPr>
            <p:custDataLst>
              <p:tags r:id="rId22"/>
            </p:custDataLst>
          </p:nvPr>
        </p:nvSpPr>
        <p:spPr bwMode="auto">
          <a:xfrm>
            <a:off x="3941763" y="4979988"/>
            <a:ext cx="377825"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EF7F3D29-AE5F-4C7C-82D5-6FA6215259B9}" type="datetime'''''A''''''''''''''''n''d''''r''''''''''''''e''*'''''''">
              <a:rPr lang="en-US" sz="1000">
                <a:solidFill>
                  <a:schemeClr val="tx1"/>
                </a:solidFill>
              </a:rPr>
              <a:pPr>
                <a:spcBef>
                  <a:spcPct val="0"/>
                </a:spcBef>
                <a:spcAft>
                  <a:spcPct val="0"/>
                </a:spcAft>
              </a:pPr>
              <a:t>Andre*</a:t>
            </a:fld>
            <a:endParaRPr lang="nb-NO" sz="1000">
              <a:solidFill>
                <a:schemeClr val="tx1"/>
              </a:solidFill>
              <a:sym typeface="+mn-lt"/>
            </a:endParaRPr>
          </a:p>
        </p:txBody>
      </p:sp>
      <p:sp>
        <p:nvSpPr>
          <p:cNvPr id="11" name="Rektangel 10"/>
          <p:cNvSpPr/>
          <p:nvPr>
            <p:custDataLst>
              <p:tags r:id="rId23"/>
            </p:custDataLst>
          </p:nvPr>
        </p:nvSpPr>
        <p:spPr bwMode="auto">
          <a:xfrm>
            <a:off x="3941763" y="4776788"/>
            <a:ext cx="51593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5229DDF6-96F1-4F59-80DC-4CD77D67A376}" type="datetime'S''t''''u''''''d''''''''''''''''''''e''''n''ter'">
              <a:rPr lang="en-US" sz="1000">
                <a:solidFill>
                  <a:schemeClr val="tx1"/>
                </a:solidFill>
              </a:rPr>
              <a:pPr>
                <a:spcBef>
                  <a:spcPct val="0"/>
                </a:spcBef>
                <a:spcAft>
                  <a:spcPct val="0"/>
                </a:spcAft>
              </a:pPr>
              <a:t>Studenter</a:t>
            </a:fld>
            <a:endParaRPr lang="nb-NO" sz="1000">
              <a:solidFill>
                <a:schemeClr val="tx1"/>
              </a:solidFill>
              <a:latin typeface="Calibri"/>
              <a:sym typeface="Calibri"/>
            </a:endParaRPr>
          </a:p>
        </p:txBody>
      </p:sp>
      <p:sp>
        <p:nvSpPr>
          <p:cNvPr id="24" name="Rektangel 23"/>
          <p:cNvSpPr/>
          <p:nvPr>
            <p:custDataLst>
              <p:tags r:id="rId24"/>
            </p:custDataLst>
          </p:nvPr>
        </p:nvSpPr>
        <p:spPr bwMode="auto">
          <a:xfrm>
            <a:off x="3941763" y="4573588"/>
            <a:ext cx="3619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57562EBC-DC25-4710-9550-8BEBD069DE56}" type="datetime'''P''r''''''''''''i''v''''''''''''''''''''''''''''''''ate'''">
              <a:rPr lang="en-US" sz="1000">
                <a:solidFill>
                  <a:schemeClr val="tx1"/>
                </a:solidFill>
              </a:rPr>
              <a:pPr>
                <a:spcBef>
                  <a:spcPct val="0"/>
                </a:spcBef>
                <a:spcAft>
                  <a:spcPct val="0"/>
                </a:spcAft>
              </a:pPr>
              <a:t>Private</a:t>
            </a:fld>
            <a:endParaRPr lang="nb-NO" sz="1000">
              <a:solidFill>
                <a:schemeClr val="tx1"/>
              </a:solidFill>
              <a:sym typeface="+mn-lt"/>
            </a:endParaRPr>
          </a:p>
        </p:txBody>
      </p:sp>
      <p:sp>
        <p:nvSpPr>
          <p:cNvPr id="25" name="Rektangel 24"/>
          <p:cNvSpPr/>
          <p:nvPr>
            <p:custDataLst>
              <p:tags r:id="rId25"/>
            </p:custDataLst>
          </p:nvPr>
        </p:nvSpPr>
        <p:spPr bwMode="auto">
          <a:xfrm>
            <a:off x="3941763" y="4370388"/>
            <a:ext cx="5143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noAutofit/>
          </a:bodyPr>
          <a:lstStyle/>
          <a:p>
            <a:pPr>
              <a:spcBef>
                <a:spcPct val="0"/>
              </a:spcBef>
              <a:spcAft>
                <a:spcPct val="0"/>
              </a:spcAft>
            </a:pPr>
            <a:fld id="{E056D1E9-8C71-48E3-9D53-38D962D739DB}" type="datetime'''''Of''f''''e''''n''''t''''''li''''ge'''''''''''''''''''''">
              <a:rPr lang="en-US" sz="1000">
                <a:solidFill>
                  <a:schemeClr val="tx1"/>
                </a:solidFill>
              </a:rPr>
              <a:pPr>
                <a:spcBef>
                  <a:spcPct val="0"/>
                </a:spcBef>
                <a:spcAft>
                  <a:spcPct val="0"/>
                </a:spcAft>
              </a:pPr>
              <a:t>Offentlige</a:t>
            </a:fld>
            <a:endParaRPr lang="nb-NO" sz="1000">
              <a:solidFill>
                <a:schemeClr val="tx1"/>
              </a:solidFill>
              <a:sym typeface="+mn-lt"/>
            </a:endParaRPr>
          </a:p>
        </p:txBody>
      </p:sp>
      <p:graphicFrame>
        <p:nvGraphicFramePr>
          <p:cNvPr id="9" name="Tabell 8"/>
          <p:cNvGraphicFramePr>
            <a:graphicFrameLocks noGrp="1"/>
          </p:cNvGraphicFramePr>
          <p:nvPr>
            <p:extLst>
              <p:ext uri="{D42A27DB-BD31-4B8C-83A1-F6EECF244321}">
                <p14:modId xmlns:p14="http://schemas.microsoft.com/office/powerpoint/2010/main" val="2012354217"/>
              </p:ext>
            </p:extLst>
          </p:nvPr>
        </p:nvGraphicFramePr>
        <p:xfrm>
          <a:off x="395540" y="1124744"/>
          <a:ext cx="8424933" cy="2396727"/>
        </p:xfrm>
        <a:graphic>
          <a:graphicData uri="http://schemas.openxmlformats.org/drawingml/2006/table">
            <a:tbl>
              <a:tblPr firstRow="1" bandRow="1">
                <a:tableStyleId>{D27102A9-8310-4765-A935-A1911B00CA55}</a:tableStyleId>
              </a:tblPr>
              <a:tblGrid>
                <a:gridCol w="765903">
                  <a:extLst>
                    <a:ext uri="{9D8B030D-6E8A-4147-A177-3AD203B41FA5}">
                      <a16:colId xmlns:a16="http://schemas.microsoft.com/office/drawing/2014/main" val="20000"/>
                    </a:ext>
                  </a:extLst>
                </a:gridCol>
                <a:gridCol w="765903">
                  <a:extLst>
                    <a:ext uri="{9D8B030D-6E8A-4147-A177-3AD203B41FA5}">
                      <a16:colId xmlns:a16="http://schemas.microsoft.com/office/drawing/2014/main" val="20001"/>
                    </a:ext>
                  </a:extLst>
                </a:gridCol>
                <a:gridCol w="765903">
                  <a:extLst>
                    <a:ext uri="{9D8B030D-6E8A-4147-A177-3AD203B41FA5}">
                      <a16:colId xmlns:a16="http://schemas.microsoft.com/office/drawing/2014/main" val="20002"/>
                    </a:ext>
                  </a:extLst>
                </a:gridCol>
                <a:gridCol w="765903">
                  <a:extLst>
                    <a:ext uri="{9D8B030D-6E8A-4147-A177-3AD203B41FA5}">
                      <a16:colId xmlns:a16="http://schemas.microsoft.com/office/drawing/2014/main" val="20003"/>
                    </a:ext>
                  </a:extLst>
                </a:gridCol>
                <a:gridCol w="765903">
                  <a:extLst>
                    <a:ext uri="{9D8B030D-6E8A-4147-A177-3AD203B41FA5}">
                      <a16:colId xmlns:a16="http://schemas.microsoft.com/office/drawing/2014/main" val="20004"/>
                    </a:ext>
                  </a:extLst>
                </a:gridCol>
                <a:gridCol w="765903">
                  <a:extLst>
                    <a:ext uri="{9D8B030D-6E8A-4147-A177-3AD203B41FA5}">
                      <a16:colId xmlns:a16="http://schemas.microsoft.com/office/drawing/2014/main" val="20005"/>
                    </a:ext>
                  </a:extLst>
                </a:gridCol>
                <a:gridCol w="765903">
                  <a:extLst>
                    <a:ext uri="{9D8B030D-6E8A-4147-A177-3AD203B41FA5}">
                      <a16:colId xmlns:a16="http://schemas.microsoft.com/office/drawing/2014/main" val="20006"/>
                    </a:ext>
                  </a:extLst>
                </a:gridCol>
                <a:gridCol w="765903">
                  <a:extLst>
                    <a:ext uri="{9D8B030D-6E8A-4147-A177-3AD203B41FA5}">
                      <a16:colId xmlns:a16="http://schemas.microsoft.com/office/drawing/2014/main" val="20007"/>
                    </a:ext>
                  </a:extLst>
                </a:gridCol>
                <a:gridCol w="765903">
                  <a:extLst>
                    <a:ext uri="{9D8B030D-6E8A-4147-A177-3AD203B41FA5}">
                      <a16:colId xmlns:a16="http://schemas.microsoft.com/office/drawing/2014/main" val="20008"/>
                    </a:ext>
                  </a:extLst>
                </a:gridCol>
                <a:gridCol w="765903">
                  <a:extLst>
                    <a:ext uri="{9D8B030D-6E8A-4147-A177-3AD203B41FA5}">
                      <a16:colId xmlns:a16="http://schemas.microsoft.com/office/drawing/2014/main" val="20009"/>
                    </a:ext>
                  </a:extLst>
                </a:gridCol>
                <a:gridCol w="765903">
                  <a:extLst>
                    <a:ext uri="{9D8B030D-6E8A-4147-A177-3AD203B41FA5}">
                      <a16:colId xmlns:a16="http://schemas.microsoft.com/office/drawing/2014/main" val="20010"/>
                    </a:ext>
                  </a:extLst>
                </a:gridCol>
              </a:tblGrid>
              <a:tr h="415527">
                <a:tc>
                  <a:txBody>
                    <a:bodyPr/>
                    <a:lstStyle/>
                    <a:p>
                      <a:r>
                        <a:rPr lang="nb-NO" sz="1000" dirty="0"/>
                        <a:t>Status</a:t>
                      </a:r>
                    </a:p>
                  </a:txBody>
                  <a:tcPr anchor="ctr"/>
                </a:tc>
                <a:tc>
                  <a:txBody>
                    <a:bodyPr/>
                    <a:lstStyle/>
                    <a:p>
                      <a:pPr algn="ctr"/>
                      <a:r>
                        <a:rPr lang="nb-NO" sz="1000" dirty="0"/>
                        <a:t>2013</a:t>
                      </a:r>
                    </a:p>
                  </a:txBody>
                  <a:tcPr anchor="ctr"/>
                </a:tc>
                <a:tc>
                  <a:txBody>
                    <a:bodyPr/>
                    <a:lstStyle/>
                    <a:p>
                      <a:pPr algn="ctr"/>
                      <a:r>
                        <a:rPr lang="nb-NO" sz="1000" dirty="0"/>
                        <a:t>2014</a:t>
                      </a:r>
                    </a:p>
                  </a:txBody>
                  <a:tcPr anchor="ctr"/>
                </a:tc>
                <a:tc>
                  <a:txBody>
                    <a:bodyPr/>
                    <a:lstStyle/>
                    <a:p>
                      <a:pPr algn="ctr"/>
                      <a:r>
                        <a:rPr lang="nb-NO" sz="1000" dirty="0"/>
                        <a:t>2015</a:t>
                      </a:r>
                    </a:p>
                  </a:txBody>
                  <a:tcPr anchor="ctr"/>
                </a:tc>
                <a:tc>
                  <a:txBody>
                    <a:bodyPr/>
                    <a:lstStyle/>
                    <a:p>
                      <a:pPr algn="ctr"/>
                      <a:r>
                        <a:rPr lang="nb-NO" sz="1000" dirty="0"/>
                        <a:t>2016</a:t>
                      </a:r>
                    </a:p>
                  </a:txBody>
                  <a:tcPr anchor="ctr"/>
                </a:tc>
                <a:tc>
                  <a:txBody>
                    <a:bodyPr/>
                    <a:lstStyle/>
                    <a:p>
                      <a:pPr algn="ctr"/>
                      <a:r>
                        <a:rPr lang="nb-NO" sz="1000" dirty="0"/>
                        <a:t>2017</a:t>
                      </a:r>
                    </a:p>
                  </a:txBody>
                  <a:tcPr anchor="ctr"/>
                </a:tc>
                <a:tc>
                  <a:txBody>
                    <a:bodyPr/>
                    <a:lstStyle/>
                    <a:p>
                      <a:pPr algn="ctr"/>
                      <a:r>
                        <a:rPr lang="nb-NO" sz="1000" dirty="0"/>
                        <a:t>2018</a:t>
                      </a:r>
                    </a:p>
                  </a:txBody>
                  <a:tcPr anchor="ctr"/>
                </a:tc>
                <a:tc>
                  <a:txBody>
                    <a:bodyPr/>
                    <a:lstStyle/>
                    <a:p>
                      <a:pPr algn="ctr"/>
                      <a:r>
                        <a:rPr lang="nb-NO" sz="1000" dirty="0"/>
                        <a:t>2019</a:t>
                      </a:r>
                    </a:p>
                  </a:txBody>
                  <a:tcPr anchor="ctr"/>
                </a:tc>
                <a:tc>
                  <a:txBody>
                    <a:bodyPr/>
                    <a:lstStyle/>
                    <a:p>
                      <a:pPr algn="ctr"/>
                      <a:r>
                        <a:rPr lang="nb-NO" sz="1000" dirty="0"/>
                        <a:t>2020</a:t>
                      </a:r>
                    </a:p>
                  </a:txBody>
                  <a:tcPr anchor="ctr"/>
                </a:tc>
                <a:tc>
                  <a:txBody>
                    <a:bodyPr/>
                    <a:lstStyle/>
                    <a:p>
                      <a:pPr algn="ctr"/>
                      <a:r>
                        <a:rPr lang="nb-NO" sz="1000" baseline="0" dirty="0"/>
                        <a:t>Innmeld/ Utmeld</a:t>
                      </a:r>
                      <a:endParaRPr lang="nb-NO" sz="1000" dirty="0"/>
                    </a:p>
                  </a:txBody>
                  <a:tcPr anchor="ctr"/>
                </a:tc>
                <a:tc>
                  <a:txBody>
                    <a:bodyPr/>
                    <a:lstStyle/>
                    <a:p>
                      <a:pPr algn="ctr"/>
                      <a:r>
                        <a:rPr lang="nb-NO" sz="1000" dirty="0"/>
                        <a:t>Netto tilvekst</a:t>
                      </a:r>
                    </a:p>
                  </a:txBody>
                  <a:tcPr anchor="ctr"/>
                </a:tc>
                <a:extLst>
                  <a:ext uri="{0D108BD9-81ED-4DB2-BD59-A6C34878D82A}">
                    <a16:rowId xmlns:a16="http://schemas.microsoft.com/office/drawing/2014/main" val="10000"/>
                  </a:ext>
                </a:extLst>
              </a:tr>
              <a:tr h="388890">
                <a:tc>
                  <a:txBody>
                    <a:bodyPr/>
                    <a:lstStyle/>
                    <a:p>
                      <a:r>
                        <a:rPr lang="nb-NO" sz="1000" dirty="0"/>
                        <a:t>Sysselsatte</a:t>
                      </a:r>
                    </a:p>
                    <a:p>
                      <a:r>
                        <a:rPr lang="nb-NO" sz="1000" dirty="0"/>
                        <a:t>(Økning)</a:t>
                      </a:r>
                    </a:p>
                  </a:txBody>
                  <a:tcPr anchor="ctr"/>
                </a:tc>
                <a:tc>
                  <a:txBody>
                    <a:bodyPr/>
                    <a:lstStyle/>
                    <a:p>
                      <a:pPr algn="ctr" fontAlgn="b"/>
                      <a:r>
                        <a:rPr lang="nb-NO" sz="1100" b="0" i="0" u="none" strike="noStrike" dirty="0">
                          <a:solidFill>
                            <a:srgbClr val="000000"/>
                          </a:solidFill>
                          <a:effectLst/>
                          <a:latin typeface="Calibri"/>
                        </a:rPr>
                        <a:t>5930</a:t>
                      </a:r>
                    </a:p>
                    <a:p>
                      <a:pPr algn="ctr" fontAlgn="b"/>
                      <a:r>
                        <a:rPr lang="nb-NO" sz="1100" b="0" i="0" u="none" strike="noStrike" dirty="0">
                          <a:solidFill>
                            <a:srgbClr val="000000"/>
                          </a:solidFill>
                          <a:effectLst/>
                          <a:latin typeface="Calibri"/>
                        </a:rPr>
                        <a:t>(330)</a:t>
                      </a:r>
                    </a:p>
                  </a:txBody>
                  <a:tcPr marL="9525" marR="9525" marT="9525" marB="0" anchor="ctr"/>
                </a:tc>
                <a:tc>
                  <a:txBody>
                    <a:bodyPr/>
                    <a:lstStyle/>
                    <a:p>
                      <a:pPr algn="ctr" fontAlgn="b"/>
                      <a:r>
                        <a:rPr lang="nb-NO" sz="1100" b="0" i="0" u="none" strike="noStrike" dirty="0">
                          <a:solidFill>
                            <a:srgbClr val="000000"/>
                          </a:solidFill>
                          <a:effectLst/>
                          <a:latin typeface="Calibri"/>
                        </a:rPr>
                        <a:t>6279</a:t>
                      </a:r>
                    </a:p>
                    <a:p>
                      <a:pPr algn="ctr" fontAlgn="b"/>
                      <a:r>
                        <a:rPr lang="nb-NO" sz="1100" b="0" i="0" u="none" strike="noStrike" dirty="0">
                          <a:solidFill>
                            <a:srgbClr val="000000"/>
                          </a:solidFill>
                          <a:effectLst/>
                          <a:latin typeface="Calibri"/>
                        </a:rPr>
                        <a:t>(349)</a:t>
                      </a:r>
                    </a:p>
                  </a:txBody>
                  <a:tcPr marL="9525" marR="9525" marT="9525" marB="0" anchor="ctr"/>
                </a:tc>
                <a:tc>
                  <a:txBody>
                    <a:bodyPr/>
                    <a:lstStyle/>
                    <a:p>
                      <a:pPr algn="ctr" fontAlgn="b"/>
                      <a:r>
                        <a:rPr lang="nb-NO" sz="1100" b="0" i="0" u="none" strike="noStrike" dirty="0">
                          <a:solidFill>
                            <a:srgbClr val="000000"/>
                          </a:solidFill>
                          <a:effectLst/>
                          <a:latin typeface="Calibri"/>
                        </a:rPr>
                        <a:t>6649</a:t>
                      </a:r>
                    </a:p>
                    <a:p>
                      <a:pPr algn="ctr" fontAlgn="b"/>
                      <a:r>
                        <a:rPr lang="nb-NO" sz="1100" b="0" i="0" u="none" strike="noStrike" dirty="0">
                          <a:solidFill>
                            <a:srgbClr val="000000"/>
                          </a:solidFill>
                          <a:effectLst/>
                          <a:latin typeface="Calibri"/>
                        </a:rPr>
                        <a:t>(370)</a:t>
                      </a:r>
                    </a:p>
                  </a:txBody>
                  <a:tcPr marL="9525" marR="9525" marT="9525" marB="0" anchor="ctr"/>
                </a:tc>
                <a:tc>
                  <a:txBody>
                    <a:bodyPr/>
                    <a:lstStyle/>
                    <a:p>
                      <a:pPr algn="ctr" fontAlgn="b"/>
                      <a:r>
                        <a:rPr lang="nb-NO" sz="1100" b="0" i="0" u="none" strike="noStrike" dirty="0">
                          <a:solidFill>
                            <a:srgbClr val="000000"/>
                          </a:solidFill>
                          <a:effectLst/>
                          <a:latin typeface="Calibri"/>
                        </a:rPr>
                        <a:t>7042</a:t>
                      </a:r>
                    </a:p>
                    <a:p>
                      <a:pPr algn="ctr" fontAlgn="b"/>
                      <a:r>
                        <a:rPr lang="nb-NO" sz="1100" b="0" i="0" u="none" strike="noStrike" dirty="0">
                          <a:solidFill>
                            <a:srgbClr val="000000"/>
                          </a:solidFill>
                          <a:effectLst/>
                          <a:latin typeface="Calibri"/>
                        </a:rPr>
                        <a:t>(392)</a:t>
                      </a:r>
                    </a:p>
                  </a:txBody>
                  <a:tcPr marL="9525" marR="9525" marT="9525" marB="0" anchor="ctr"/>
                </a:tc>
                <a:tc>
                  <a:txBody>
                    <a:bodyPr/>
                    <a:lstStyle/>
                    <a:p>
                      <a:pPr algn="ctr" fontAlgn="b"/>
                      <a:r>
                        <a:rPr lang="nb-NO" sz="1100" b="0" i="0" u="none" strike="noStrike" dirty="0">
                          <a:solidFill>
                            <a:srgbClr val="000000"/>
                          </a:solidFill>
                          <a:effectLst/>
                          <a:latin typeface="Calibri"/>
                        </a:rPr>
                        <a:t>7457</a:t>
                      </a:r>
                    </a:p>
                    <a:p>
                      <a:pPr algn="ctr" fontAlgn="b"/>
                      <a:r>
                        <a:rPr lang="nb-NO" sz="1100" b="0" i="0" u="none" strike="noStrike" dirty="0">
                          <a:solidFill>
                            <a:srgbClr val="000000"/>
                          </a:solidFill>
                          <a:effectLst/>
                          <a:latin typeface="Calibri"/>
                        </a:rPr>
                        <a:t>(416)</a:t>
                      </a:r>
                    </a:p>
                  </a:txBody>
                  <a:tcPr marL="9525" marR="9525" marT="9525" marB="0" anchor="ctr"/>
                </a:tc>
                <a:tc>
                  <a:txBody>
                    <a:bodyPr/>
                    <a:lstStyle/>
                    <a:p>
                      <a:pPr algn="ctr" fontAlgn="b"/>
                      <a:r>
                        <a:rPr lang="nb-NO" sz="1100" b="0" i="0" u="none" strike="noStrike" dirty="0">
                          <a:solidFill>
                            <a:srgbClr val="000000"/>
                          </a:solidFill>
                          <a:effectLst/>
                          <a:latin typeface="Calibri"/>
                        </a:rPr>
                        <a:t>7897</a:t>
                      </a:r>
                    </a:p>
                    <a:p>
                      <a:pPr algn="ctr" fontAlgn="b"/>
                      <a:r>
                        <a:rPr lang="nb-NO" sz="1100" b="0" i="0" u="none" strike="noStrike" dirty="0">
                          <a:solidFill>
                            <a:srgbClr val="000000"/>
                          </a:solidFill>
                          <a:effectLst/>
                          <a:latin typeface="Calibri"/>
                        </a:rPr>
                        <a:t>(440)</a:t>
                      </a:r>
                    </a:p>
                  </a:txBody>
                  <a:tcPr marL="9525" marR="9525" marT="9525" marB="0" anchor="ctr"/>
                </a:tc>
                <a:tc>
                  <a:txBody>
                    <a:bodyPr/>
                    <a:lstStyle/>
                    <a:p>
                      <a:pPr algn="ctr" fontAlgn="b"/>
                      <a:r>
                        <a:rPr lang="nb-NO" sz="1100" b="0" i="0" u="none" strike="noStrike" dirty="0">
                          <a:solidFill>
                            <a:srgbClr val="000000"/>
                          </a:solidFill>
                          <a:effectLst/>
                          <a:latin typeface="Calibri"/>
                        </a:rPr>
                        <a:t>8364</a:t>
                      </a:r>
                    </a:p>
                    <a:p>
                      <a:pPr algn="ctr" fontAlgn="b"/>
                      <a:r>
                        <a:rPr lang="nb-NO" sz="1100" b="0" i="0" u="none" strike="noStrike" dirty="0">
                          <a:solidFill>
                            <a:srgbClr val="000000"/>
                          </a:solidFill>
                          <a:effectLst/>
                          <a:latin typeface="Calibri"/>
                        </a:rPr>
                        <a:t>(467)</a:t>
                      </a:r>
                    </a:p>
                  </a:txBody>
                  <a:tcPr marL="9525" marR="9525" marT="9525" marB="0" anchor="ctr"/>
                </a:tc>
                <a:tc>
                  <a:txBody>
                    <a:bodyPr/>
                    <a:lstStyle/>
                    <a:p>
                      <a:pPr algn="ctr" fontAlgn="b"/>
                      <a:r>
                        <a:rPr lang="nb-NO" sz="1100" b="0" i="0" u="none" strike="noStrike" dirty="0">
                          <a:solidFill>
                            <a:srgbClr val="000000"/>
                          </a:solidFill>
                          <a:effectLst/>
                          <a:latin typeface="Calibri"/>
                        </a:rPr>
                        <a:t>8858</a:t>
                      </a:r>
                    </a:p>
                    <a:p>
                      <a:pPr algn="ctr" fontAlgn="b"/>
                      <a:r>
                        <a:rPr lang="nb-NO" sz="1100" b="0" i="0" u="none" strike="noStrike" dirty="0">
                          <a:solidFill>
                            <a:srgbClr val="000000"/>
                          </a:solidFill>
                          <a:effectLst/>
                          <a:latin typeface="Calibri"/>
                        </a:rPr>
                        <a:t>(494)</a:t>
                      </a:r>
                    </a:p>
                  </a:txBody>
                  <a:tcPr marL="9525" marR="9525" marT="9525" marB="0" anchor="ctr"/>
                </a:tc>
                <a:tc>
                  <a:txBody>
                    <a:bodyPr/>
                    <a:lstStyle/>
                    <a:p>
                      <a:pPr algn="ctr" fontAlgn="b"/>
                      <a:r>
                        <a:rPr lang="nb-NO" sz="1100" b="0" i="0" u="none" strike="noStrike" dirty="0">
                          <a:solidFill>
                            <a:srgbClr val="000000"/>
                          </a:solidFill>
                          <a:effectLst/>
                          <a:latin typeface="Calibri"/>
                        </a:rPr>
                        <a:t>9,7 %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4,2 %</a:t>
                      </a:r>
                    </a:p>
                  </a:txBody>
                  <a:tcPr marL="9525" marR="9525" marT="9525" marB="0" anchor="ctr"/>
                </a:tc>
                <a:tc>
                  <a:txBody>
                    <a:bodyPr/>
                    <a:lstStyle/>
                    <a:p>
                      <a:pPr algn="ctr" fontAlgn="b"/>
                      <a:r>
                        <a:rPr lang="nb-NO" sz="1100" b="0" i="0" u="none" strike="noStrike" dirty="0">
                          <a:solidFill>
                            <a:srgbClr val="000000"/>
                          </a:solidFill>
                          <a:effectLst/>
                          <a:latin typeface="Calibri"/>
                        </a:rPr>
                        <a:t>5,5 %</a:t>
                      </a:r>
                    </a:p>
                    <a:p>
                      <a:pPr algn="ctr" fontAlgn="b"/>
                      <a:r>
                        <a:rPr lang="nb-NO" sz="1100" b="0" i="0" u="none" strike="noStrike" dirty="0">
                          <a:solidFill>
                            <a:srgbClr val="000000"/>
                          </a:solidFill>
                          <a:effectLst/>
                          <a:latin typeface="Calibri"/>
                        </a:rPr>
                        <a:t>(gj.sn.</a:t>
                      </a:r>
                      <a:r>
                        <a:rPr lang="nb-NO" sz="1100" b="0" i="0" u="none" strike="noStrike" baseline="0" dirty="0">
                          <a:solidFill>
                            <a:srgbClr val="000000"/>
                          </a:solidFill>
                          <a:effectLst/>
                          <a:latin typeface="Calibri"/>
                        </a:rPr>
                        <a:t> 407)</a:t>
                      </a:r>
                      <a:endParaRPr lang="nb-NO"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388890">
                <a:tc>
                  <a:txBody>
                    <a:bodyPr/>
                    <a:lstStyle/>
                    <a:p>
                      <a:r>
                        <a:rPr lang="nb-NO" sz="1000" dirty="0"/>
                        <a:t>Studenter</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dirty="0">
                          <a:solidFill>
                            <a:srgbClr val="000000"/>
                          </a:solidFill>
                          <a:effectLst/>
                          <a:latin typeface="Calibri"/>
                        </a:rPr>
                        <a:t>512</a:t>
                      </a:r>
                    </a:p>
                    <a:p>
                      <a:pPr algn="ctr" fontAlgn="b"/>
                      <a:r>
                        <a:rPr lang="nb-NO" sz="1100" b="0" i="0" u="none" strike="noStrike" dirty="0">
                          <a:solidFill>
                            <a:srgbClr val="000000"/>
                          </a:solidFill>
                          <a:effectLst/>
                          <a:latin typeface="Calibri"/>
                        </a:rPr>
                        <a:t>(86)</a:t>
                      </a:r>
                    </a:p>
                  </a:txBody>
                  <a:tcPr marL="9525" marR="9525" marT="9525" marB="0" anchor="ctr"/>
                </a:tc>
                <a:tc>
                  <a:txBody>
                    <a:bodyPr/>
                    <a:lstStyle/>
                    <a:p>
                      <a:pPr algn="ctr" fontAlgn="b"/>
                      <a:r>
                        <a:rPr lang="nb-NO" sz="1100" b="0" i="0" u="none" strike="noStrike" dirty="0">
                          <a:solidFill>
                            <a:srgbClr val="000000"/>
                          </a:solidFill>
                          <a:effectLst/>
                          <a:latin typeface="Calibri"/>
                        </a:rPr>
                        <a:t>615</a:t>
                      </a:r>
                    </a:p>
                    <a:p>
                      <a:pPr algn="ctr" fontAlgn="b"/>
                      <a:r>
                        <a:rPr lang="nb-NO" sz="1100" b="0" i="0" u="none" strike="noStrike" dirty="0">
                          <a:solidFill>
                            <a:srgbClr val="000000"/>
                          </a:solidFill>
                          <a:effectLst/>
                          <a:latin typeface="Calibri"/>
                        </a:rPr>
                        <a:t>(103)</a:t>
                      </a:r>
                    </a:p>
                  </a:txBody>
                  <a:tcPr marL="9525" marR="9525" marT="9525" marB="0" anchor="ctr"/>
                </a:tc>
                <a:tc>
                  <a:txBody>
                    <a:bodyPr/>
                    <a:lstStyle/>
                    <a:p>
                      <a:pPr algn="ctr" fontAlgn="b"/>
                      <a:r>
                        <a:rPr lang="nb-NO" sz="1100" b="0" i="0" u="none" strike="noStrike" dirty="0">
                          <a:solidFill>
                            <a:srgbClr val="000000"/>
                          </a:solidFill>
                          <a:effectLst/>
                          <a:latin typeface="Calibri"/>
                        </a:rPr>
                        <a:t>740</a:t>
                      </a:r>
                    </a:p>
                    <a:p>
                      <a:pPr algn="ctr" fontAlgn="b"/>
                      <a:r>
                        <a:rPr lang="nb-NO" sz="1100" b="0" i="0" u="none" strike="noStrike" dirty="0">
                          <a:solidFill>
                            <a:srgbClr val="000000"/>
                          </a:solidFill>
                          <a:effectLst/>
                          <a:latin typeface="Calibri"/>
                        </a:rPr>
                        <a:t>(124)</a:t>
                      </a:r>
                    </a:p>
                  </a:txBody>
                  <a:tcPr marL="9525" marR="9525" marT="9525" marB="0" anchor="ctr"/>
                </a:tc>
                <a:tc>
                  <a:txBody>
                    <a:bodyPr/>
                    <a:lstStyle/>
                    <a:p>
                      <a:pPr algn="ctr" fontAlgn="b"/>
                      <a:r>
                        <a:rPr lang="nb-NO" sz="1100" b="0" i="0" u="none" strike="noStrike" dirty="0">
                          <a:solidFill>
                            <a:srgbClr val="000000"/>
                          </a:solidFill>
                          <a:effectLst/>
                          <a:latin typeface="Calibri"/>
                        </a:rPr>
                        <a:t>889</a:t>
                      </a:r>
                    </a:p>
                    <a:p>
                      <a:pPr algn="ctr" fontAlgn="b"/>
                      <a:r>
                        <a:rPr lang="nb-NO" sz="1100" b="0" i="0" u="none" strike="noStrike" dirty="0">
                          <a:solidFill>
                            <a:srgbClr val="000000"/>
                          </a:solidFill>
                          <a:effectLst/>
                          <a:latin typeface="Calibri"/>
                        </a:rPr>
                        <a:t>(149)</a:t>
                      </a:r>
                    </a:p>
                  </a:txBody>
                  <a:tcPr marL="9525" marR="9525" marT="9525" marB="0" anchor="ctr"/>
                </a:tc>
                <a:tc>
                  <a:txBody>
                    <a:bodyPr/>
                    <a:lstStyle/>
                    <a:p>
                      <a:pPr algn="ctr" fontAlgn="b"/>
                      <a:r>
                        <a:rPr lang="nb-NO" sz="1100" b="0" i="0" u="none" strike="noStrike" dirty="0">
                          <a:solidFill>
                            <a:srgbClr val="000000"/>
                          </a:solidFill>
                          <a:effectLst/>
                          <a:latin typeface="Calibri"/>
                        </a:rPr>
                        <a:t>1068</a:t>
                      </a:r>
                    </a:p>
                    <a:p>
                      <a:pPr algn="ctr" fontAlgn="b"/>
                      <a:r>
                        <a:rPr lang="nb-NO" sz="1100" b="0" i="0" u="none" strike="noStrike" dirty="0">
                          <a:solidFill>
                            <a:srgbClr val="000000"/>
                          </a:solidFill>
                          <a:effectLst/>
                          <a:latin typeface="Calibri"/>
                        </a:rPr>
                        <a:t>(179)</a:t>
                      </a:r>
                    </a:p>
                  </a:txBody>
                  <a:tcPr marL="9525" marR="9525" marT="9525" marB="0" anchor="ctr"/>
                </a:tc>
                <a:tc>
                  <a:txBody>
                    <a:bodyPr/>
                    <a:lstStyle/>
                    <a:p>
                      <a:pPr algn="ctr" fontAlgn="b"/>
                      <a:r>
                        <a:rPr lang="nb-NO" sz="1100" b="0" i="0" u="none" strike="noStrike" dirty="0">
                          <a:solidFill>
                            <a:srgbClr val="000000"/>
                          </a:solidFill>
                          <a:effectLst/>
                          <a:latin typeface="Calibri"/>
                        </a:rPr>
                        <a:t>1284</a:t>
                      </a:r>
                    </a:p>
                    <a:p>
                      <a:pPr algn="ctr" fontAlgn="b"/>
                      <a:r>
                        <a:rPr lang="nb-NO" sz="1100" b="0" i="0" u="none" strike="noStrike" dirty="0">
                          <a:solidFill>
                            <a:srgbClr val="000000"/>
                          </a:solidFill>
                          <a:effectLst/>
                          <a:latin typeface="Calibri"/>
                        </a:rPr>
                        <a:t>(216)</a:t>
                      </a:r>
                    </a:p>
                  </a:txBody>
                  <a:tcPr marL="9525" marR="9525" marT="9525" marB="0" anchor="ctr"/>
                </a:tc>
                <a:tc>
                  <a:txBody>
                    <a:bodyPr/>
                    <a:lstStyle/>
                    <a:p>
                      <a:pPr algn="ctr" fontAlgn="b"/>
                      <a:r>
                        <a:rPr lang="nb-NO" sz="1100" b="0" i="0" u="none" strike="noStrike" dirty="0">
                          <a:solidFill>
                            <a:srgbClr val="000000"/>
                          </a:solidFill>
                          <a:effectLst/>
                          <a:latin typeface="Calibri"/>
                        </a:rPr>
                        <a:t>1543</a:t>
                      </a:r>
                    </a:p>
                    <a:p>
                      <a:pPr algn="ctr" fontAlgn="b"/>
                      <a:r>
                        <a:rPr lang="nb-NO" sz="1100" b="0" i="0" u="none" strike="noStrike" dirty="0">
                          <a:solidFill>
                            <a:srgbClr val="000000"/>
                          </a:solidFill>
                          <a:effectLst/>
                          <a:latin typeface="Calibri"/>
                        </a:rPr>
                        <a:t>(259)</a:t>
                      </a:r>
                    </a:p>
                  </a:txBody>
                  <a:tcPr marL="9525" marR="9525" marT="9525" marB="0" anchor="ctr"/>
                </a:tc>
                <a:tc>
                  <a:txBody>
                    <a:bodyPr/>
                    <a:lstStyle/>
                    <a:p>
                      <a:pPr algn="ctr" fontAlgn="b"/>
                      <a:r>
                        <a:rPr lang="nb-NO" sz="1100" b="0" i="0" u="none" strike="noStrike" dirty="0">
                          <a:solidFill>
                            <a:srgbClr val="000000"/>
                          </a:solidFill>
                          <a:effectLst/>
                          <a:latin typeface="Calibri"/>
                        </a:rPr>
                        <a:t>1855</a:t>
                      </a:r>
                    </a:p>
                    <a:p>
                      <a:pPr algn="ctr" fontAlgn="b"/>
                      <a:r>
                        <a:rPr lang="nb-NO" sz="1100" b="0" i="0" u="none" strike="noStrike" dirty="0">
                          <a:solidFill>
                            <a:srgbClr val="000000"/>
                          </a:solidFill>
                          <a:effectLst/>
                          <a:latin typeface="Calibri"/>
                        </a:rPr>
                        <a:t>(312)</a:t>
                      </a:r>
                    </a:p>
                  </a:txBody>
                  <a:tcPr marL="9525" marR="9525" marT="9525" marB="0" anchor="ctr"/>
                </a:tc>
                <a:tc>
                  <a:txBody>
                    <a:bodyPr/>
                    <a:lstStyle/>
                    <a:p>
                      <a:pPr algn="ctr" fontAlgn="b"/>
                      <a:r>
                        <a:rPr lang="nb-NO" sz="1100" b="0" i="0" u="none" strike="noStrike" dirty="0">
                          <a:solidFill>
                            <a:srgbClr val="000000"/>
                          </a:solidFill>
                          <a:effectLst/>
                          <a:latin typeface="Calibri"/>
                        </a:rPr>
                        <a:t>43,6 %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23,5 %</a:t>
                      </a:r>
                    </a:p>
                  </a:txBody>
                  <a:tcPr marL="9525" marR="9525" marT="9525" marB="0" anchor="ctr"/>
                </a:tc>
                <a:tc>
                  <a:txBody>
                    <a:bodyPr/>
                    <a:lstStyle/>
                    <a:p>
                      <a:pPr algn="ctr" fontAlgn="b"/>
                      <a:r>
                        <a:rPr lang="nb-NO" sz="1100" b="0" i="0" u="none" strike="noStrike" dirty="0">
                          <a:solidFill>
                            <a:srgbClr val="000000"/>
                          </a:solidFill>
                          <a:effectLst/>
                          <a:latin typeface="Calibri"/>
                        </a:rPr>
                        <a:t>20,2 %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(gj.sn.</a:t>
                      </a:r>
                      <a:r>
                        <a:rPr lang="nb-NO" sz="1100" b="0" i="0" u="none" strike="noStrike" baseline="0" dirty="0">
                          <a:solidFill>
                            <a:srgbClr val="000000"/>
                          </a:solidFill>
                          <a:effectLst/>
                          <a:latin typeface="+mn-lt"/>
                        </a:rPr>
                        <a:t> 179)</a:t>
                      </a:r>
                      <a:endParaRPr lang="nb-NO" sz="11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2"/>
                  </a:ext>
                </a:extLst>
              </a:tr>
              <a:tr h="388890">
                <a:tc>
                  <a:txBody>
                    <a:bodyPr/>
                    <a:lstStyle/>
                    <a:p>
                      <a:pPr algn="l"/>
                      <a:r>
                        <a:rPr lang="nb-NO" sz="1000" dirty="0"/>
                        <a:t>Private</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dirty="0">
                          <a:solidFill>
                            <a:srgbClr val="000000"/>
                          </a:solidFill>
                          <a:effectLst/>
                          <a:latin typeface="Calibri"/>
                        </a:rPr>
                        <a:t>868</a:t>
                      </a:r>
                    </a:p>
                    <a:p>
                      <a:pPr algn="ctr" fontAlgn="b"/>
                      <a:r>
                        <a:rPr lang="nb-NO" sz="1100" b="0" i="0" u="none" strike="noStrike" dirty="0">
                          <a:solidFill>
                            <a:srgbClr val="000000"/>
                          </a:solidFill>
                          <a:effectLst/>
                          <a:latin typeface="Calibri"/>
                        </a:rPr>
                        <a:t>(59)</a:t>
                      </a:r>
                    </a:p>
                  </a:txBody>
                  <a:tcPr marL="9525" marR="9525" marT="9525" marB="0" anchor="ctr"/>
                </a:tc>
                <a:tc>
                  <a:txBody>
                    <a:bodyPr/>
                    <a:lstStyle/>
                    <a:p>
                      <a:pPr algn="ctr" fontAlgn="b"/>
                      <a:r>
                        <a:rPr lang="nb-NO" sz="1100" b="0" i="0" u="none" strike="noStrike" dirty="0">
                          <a:solidFill>
                            <a:srgbClr val="000000"/>
                          </a:solidFill>
                          <a:effectLst/>
                          <a:latin typeface="Calibri"/>
                        </a:rPr>
                        <a:t>931</a:t>
                      </a:r>
                    </a:p>
                    <a:p>
                      <a:pPr algn="ctr" fontAlgn="b"/>
                      <a:r>
                        <a:rPr lang="nb-NO" sz="1100" b="0" i="0" u="none" strike="noStrike" dirty="0">
                          <a:solidFill>
                            <a:srgbClr val="000000"/>
                          </a:solidFill>
                          <a:effectLst/>
                          <a:latin typeface="Calibri"/>
                        </a:rPr>
                        <a:t>(63)</a:t>
                      </a:r>
                    </a:p>
                  </a:txBody>
                  <a:tcPr marL="9525" marR="9525" marT="9525" marB="0" anchor="ctr"/>
                </a:tc>
                <a:tc>
                  <a:txBody>
                    <a:bodyPr/>
                    <a:lstStyle/>
                    <a:p>
                      <a:pPr algn="ctr" fontAlgn="b"/>
                      <a:r>
                        <a:rPr lang="nb-NO" sz="1100" b="0" i="0" u="none" strike="noStrike" dirty="0">
                          <a:solidFill>
                            <a:srgbClr val="000000"/>
                          </a:solidFill>
                          <a:effectLst/>
                          <a:latin typeface="Calibri"/>
                        </a:rPr>
                        <a:t>999</a:t>
                      </a:r>
                    </a:p>
                    <a:p>
                      <a:pPr algn="ctr" fontAlgn="b"/>
                      <a:r>
                        <a:rPr lang="nb-NO" sz="1100" b="0" i="0" u="none" strike="noStrike" dirty="0">
                          <a:solidFill>
                            <a:srgbClr val="000000"/>
                          </a:solidFill>
                          <a:effectLst/>
                          <a:latin typeface="Calibri"/>
                        </a:rPr>
                        <a:t>(68)</a:t>
                      </a:r>
                    </a:p>
                  </a:txBody>
                  <a:tcPr marL="9525" marR="9525" marT="9525" marB="0" anchor="ctr"/>
                </a:tc>
                <a:tc>
                  <a:txBody>
                    <a:bodyPr/>
                    <a:lstStyle/>
                    <a:p>
                      <a:pPr algn="ctr" fontAlgn="b"/>
                      <a:r>
                        <a:rPr lang="nb-NO" sz="1100" b="0" i="0" u="none" strike="noStrike" dirty="0">
                          <a:solidFill>
                            <a:srgbClr val="000000"/>
                          </a:solidFill>
                          <a:effectLst/>
                          <a:latin typeface="Calibri"/>
                        </a:rPr>
                        <a:t>1071</a:t>
                      </a:r>
                    </a:p>
                    <a:p>
                      <a:pPr algn="ctr" fontAlgn="b"/>
                      <a:r>
                        <a:rPr lang="nb-NO" sz="1100" b="0" i="0" u="none" strike="noStrike" dirty="0">
                          <a:solidFill>
                            <a:srgbClr val="000000"/>
                          </a:solidFill>
                          <a:effectLst/>
                          <a:latin typeface="Calibri"/>
                        </a:rPr>
                        <a:t>(73)</a:t>
                      </a:r>
                    </a:p>
                  </a:txBody>
                  <a:tcPr marL="9525" marR="9525" marT="9525" marB="0" anchor="ctr"/>
                </a:tc>
                <a:tc>
                  <a:txBody>
                    <a:bodyPr/>
                    <a:lstStyle/>
                    <a:p>
                      <a:pPr algn="ctr" fontAlgn="b"/>
                      <a:r>
                        <a:rPr lang="nb-NO" sz="1100" b="0" i="0" u="none" strike="noStrike" dirty="0">
                          <a:solidFill>
                            <a:srgbClr val="000000"/>
                          </a:solidFill>
                          <a:effectLst/>
                          <a:latin typeface="Calibri"/>
                        </a:rPr>
                        <a:t>1149</a:t>
                      </a:r>
                    </a:p>
                    <a:p>
                      <a:pPr algn="ctr" fontAlgn="b"/>
                      <a:r>
                        <a:rPr lang="nb-NO" sz="1100" b="0" i="0" u="none" strike="noStrike" dirty="0">
                          <a:solidFill>
                            <a:srgbClr val="000000"/>
                          </a:solidFill>
                          <a:effectLst/>
                          <a:latin typeface="Calibri"/>
                        </a:rPr>
                        <a:t>(78)</a:t>
                      </a:r>
                    </a:p>
                  </a:txBody>
                  <a:tcPr marL="9525" marR="9525" marT="9525" marB="0" anchor="ctr"/>
                </a:tc>
                <a:tc>
                  <a:txBody>
                    <a:bodyPr/>
                    <a:lstStyle/>
                    <a:p>
                      <a:pPr algn="ctr" fontAlgn="b"/>
                      <a:r>
                        <a:rPr lang="nb-NO" sz="1100" b="0" i="0" u="none" strike="noStrike" dirty="0">
                          <a:solidFill>
                            <a:srgbClr val="000000"/>
                          </a:solidFill>
                          <a:effectLst/>
                          <a:latin typeface="Calibri"/>
                        </a:rPr>
                        <a:t>1232</a:t>
                      </a:r>
                    </a:p>
                    <a:p>
                      <a:pPr algn="ctr" fontAlgn="b"/>
                      <a:r>
                        <a:rPr lang="nb-NO" sz="1100" b="0" i="0" u="none" strike="noStrike" dirty="0">
                          <a:solidFill>
                            <a:srgbClr val="000000"/>
                          </a:solidFill>
                          <a:effectLst/>
                          <a:latin typeface="Calibri"/>
                        </a:rPr>
                        <a:t>(84)</a:t>
                      </a:r>
                    </a:p>
                  </a:txBody>
                  <a:tcPr marL="9525" marR="9525" marT="9525" marB="0" anchor="ctr"/>
                </a:tc>
                <a:tc>
                  <a:txBody>
                    <a:bodyPr/>
                    <a:lstStyle/>
                    <a:p>
                      <a:pPr algn="ctr" fontAlgn="b"/>
                      <a:r>
                        <a:rPr lang="nb-NO" sz="1100" b="0" i="0" u="none" strike="noStrike" dirty="0">
                          <a:solidFill>
                            <a:srgbClr val="000000"/>
                          </a:solidFill>
                          <a:effectLst/>
                          <a:latin typeface="Calibri"/>
                        </a:rPr>
                        <a:t>1322</a:t>
                      </a:r>
                    </a:p>
                    <a:p>
                      <a:pPr algn="ctr" fontAlgn="b"/>
                      <a:r>
                        <a:rPr lang="nb-NO" sz="1100" b="0" i="0" u="none" strike="noStrike" dirty="0">
                          <a:solidFill>
                            <a:srgbClr val="000000"/>
                          </a:solidFill>
                          <a:effectLst/>
                          <a:latin typeface="Calibri"/>
                        </a:rPr>
                        <a:t>(90)</a:t>
                      </a:r>
                    </a:p>
                  </a:txBody>
                  <a:tcPr marL="9525" marR="9525" marT="9525" marB="0" anchor="ctr"/>
                </a:tc>
                <a:tc>
                  <a:txBody>
                    <a:bodyPr/>
                    <a:lstStyle/>
                    <a:p>
                      <a:pPr algn="ctr" fontAlgn="b"/>
                      <a:r>
                        <a:rPr lang="nb-NO" sz="1100" b="0" i="0" u="none" strike="noStrike" dirty="0">
                          <a:solidFill>
                            <a:srgbClr val="000000"/>
                          </a:solidFill>
                          <a:effectLst/>
                          <a:latin typeface="Calibri"/>
                        </a:rPr>
                        <a:t>1418</a:t>
                      </a:r>
                    </a:p>
                    <a:p>
                      <a:pPr algn="ctr" fontAlgn="b"/>
                      <a:r>
                        <a:rPr lang="nb-NO" sz="1100" b="0" i="0" u="none" strike="noStrike" dirty="0">
                          <a:solidFill>
                            <a:srgbClr val="000000"/>
                          </a:solidFill>
                          <a:effectLst/>
                          <a:latin typeface="Calibri"/>
                        </a:rPr>
                        <a:t>(96)</a:t>
                      </a:r>
                    </a:p>
                  </a:txBody>
                  <a:tcPr marL="9525" marR="9525" marT="9525" marB="0" anchor="ctr"/>
                </a:tc>
                <a:tc>
                  <a:txBody>
                    <a:bodyPr/>
                    <a:lstStyle/>
                    <a:p>
                      <a:pPr algn="ctr" fontAlgn="b"/>
                      <a:r>
                        <a:rPr lang="nb-NO" sz="1100" b="0" i="0" u="none" strike="noStrike" dirty="0">
                          <a:solidFill>
                            <a:srgbClr val="000000"/>
                          </a:solidFill>
                          <a:effectLst/>
                          <a:latin typeface="Calibri"/>
                        </a:rPr>
                        <a:t>13,1 %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5,8 %</a:t>
                      </a:r>
                    </a:p>
                  </a:txBody>
                  <a:tcPr marL="9525" marR="9525" marT="9525" marB="0" anchor="ctr"/>
                </a:tc>
                <a:tc>
                  <a:txBody>
                    <a:bodyPr/>
                    <a:lstStyle/>
                    <a:p>
                      <a:pPr algn="ctr" fontAlgn="b"/>
                      <a:r>
                        <a:rPr lang="nb-NO" sz="1100" b="0" i="0" u="none" strike="noStrike" dirty="0">
                          <a:solidFill>
                            <a:srgbClr val="000000"/>
                          </a:solidFill>
                          <a:effectLst/>
                          <a:latin typeface="Calibri"/>
                        </a:rPr>
                        <a:t>7,3 %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(gj.sn</a:t>
                      </a:r>
                      <a:r>
                        <a:rPr lang="nb-NO" sz="1100" b="0" i="0" u="none" strike="noStrike" baseline="0" dirty="0">
                          <a:solidFill>
                            <a:srgbClr val="000000"/>
                          </a:solidFill>
                          <a:effectLst/>
                          <a:latin typeface="+mn-lt"/>
                        </a:rPr>
                        <a:t> 76)</a:t>
                      </a:r>
                      <a:endParaRPr lang="nb-NO" sz="11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3"/>
                  </a:ext>
                </a:extLst>
              </a:tr>
              <a:tr h="388890">
                <a:tc>
                  <a:txBody>
                    <a:bodyPr/>
                    <a:lstStyle/>
                    <a:p>
                      <a:pPr algn="l"/>
                      <a:r>
                        <a:rPr lang="nb-NO" sz="1000" dirty="0"/>
                        <a:t>Offentlig</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dirty="0">
                          <a:solidFill>
                            <a:srgbClr val="000000"/>
                          </a:solidFill>
                          <a:effectLst/>
                          <a:latin typeface="Calibri"/>
                        </a:rPr>
                        <a:t>5062</a:t>
                      </a:r>
                    </a:p>
                    <a:p>
                      <a:pPr algn="ctr" fontAlgn="b"/>
                      <a:r>
                        <a:rPr lang="nb-NO" sz="1100" b="0" i="0" u="none" strike="noStrike" dirty="0">
                          <a:solidFill>
                            <a:srgbClr val="000000"/>
                          </a:solidFill>
                          <a:effectLst/>
                          <a:latin typeface="Calibri"/>
                        </a:rPr>
                        <a:t>(271)</a:t>
                      </a:r>
                    </a:p>
                  </a:txBody>
                  <a:tcPr marL="9525" marR="9525" marT="9525" marB="0" anchor="ctr"/>
                </a:tc>
                <a:tc>
                  <a:txBody>
                    <a:bodyPr/>
                    <a:lstStyle/>
                    <a:p>
                      <a:pPr algn="ctr" fontAlgn="b"/>
                      <a:r>
                        <a:rPr lang="nb-NO" sz="1100" b="0" i="0" u="none" strike="noStrike" dirty="0">
                          <a:solidFill>
                            <a:srgbClr val="000000"/>
                          </a:solidFill>
                          <a:effectLst/>
                          <a:latin typeface="Calibri"/>
                        </a:rPr>
                        <a:t>5348</a:t>
                      </a:r>
                    </a:p>
                    <a:p>
                      <a:pPr algn="ctr" fontAlgn="b"/>
                      <a:r>
                        <a:rPr lang="nb-NO" sz="1100" b="0" i="0" u="none" strike="noStrike" dirty="0">
                          <a:solidFill>
                            <a:srgbClr val="000000"/>
                          </a:solidFill>
                          <a:effectLst/>
                          <a:latin typeface="Calibri"/>
                        </a:rPr>
                        <a:t>(286)</a:t>
                      </a:r>
                    </a:p>
                  </a:txBody>
                  <a:tcPr marL="9525" marR="9525" marT="9525" marB="0" anchor="ctr"/>
                </a:tc>
                <a:tc>
                  <a:txBody>
                    <a:bodyPr/>
                    <a:lstStyle/>
                    <a:p>
                      <a:pPr algn="ctr" fontAlgn="b"/>
                      <a:r>
                        <a:rPr lang="nb-NO" sz="1100" b="0" i="0" u="none" strike="noStrike" dirty="0">
                          <a:solidFill>
                            <a:srgbClr val="000000"/>
                          </a:solidFill>
                          <a:effectLst/>
                          <a:latin typeface="Calibri"/>
                        </a:rPr>
                        <a:t>5651</a:t>
                      </a:r>
                    </a:p>
                    <a:p>
                      <a:pPr algn="ctr" fontAlgn="b"/>
                      <a:r>
                        <a:rPr lang="nb-NO" sz="1100" b="0" i="0" u="none" strike="noStrike" dirty="0">
                          <a:solidFill>
                            <a:srgbClr val="000000"/>
                          </a:solidFill>
                          <a:effectLst/>
                          <a:latin typeface="Calibri"/>
                        </a:rPr>
                        <a:t>(303)</a:t>
                      </a:r>
                    </a:p>
                  </a:txBody>
                  <a:tcPr marL="9525" marR="9525" marT="9525" marB="0" anchor="ctr"/>
                </a:tc>
                <a:tc>
                  <a:txBody>
                    <a:bodyPr/>
                    <a:lstStyle/>
                    <a:p>
                      <a:pPr algn="ctr" fontAlgn="b"/>
                      <a:r>
                        <a:rPr lang="nb-NO" sz="1100" b="0" i="0" u="none" strike="noStrike" dirty="0">
                          <a:solidFill>
                            <a:srgbClr val="000000"/>
                          </a:solidFill>
                          <a:effectLst/>
                          <a:latin typeface="Calibri"/>
                        </a:rPr>
                        <a:t>5970</a:t>
                      </a:r>
                    </a:p>
                    <a:p>
                      <a:pPr algn="ctr" fontAlgn="b"/>
                      <a:r>
                        <a:rPr lang="nb-NO" sz="1100" b="0" i="0" u="none" strike="noStrike" dirty="0">
                          <a:solidFill>
                            <a:srgbClr val="000000"/>
                          </a:solidFill>
                          <a:effectLst/>
                          <a:latin typeface="Calibri"/>
                        </a:rPr>
                        <a:t>(320)</a:t>
                      </a:r>
                    </a:p>
                  </a:txBody>
                  <a:tcPr marL="9525" marR="9525" marT="9525" marB="0" anchor="ctr"/>
                </a:tc>
                <a:tc>
                  <a:txBody>
                    <a:bodyPr/>
                    <a:lstStyle/>
                    <a:p>
                      <a:pPr algn="ctr" fontAlgn="b"/>
                      <a:r>
                        <a:rPr lang="nb-NO" sz="1100" b="0" i="0" u="none" strike="noStrike" dirty="0">
                          <a:solidFill>
                            <a:srgbClr val="000000"/>
                          </a:solidFill>
                          <a:effectLst/>
                          <a:latin typeface="Calibri"/>
                        </a:rPr>
                        <a:t>6308</a:t>
                      </a:r>
                    </a:p>
                    <a:p>
                      <a:pPr algn="ctr" fontAlgn="b"/>
                      <a:r>
                        <a:rPr lang="nb-NO" sz="1100" b="0" i="0" u="none" strike="noStrike" dirty="0">
                          <a:solidFill>
                            <a:srgbClr val="000000"/>
                          </a:solidFill>
                          <a:effectLst/>
                          <a:latin typeface="Calibri"/>
                        </a:rPr>
                        <a:t>(338)</a:t>
                      </a:r>
                    </a:p>
                  </a:txBody>
                  <a:tcPr marL="9525" marR="9525" marT="9525" marB="0" anchor="ctr"/>
                </a:tc>
                <a:tc>
                  <a:txBody>
                    <a:bodyPr/>
                    <a:lstStyle/>
                    <a:p>
                      <a:pPr algn="ctr" fontAlgn="b"/>
                      <a:r>
                        <a:rPr lang="nb-NO" sz="1100" b="0" i="0" u="none" strike="noStrike" dirty="0">
                          <a:solidFill>
                            <a:srgbClr val="000000"/>
                          </a:solidFill>
                          <a:effectLst/>
                          <a:latin typeface="Calibri"/>
                        </a:rPr>
                        <a:t>6665</a:t>
                      </a:r>
                    </a:p>
                    <a:p>
                      <a:pPr algn="ctr" fontAlgn="b"/>
                      <a:r>
                        <a:rPr lang="nb-NO" sz="1100" b="0" i="0" u="none" strike="noStrike" dirty="0">
                          <a:solidFill>
                            <a:srgbClr val="000000"/>
                          </a:solidFill>
                          <a:effectLst/>
                          <a:latin typeface="Calibri"/>
                        </a:rPr>
                        <a:t>(357)</a:t>
                      </a:r>
                    </a:p>
                  </a:txBody>
                  <a:tcPr marL="9525" marR="9525" marT="9525" marB="0" anchor="ctr"/>
                </a:tc>
                <a:tc>
                  <a:txBody>
                    <a:bodyPr/>
                    <a:lstStyle/>
                    <a:p>
                      <a:pPr algn="ctr" fontAlgn="b"/>
                      <a:r>
                        <a:rPr lang="nb-NO" sz="1100" b="0" i="0" u="none" strike="noStrike" dirty="0">
                          <a:solidFill>
                            <a:srgbClr val="000000"/>
                          </a:solidFill>
                          <a:effectLst/>
                          <a:latin typeface="Calibri"/>
                        </a:rPr>
                        <a:t>7042</a:t>
                      </a:r>
                    </a:p>
                    <a:p>
                      <a:pPr algn="ctr" fontAlgn="b"/>
                      <a:r>
                        <a:rPr lang="nb-NO" sz="1100" b="0" i="0" u="none" strike="noStrike" dirty="0">
                          <a:solidFill>
                            <a:srgbClr val="000000"/>
                          </a:solidFill>
                          <a:effectLst/>
                          <a:latin typeface="Calibri"/>
                        </a:rPr>
                        <a:t>(377)</a:t>
                      </a:r>
                    </a:p>
                  </a:txBody>
                  <a:tcPr marL="9525" marR="9525" marT="9525" marB="0" anchor="ctr"/>
                </a:tc>
                <a:tc>
                  <a:txBody>
                    <a:bodyPr/>
                    <a:lstStyle/>
                    <a:p>
                      <a:pPr algn="ctr" fontAlgn="b"/>
                      <a:r>
                        <a:rPr lang="nb-NO" sz="1100" b="0" i="0" u="none" strike="noStrike" dirty="0">
                          <a:solidFill>
                            <a:srgbClr val="000000"/>
                          </a:solidFill>
                          <a:effectLst/>
                          <a:latin typeface="Calibri"/>
                        </a:rPr>
                        <a:t>7440</a:t>
                      </a:r>
                    </a:p>
                    <a:p>
                      <a:pPr algn="ctr" fontAlgn="b"/>
                      <a:r>
                        <a:rPr lang="nb-NO" sz="1100" b="0" i="0" u="none" strike="noStrike" dirty="0">
                          <a:solidFill>
                            <a:srgbClr val="000000"/>
                          </a:solidFill>
                          <a:effectLst/>
                          <a:latin typeface="Calibri"/>
                        </a:rPr>
                        <a:t>(398)</a:t>
                      </a:r>
                    </a:p>
                  </a:txBody>
                  <a:tcPr marL="9525" marR="9525" marT="9525" marB="0" anchor="ctr"/>
                </a:tc>
                <a:tc>
                  <a:txBody>
                    <a:bodyPr/>
                    <a:lstStyle/>
                    <a:p>
                      <a:pPr algn="ctr" fontAlgn="b"/>
                      <a:r>
                        <a:rPr lang="nb-NO" sz="1100" b="0" i="0" u="none" strike="noStrike" dirty="0">
                          <a:solidFill>
                            <a:srgbClr val="000000"/>
                          </a:solidFill>
                          <a:effectLst/>
                          <a:latin typeface="Calibri"/>
                        </a:rPr>
                        <a:t>9,3 %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3,6 %</a:t>
                      </a:r>
                    </a:p>
                  </a:txBody>
                  <a:tcPr marL="9525" marR="9525" marT="9525" marB="0" anchor="ctr"/>
                </a:tc>
                <a:tc>
                  <a:txBody>
                    <a:bodyPr/>
                    <a:lstStyle/>
                    <a:p>
                      <a:pPr algn="ctr" fontAlgn="b"/>
                      <a:r>
                        <a:rPr lang="nb-NO" sz="1100" b="0" i="0" u="none" strike="noStrike" dirty="0">
                          <a:solidFill>
                            <a:srgbClr val="000000"/>
                          </a:solidFill>
                          <a:effectLst/>
                          <a:latin typeface="Calibri"/>
                        </a:rPr>
                        <a:t>5,7 %</a:t>
                      </a:r>
                    </a:p>
                    <a:p>
                      <a:pPr marL="0" marR="0" indent="0" algn="ctr" defTabSz="457200" rtl="0" eaLnBrk="1" fontAlgn="b" latinLnBrk="0" hangingPunct="1">
                        <a:lnSpc>
                          <a:spcPct val="100000"/>
                        </a:lnSpc>
                        <a:spcBef>
                          <a:spcPts val="0"/>
                        </a:spcBef>
                        <a:spcAft>
                          <a:spcPts val="0"/>
                        </a:spcAft>
                        <a:buClrTx/>
                        <a:buSzTx/>
                        <a:buFontTx/>
                        <a:buNone/>
                        <a:tabLst/>
                        <a:defRPr/>
                      </a:pPr>
                      <a:r>
                        <a:rPr lang="nb-NO" sz="1100" b="0" i="0" u="none" strike="noStrike" dirty="0">
                          <a:solidFill>
                            <a:srgbClr val="000000"/>
                          </a:solidFill>
                          <a:effectLst/>
                          <a:latin typeface="+mn-lt"/>
                        </a:rPr>
                        <a:t>(gj.sn</a:t>
                      </a:r>
                      <a:r>
                        <a:rPr lang="nb-NO" sz="1100" b="0" i="0" u="none" strike="noStrike" baseline="0" dirty="0">
                          <a:solidFill>
                            <a:srgbClr val="000000"/>
                          </a:solidFill>
                          <a:effectLst/>
                          <a:latin typeface="+mn-lt"/>
                        </a:rPr>
                        <a:t> 331)</a:t>
                      </a:r>
                      <a:endParaRPr lang="nb-NO" sz="11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4"/>
                  </a:ext>
                </a:extLst>
              </a:tr>
              <a:tr h="388890">
                <a:tc>
                  <a:txBody>
                    <a:bodyPr/>
                    <a:lstStyle/>
                    <a:p>
                      <a:pPr algn="l"/>
                      <a:r>
                        <a:rPr lang="nb-NO" sz="1000" dirty="0"/>
                        <a:t>Totalt*</a:t>
                      </a:r>
                    </a:p>
                    <a:p>
                      <a:pPr marL="0" marR="0" indent="0" algn="l" defTabSz="457200" rtl="0" eaLnBrk="1" fontAlgn="auto" latinLnBrk="0" hangingPunct="1">
                        <a:lnSpc>
                          <a:spcPct val="100000"/>
                        </a:lnSpc>
                        <a:spcBef>
                          <a:spcPts val="0"/>
                        </a:spcBef>
                        <a:spcAft>
                          <a:spcPts val="0"/>
                        </a:spcAft>
                        <a:buClrTx/>
                        <a:buSzTx/>
                        <a:buFontTx/>
                        <a:buNone/>
                        <a:tabLst/>
                        <a:defRPr/>
                      </a:pPr>
                      <a:r>
                        <a:rPr lang="nb-NO" sz="1000" dirty="0"/>
                        <a:t>(Økning)</a:t>
                      </a:r>
                    </a:p>
                  </a:txBody>
                  <a:tcPr anchor="ctr"/>
                </a:tc>
                <a:tc>
                  <a:txBody>
                    <a:bodyPr/>
                    <a:lstStyle/>
                    <a:p>
                      <a:pPr algn="ctr" fontAlgn="b"/>
                      <a:r>
                        <a:rPr lang="nb-NO" sz="1100" b="0" i="0" u="none" strike="noStrike">
                          <a:solidFill>
                            <a:srgbClr val="000000"/>
                          </a:solidFill>
                          <a:effectLst/>
                          <a:latin typeface="Calibri"/>
                        </a:rPr>
                        <a:t>6442</a:t>
                      </a:r>
                    </a:p>
                  </a:txBody>
                  <a:tcPr marL="9525" marR="9525" marT="9525" marB="0" anchor="ctr"/>
                </a:tc>
                <a:tc>
                  <a:txBody>
                    <a:bodyPr/>
                    <a:lstStyle/>
                    <a:p>
                      <a:pPr algn="ctr" fontAlgn="b"/>
                      <a:r>
                        <a:rPr lang="nb-NO" sz="1100" b="0" i="0" u="none" strike="noStrike">
                          <a:solidFill>
                            <a:srgbClr val="000000"/>
                          </a:solidFill>
                          <a:effectLst/>
                          <a:latin typeface="Calibri"/>
                        </a:rPr>
                        <a:t>6895</a:t>
                      </a:r>
                    </a:p>
                  </a:txBody>
                  <a:tcPr marL="9525" marR="9525" marT="9525" marB="0" anchor="ctr"/>
                </a:tc>
                <a:tc>
                  <a:txBody>
                    <a:bodyPr/>
                    <a:lstStyle/>
                    <a:p>
                      <a:pPr algn="ctr" fontAlgn="b"/>
                      <a:r>
                        <a:rPr lang="nb-NO" sz="1100" b="0" i="0" u="none" strike="noStrike">
                          <a:solidFill>
                            <a:srgbClr val="000000"/>
                          </a:solidFill>
                          <a:effectLst/>
                          <a:latin typeface="Calibri"/>
                        </a:rPr>
                        <a:t>7389</a:t>
                      </a:r>
                    </a:p>
                  </a:txBody>
                  <a:tcPr marL="9525" marR="9525" marT="9525" marB="0" anchor="ctr"/>
                </a:tc>
                <a:tc>
                  <a:txBody>
                    <a:bodyPr/>
                    <a:lstStyle/>
                    <a:p>
                      <a:pPr algn="ctr" fontAlgn="b"/>
                      <a:r>
                        <a:rPr lang="nb-NO" sz="1100" b="0" i="0" u="none" strike="noStrike">
                          <a:solidFill>
                            <a:srgbClr val="000000"/>
                          </a:solidFill>
                          <a:effectLst/>
                          <a:latin typeface="Calibri"/>
                        </a:rPr>
                        <a:t>7930</a:t>
                      </a:r>
                    </a:p>
                  </a:txBody>
                  <a:tcPr marL="9525" marR="9525" marT="9525" marB="0" anchor="ctr"/>
                </a:tc>
                <a:tc>
                  <a:txBody>
                    <a:bodyPr/>
                    <a:lstStyle/>
                    <a:p>
                      <a:pPr algn="ctr" fontAlgn="b"/>
                      <a:r>
                        <a:rPr lang="nb-NO" sz="1100" b="0" i="0" u="none" strike="noStrike">
                          <a:solidFill>
                            <a:srgbClr val="000000"/>
                          </a:solidFill>
                          <a:effectLst/>
                          <a:latin typeface="Calibri"/>
                        </a:rPr>
                        <a:t>8526</a:t>
                      </a:r>
                    </a:p>
                  </a:txBody>
                  <a:tcPr marL="9525" marR="9525" marT="9525" marB="0" anchor="ctr"/>
                </a:tc>
                <a:tc>
                  <a:txBody>
                    <a:bodyPr/>
                    <a:lstStyle/>
                    <a:p>
                      <a:pPr algn="ctr" fontAlgn="b"/>
                      <a:r>
                        <a:rPr lang="nb-NO" sz="1100" b="0" i="0" u="none" strike="noStrike">
                          <a:solidFill>
                            <a:srgbClr val="000000"/>
                          </a:solidFill>
                          <a:effectLst/>
                          <a:latin typeface="Calibri"/>
                        </a:rPr>
                        <a:t>9182</a:t>
                      </a:r>
                    </a:p>
                  </a:txBody>
                  <a:tcPr marL="9525" marR="9525" marT="9525" marB="0" anchor="ctr"/>
                </a:tc>
                <a:tc>
                  <a:txBody>
                    <a:bodyPr/>
                    <a:lstStyle/>
                    <a:p>
                      <a:pPr algn="ctr" fontAlgn="b"/>
                      <a:r>
                        <a:rPr lang="nb-NO" sz="1100" b="0" i="0" u="none" strike="noStrike">
                          <a:solidFill>
                            <a:srgbClr val="000000"/>
                          </a:solidFill>
                          <a:effectLst/>
                          <a:latin typeface="Calibri"/>
                        </a:rPr>
                        <a:t>9907</a:t>
                      </a:r>
                    </a:p>
                  </a:txBody>
                  <a:tcPr marL="9525" marR="9525" marT="9525" marB="0" anchor="ctr"/>
                </a:tc>
                <a:tc>
                  <a:txBody>
                    <a:bodyPr/>
                    <a:lstStyle/>
                    <a:p>
                      <a:pPr algn="ctr" fontAlgn="b"/>
                      <a:r>
                        <a:rPr lang="nb-NO" sz="1100" b="0" i="0" u="none" strike="noStrike" dirty="0">
                          <a:solidFill>
                            <a:srgbClr val="000000"/>
                          </a:solidFill>
                          <a:effectLst/>
                          <a:latin typeface="Calibri"/>
                        </a:rPr>
                        <a:t>10713</a:t>
                      </a:r>
                    </a:p>
                  </a:txBody>
                  <a:tcPr marL="9525" marR="9525" marT="9525" marB="0" anchor="ctr"/>
                </a:tc>
                <a:tc>
                  <a:txBody>
                    <a:bodyPr/>
                    <a:lstStyle/>
                    <a:p>
                      <a:pPr algn="ctr"/>
                      <a:r>
                        <a:rPr lang="nb-NO" sz="1000" dirty="0"/>
                        <a:t>12,2%</a:t>
                      </a:r>
                    </a:p>
                    <a:p>
                      <a:pPr algn="ctr"/>
                      <a:r>
                        <a:rPr lang="nb-NO" sz="1000" dirty="0"/>
                        <a:t>5,3%</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sz="1000" b="0" i="0" u="none" strike="noStrike" dirty="0">
                          <a:solidFill>
                            <a:srgbClr val="000000"/>
                          </a:solidFill>
                          <a:effectLst/>
                          <a:latin typeface="+mn-lt"/>
                        </a:rPr>
                        <a:t>6,9 %</a:t>
                      </a:r>
                    </a:p>
                    <a:p>
                      <a:pPr marL="0" marR="0" indent="0" algn="ctr" defTabSz="457200" rtl="0" eaLnBrk="1" fontAlgn="auto" latinLnBrk="0" hangingPunct="1">
                        <a:lnSpc>
                          <a:spcPct val="100000"/>
                        </a:lnSpc>
                        <a:spcBef>
                          <a:spcPts val="0"/>
                        </a:spcBef>
                        <a:spcAft>
                          <a:spcPts val="0"/>
                        </a:spcAft>
                        <a:buClrTx/>
                        <a:buSzTx/>
                        <a:buFontTx/>
                        <a:buNone/>
                        <a:tabLst/>
                        <a:defRPr/>
                      </a:pPr>
                      <a:r>
                        <a:rPr lang="nb-NO" sz="1000" b="0" i="0" u="none" strike="noStrike" dirty="0">
                          <a:solidFill>
                            <a:srgbClr val="000000"/>
                          </a:solidFill>
                          <a:effectLst/>
                          <a:latin typeface="+mn-lt"/>
                        </a:rPr>
                        <a:t>(gj.sn</a:t>
                      </a:r>
                      <a:r>
                        <a:rPr lang="nb-NO" sz="1000" b="0" i="0" u="none" strike="noStrike" baseline="0" dirty="0">
                          <a:solidFill>
                            <a:srgbClr val="000000"/>
                          </a:solidFill>
                          <a:effectLst/>
                          <a:latin typeface="+mn-lt"/>
                        </a:rPr>
                        <a:t> 586)</a:t>
                      </a:r>
                      <a:endParaRPr lang="nb-NO" sz="1000" b="0" i="0" u="none" strike="noStrike" dirty="0">
                        <a:solidFill>
                          <a:srgbClr val="000000"/>
                        </a:solidFill>
                        <a:effectLst/>
                        <a:latin typeface="+mn-lt"/>
                      </a:endParaRPr>
                    </a:p>
                  </a:txBody>
                  <a:tcPr anchor="ctr"/>
                </a:tc>
                <a:extLst>
                  <a:ext uri="{0D108BD9-81ED-4DB2-BD59-A6C34878D82A}">
                    <a16:rowId xmlns:a16="http://schemas.microsoft.com/office/drawing/2014/main" val="10005"/>
                  </a:ext>
                </a:extLst>
              </a:tr>
            </a:tbl>
          </a:graphicData>
        </a:graphic>
      </p:graphicFrame>
      <p:sp>
        <p:nvSpPr>
          <p:cNvPr id="61" name="TekstSylinder 60"/>
          <p:cNvSpPr txBox="1"/>
          <p:nvPr/>
        </p:nvSpPr>
        <p:spPr>
          <a:xfrm>
            <a:off x="383659" y="6021288"/>
            <a:ext cx="9372917" cy="246221"/>
          </a:xfrm>
          <a:prstGeom prst="rect">
            <a:avLst/>
          </a:prstGeom>
          <a:noFill/>
        </p:spPr>
        <p:txBody>
          <a:bodyPr wrap="square" rtlCol="0">
            <a:spAutoFit/>
          </a:bodyPr>
          <a:lstStyle/>
          <a:p>
            <a:r>
              <a:rPr lang="nb-NO" sz="1000" dirty="0"/>
              <a:t>*Grunnet mangel på data kan vi ikke konkretisere veksten for de 270 resterende medlemstypene, deltid, pensjonist, ufør osv. «Andre» er derfor konstant. </a:t>
            </a:r>
          </a:p>
        </p:txBody>
      </p:sp>
      <p:sp>
        <p:nvSpPr>
          <p:cNvPr id="87" name="TekstSylinder 86"/>
          <p:cNvSpPr txBox="1"/>
          <p:nvPr/>
        </p:nvSpPr>
        <p:spPr>
          <a:xfrm>
            <a:off x="7380312" y="4437112"/>
            <a:ext cx="629197" cy="246221"/>
          </a:xfrm>
          <a:prstGeom prst="rect">
            <a:avLst/>
          </a:prstGeom>
          <a:noFill/>
        </p:spPr>
        <p:txBody>
          <a:bodyPr wrap="square" rtlCol="0">
            <a:spAutoFit/>
          </a:bodyPr>
          <a:lstStyle/>
          <a:p>
            <a:r>
              <a:rPr lang="nb-NO" sz="1000" dirty="0"/>
              <a:t>18,7%</a:t>
            </a:r>
          </a:p>
        </p:txBody>
      </p:sp>
      <p:sp>
        <p:nvSpPr>
          <p:cNvPr id="88" name="TekstSylinder 87"/>
          <p:cNvSpPr txBox="1"/>
          <p:nvPr/>
        </p:nvSpPr>
        <p:spPr>
          <a:xfrm>
            <a:off x="6986041" y="4437112"/>
            <a:ext cx="466279" cy="246221"/>
          </a:xfrm>
          <a:prstGeom prst="rect">
            <a:avLst/>
          </a:prstGeom>
          <a:noFill/>
        </p:spPr>
        <p:txBody>
          <a:bodyPr wrap="square" rtlCol="0">
            <a:spAutoFit/>
          </a:bodyPr>
          <a:lstStyle/>
          <a:p>
            <a:r>
              <a:rPr lang="nb-NO" sz="1000" dirty="0"/>
              <a:t>53%</a:t>
            </a:r>
          </a:p>
        </p:txBody>
      </p:sp>
      <p:sp>
        <p:nvSpPr>
          <p:cNvPr id="89" name="TekstSylinder 88"/>
          <p:cNvSpPr txBox="1"/>
          <p:nvPr/>
        </p:nvSpPr>
        <p:spPr>
          <a:xfrm>
            <a:off x="7812360" y="4437112"/>
            <a:ext cx="588244" cy="246221"/>
          </a:xfrm>
          <a:prstGeom prst="rect">
            <a:avLst/>
          </a:prstGeom>
          <a:noFill/>
        </p:spPr>
        <p:txBody>
          <a:bodyPr wrap="square" rtlCol="0">
            <a:spAutoFit/>
          </a:bodyPr>
          <a:lstStyle/>
          <a:p>
            <a:r>
              <a:rPr lang="nb-NO" sz="1000" dirty="0"/>
              <a:t>80%</a:t>
            </a:r>
          </a:p>
        </p:txBody>
      </p:sp>
      <p:sp>
        <p:nvSpPr>
          <p:cNvPr id="90" name="TekstSylinder 89"/>
          <p:cNvSpPr txBox="1"/>
          <p:nvPr/>
        </p:nvSpPr>
        <p:spPr>
          <a:xfrm>
            <a:off x="8292839" y="4437112"/>
            <a:ext cx="528006" cy="246221"/>
          </a:xfrm>
          <a:prstGeom prst="rect">
            <a:avLst/>
          </a:prstGeom>
          <a:noFill/>
        </p:spPr>
        <p:txBody>
          <a:bodyPr wrap="square" rtlCol="0">
            <a:spAutoFit/>
          </a:bodyPr>
          <a:lstStyle/>
          <a:p>
            <a:r>
              <a:rPr lang="nb-NO" sz="1000" dirty="0"/>
              <a:t>12%</a:t>
            </a:r>
          </a:p>
        </p:txBody>
      </p:sp>
      <p:sp>
        <p:nvSpPr>
          <p:cNvPr id="91" name="TekstSylinder 90"/>
          <p:cNvSpPr txBox="1"/>
          <p:nvPr/>
        </p:nvSpPr>
        <p:spPr>
          <a:xfrm>
            <a:off x="4572000" y="3789040"/>
            <a:ext cx="2062287" cy="430887"/>
          </a:xfrm>
          <a:prstGeom prst="rect">
            <a:avLst/>
          </a:prstGeom>
          <a:noFill/>
        </p:spPr>
        <p:txBody>
          <a:bodyPr wrap="square" rtlCol="0">
            <a:spAutoFit/>
          </a:bodyPr>
          <a:lstStyle/>
          <a:p>
            <a:r>
              <a:rPr lang="nb-NO" sz="1100" dirty="0"/>
              <a:t>Gjennomsnittlig omsetning pr medlemstype pr år</a:t>
            </a:r>
          </a:p>
        </p:txBody>
      </p:sp>
      <p:sp>
        <p:nvSpPr>
          <p:cNvPr id="92" name="TekstSylinder 91"/>
          <p:cNvSpPr txBox="1"/>
          <p:nvPr/>
        </p:nvSpPr>
        <p:spPr>
          <a:xfrm>
            <a:off x="4643439" y="4318858"/>
            <a:ext cx="1853728" cy="1615827"/>
          </a:xfrm>
          <a:prstGeom prst="rect">
            <a:avLst/>
          </a:prstGeom>
          <a:noFill/>
        </p:spPr>
        <p:txBody>
          <a:bodyPr wrap="square" rtlCol="0">
            <a:spAutoFit/>
          </a:bodyPr>
          <a:lstStyle/>
          <a:p>
            <a:r>
              <a:rPr lang="nb-NO" sz="1100" dirty="0"/>
              <a:t>Fulltid:       	MNOK 24,7</a:t>
            </a:r>
          </a:p>
          <a:p>
            <a:r>
              <a:rPr lang="nb-NO" sz="1100" dirty="0"/>
              <a:t>1 år et studie: 	38 600 NOK Studenter: 	265 000 NOK</a:t>
            </a:r>
          </a:p>
          <a:p>
            <a:r>
              <a:rPr lang="nb-NO" sz="1100" dirty="0"/>
              <a:t>Andre:	270 000 NOK</a:t>
            </a:r>
          </a:p>
          <a:p>
            <a:pPr algn="ctr"/>
            <a:endParaRPr lang="nb-NO" sz="1100" dirty="0"/>
          </a:p>
          <a:p>
            <a:pPr algn="ctr"/>
            <a:endParaRPr lang="nb-NO" sz="1100" dirty="0"/>
          </a:p>
          <a:p>
            <a:pPr algn="ctr"/>
            <a:endParaRPr lang="nb-NO" sz="1100" dirty="0"/>
          </a:p>
          <a:p>
            <a:pPr algn="ctr"/>
            <a:r>
              <a:rPr lang="nb-NO" sz="1100" dirty="0"/>
              <a:t>MNOK  25,4</a:t>
            </a:r>
          </a:p>
          <a:p>
            <a:pPr algn="ctr"/>
            <a:r>
              <a:rPr lang="nb-NO" sz="1100" dirty="0"/>
              <a:t>Ekskl. Andre: MNOK 25,2</a:t>
            </a:r>
          </a:p>
        </p:txBody>
      </p:sp>
      <p:cxnSp>
        <p:nvCxnSpPr>
          <p:cNvPr id="93" name="Rett linje 92"/>
          <p:cNvCxnSpPr/>
          <p:nvPr/>
        </p:nvCxnSpPr>
        <p:spPr>
          <a:xfrm flipV="1">
            <a:off x="4644008" y="4249216"/>
            <a:ext cx="1827213" cy="1"/>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84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kt 21" hidden="1"/>
          <p:cNvGraphicFramePr>
            <a:graphicFrameLocks noChangeAspect="1"/>
          </p:cNvGraphicFramePr>
          <p:nvPr>
            <p:custDataLst>
              <p:tags r:id="rId2"/>
            </p:custDataLst>
            <p:extLst>
              <p:ext uri="{D42A27DB-BD31-4B8C-83A1-F6EECF244321}">
                <p14:modId xmlns:p14="http://schemas.microsoft.com/office/powerpoint/2010/main" val="33476005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7689" name="think-cell Slide" r:id="rId83" imgW="360" imgH="360" progId="">
                  <p:embed/>
                </p:oleObj>
              </mc:Choice>
              <mc:Fallback>
                <p:oleObj name="think-cell Slide" r:id="rId83" imgW="360" imgH="360" progId="">
                  <p:embed/>
                  <p:pic>
                    <p:nvPicPr>
                      <p:cNvPr id="0" name="Picture 317"/>
                      <p:cNvPicPr>
                        <a:picLocks noChangeAspect="1" noChangeArrowheads="1"/>
                      </p:cNvPicPr>
                      <p:nvPr/>
                    </p:nvPicPr>
                    <p:blipFill>
                      <a:blip r:embed="rId8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ktangel 3"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nb-NO" sz="1000" b="1">
              <a:latin typeface="Calibri"/>
              <a:sym typeface="Calibri"/>
            </a:endParaRPr>
          </a:p>
        </p:txBody>
      </p:sp>
      <p:sp>
        <p:nvSpPr>
          <p:cNvPr id="2" name="Tittel 1"/>
          <p:cNvSpPr>
            <a:spLocks noGrp="1"/>
          </p:cNvSpPr>
          <p:nvPr>
            <p:ph type="title"/>
          </p:nvPr>
        </p:nvSpPr>
        <p:spPr/>
        <p:txBody>
          <a:bodyPr/>
          <a:lstStyle/>
          <a:p>
            <a:r>
              <a:rPr lang="nb-NO" sz="2000" dirty="0"/>
              <a:t>Inn- og utmeldinger og netto tilvekst</a:t>
            </a:r>
          </a:p>
        </p:txBody>
      </p:sp>
      <p:graphicFrame>
        <p:nvGraphicFramePr>
          <p:cNvPr id="16" name="Objekt 15"/>
          <p:cNvGraphicFramePr>
            <a:graphicFrameLocks/>
          </p:cNvGraphicFramePr>
          <p:nvPr>
            <p:custDataLst>
              <p:tags r:id="rId4"/>
            </p:custDataLst>
            <p:extLst>
              <p:ext uri="{D42A27DB-BD31-4B8C-83A1-F6EECF244321}">
                <p14:modId xmlns:p14="http://schemas.microsoft.com/office/powerpoint/2010/main" val="3224182341"/>
              </p:ext>
            </p:extLst>
          </p:nvPr>
        </p:nvGraphicFramePr>
        <p:xfrm>
          <a:off x="1295400" y="1371600"/>
          <a:ext cx="2886208" cy="1219290"/>
        </p:xfrm>
        <a:graphic>
          <a:graphicData uri="http://schemas.openxmlformats.org/presentationml/2006/ole">
            <mc:AlternateContent xmlns:mc="http://schemas.openxmlformats.org/markup-compatibility/2006">
              <mc:Choice xmlns:v="urn:schemas-microsoft-com:vml" Requires="v">
                <p:oleObj spid="_x0000_s57690" name="Chart" r:id="rId85" imgW="2886100" imgH="1219320" progId="MSGraph.Chart.8">
                  <p:embed followColorScheme="full"/>
                </p:oleObj>
              </mc:Choice>
              <mc:Fallback>
                <p:oleObj name="Chart" r:id="rId85" imgW="2886100" imgH="1219320" progId="MSGraph.Chart.8">
                  <p:embed followColorScheme="full"/>
                  <p:pic>
                    <p:nvPicPr>
                      <p:cNvPr id="0" name="Picture 318"/>
                      <p:cNvPicPr>
                        <a:picLocks noChangeArrowheads="1"/>
                      </p:cNvPicPr>
                      <p:nvPr/>
                    </p:nvPicPr>
                    <p:blipFill>
                      <a:blip r:embed="rId86">
                        <a:extLst>
                          <a:ext uri="{28A0092B-C50C-407E-A947-70E740481C1C}">
                            <a14:useLocalDpi xmlns:a14="http://schemas.microsoft.com/office/drawing/2010/main" val="0"/>
                          </a:ext>
                        </a:extLst>
                      </a:blip>
                      <a:srcRect/>
                      <a:stretch>
                        <a:fillRect/>
                      </a:stretch>
                    </p:blipFill>
                    <p:spPr bwMode="auto">
                      <a:xfrm>
                        <a:off x="1295400" y="1371600"/>
                        <a:ext cx="2886208" cy="12192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5" name="Rett linje 54"/>
          <p:cNvCxnSpPr/>
          <p:nvPr>
            <p:custDataLst>
              <p:tags r:id="rId5"/>
            </p:custDataLst>
          </p:nvPr>
        </p:nvCxnSpPr>
        <p:spPr bwMode="auto">
          <a:xfrm flipV="1">
            <a:off x="1409700" y="1214438"/>
            <a:ext cx="2667000" cy="38100"/>
          </a:xfrm>
          <a:prstGeom prst="line">
            <a:avLst/>
          </a:prstGeom>
          <a:ln w="25400">
            <a:solidFill>
              <a:schemeClr val="tx1"/>
            </a:solidFill>
            <a:headEnd type="none"/>
            <a:tailEnd type="triangle" w="med" len="med"/>
          </a:ln>
          <a:effectLst/>
          <a:extLst>
            <a:ext uri="{AF507438-7753-43E0-B8FC-AC1667EBCBE1}">
              <a14:hiddenEffect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 name="Ellipse 53"/>
          <p:cNvSpPr/>
          <p:nvPr>
            <p:custDataLst>
              <p:tags r:id="rId6"/>
            </p:custDataLst>
          </p:nvPr>
        </p:nvSpPr>
        <p:spPr bwMode="auto">
          <a:xfrm>
            <a:off x="2562225" y="1136650"/>
            <a:ext cx="361950" cy="193675"/>
          </a:xfrm>
          <a:prstGeom prst="ellipse">
            <a:avLst/>
          </a:prstGeom>
          <a:solidFill>
            <a:srgbClr val="FFFFF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lnSpc>
                <a:spcPct val="90000"/>
              </a:lnSpc>
              <a:spcBef>
                <a:spcPct val="0"/>
              </a:spcBef>
              <a:spcAft>
                <a:spcPct val="0"/>
              </a:spcAft>
            </a:pPr>
            <a:fld id="{F330E1D2-4DF2-4F6C-B6C8-B76B00AF71C9}" type="datetime'0'''''''''''',''''''4''''''''''''''%'''''">
              <a:rPr lang="en-US" sz="1000" b="1">
                <a:solidFill>
                  <a:schemeClr val="tx1"/>
                </a:solidFill>
              </a:rPr>
              <a:pPr algn="ctr">
                <a:lnSpc>
                  <a:spcPct val="90000"/>
                </a:lnSpc>
                <a:spcBef>
                  <a:spcPct val="0"/>
                </a:spcBef>
                <a:spcAft>
                  <a:spcPct val="0"/>
                </a:spcAft>
              </a:pPr>
              <a:t>0,4%</a:t>
            </a:fld>
            <a:endParaRPr lang="nb-NO" sz="1000" b="1" dirty="0">
              <a:solidFill>
                <a:schemeClr val="tx1"/>
              </a:solidFill>
              <a:sym typeface="+mn-lt"/>
            </a:endParaRPr>
          </a:p>
        </p:txBody>
      </p:sp>
      <p:sp>
        <p:nvSpPr>
          <p:cNvPr id="37" name="Rektangel 36"/>
          <p:cNvSpPr/>
          <p:nvPr>
            <p:custDataLst>
              <p:tags r:id="rId7"/>
            </p:custDataLst>
          </p:nvPr>
        </p:nvSpPr>
        <p:spPr bwMode="auto">
          <a:xfrm>
            <a:off x="3940175" y="26035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BCB27EF4-594D-482F-9BF8-6AB2B321DAE0}"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17" name="Rektangel 16"/>
          <p:cNvSpPr/>
          <p:nvPr>
            <p:custDataLst>
              <p:tags r:id="rId8"/>
            </p:custDataLst>
          </p:nvPr>
        </p:nvSpPr>
        <p:spPr bwMode="auto">
          <a:xfrm>
            <a:off x="1273175" y="26035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CB6394B1-8712-412E-A7B8-B1F3E5A11D9D}"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p:nvSpPr>
          <p:cNvPr id="51" name="Rektangel 50"/>
          <p:cNvSpPr/>
          <p:nvPr>
            <p:custDataLst>
              <p:tags r:id="rId9"/>
            </p:custDataLst>
          </p:nvPr>
        </p:nvSpPr>
        <p:spPr bwMode="auto">
          <a:xfrm>
            <a:off x="3914775" y="1317625"/>
            <a:ext cx="323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402C0675-AE90-4717-9A84-E029B613BCCD}" type="datetime'''''''1'''' 1''''''''0''''''''''''2'''''''''''''''''''''''''''">
              <a:rPr lang="en-US" sz="1000">
                <a:solidFill>
                  <a:schemeClr val="tx1"/>
                </a:solidFill>
              </a:rPr>
              <a:pPr algn="ctr">
                <a:spcBef>
                  <a:spcPct val="0"/>
                </a:spcBef>
                <a:spcAft>
                  <a:spcPct val="0"/>
                </a:spcAft>
              </a:pPr>
              <a:t>1 102</a:t>
            </a:fld>
            <a:endParaRPr lang="nb-NO" sz="1000">
              <a:solidFill>
                <a:schemeClr val="tx1"/>
              </a:solidFill>
              <a:sym typeface="+mn-lt"/>
            </a:endParaRPr>
          </a:p>
        </p:txBody>
      </p:sp>
      <p:sp>
        <p:nvSpPr>
          <p:cNvPr id="43" name="Rektangel 42"/>
          <p:cNvSpPr/>
          <p:nvPr>
            <p:custDataLst>
              <p:tags r:id="rId10"/>
            </p:custDataLst>
          </p:nvPr>
        </p:nvSpPr>
        <p:spPr bwMode="auto">
          <a:xfrm>
            <a:off x="1247775" y="1355725"/>
            <a:ext cx="323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DD9D958B-3197-4477-95FC-3730FB8BED95}" type="datetime'''''''''1 ''''''''''''''064'''''''''''''''''">
              <a:rPr lang="en-US" sz="1000">
                <a:solidFill>
                  <a:schemeClr val="tx1"/>
                </a:solidFill>
              </a:rPr>
              <a:pPr algn="ctr">
                <a:spcBef>
                  <a:spcPct val="0"/>
                </a:spcBef>
                <a:spcAft>
                  <a:spcPct val="0"/>
                </a:spcAft>
              </a:pPr>
              <a:t>1 064</a:t>
            </a:fld>
            <a:endParaRPr lang="nb-NO" sz="1000" dirty="0">
              <a:solidFill>
                <a:schemeClr val="tx1"/>
              </a:solidFill>
              <a:sym typeface="+mn-lt"/>
            </a:endParaRPr>
          </a:p>
        </p:txBody>
      </p:sp>
      <p:sp>
        <p:nvSpPr>
          <p:cNvPr id="38" name="Rektangel 37"/>
          <p:cNvSpPr/>
          <p:nvPr>
            <p:custDataLst>
              <p:tags r:id="rId11"/>
            </p:custDataLst>
          </p:nvPr>
        </p:nvSpPr>
        <p:spPr bwMode="auto">
          <a:xfrm>
            <a:off x="4262438" y="1741488"/>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39" name="Rektangel 38"/>
          <p:cNvSpPr/>
          <p:nvPr>
            <p:custDataLst>
              <p:tags r:id="rId12"/>
            </p:custDataLst>
          </p:nvPr>
        </p:nvSpPr>
        <p:spPr bwMode="auto">
          <a:xfrm>
            <a:off x="4262438" y="1944688"/>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53" name="Rektangel 52"/>
          <p:cNvSpPr/>
          <p:nvPr>
            <p:custDataLst>
              <p:tags r:id="rId13"/>
            </p:custDataLst>
          </p:nvPr>
        </p:nvSpPr>
        <p:spPr bwMode="auto">
          <a:xfrm>
            <a:off x="4262438" y="1538288"/>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0" name="Rektangel 19"/>
          <p:cNvSpPr/>
          <p:nvPr>
            <p:custDataLst>
              <p:tags r:id="rId14"/>
            </p:custDataLst>
          </p:nvPr>
        </p:nvSpPr>
        <p:spPr bwMode="auto">
          <a:xfrm>
            <a:off x="4492625" y="1738313"/>
            <a:ext cx="2984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1110CDF3-3CC4-4B84-B73D-E6197E869F1F}" type="datetime'''''''''''''''''''''''''Pr''''''i''''va''t'''''''">
              <a:rPr lang="en-US" sz="1000">
                <a:solidFill>
                  <a:schemeClr val="tx1"/>
                </a:solidFill>
              </a:rPr>
              <a:pPr>
                <a:spcBef>
                  <a:spcPct val="0"/>
                </a:spcBef>
                <a:spcAft>
                  <a:spcPct val="0"/>
                </a:spcAft>
              </a:pPr>
              <a:t>Privat</a:t>
            </a:fld>
            <a:endParaRPr lang="nb-NO" sz="1000">
              <a:solidFill>
                <a:schemeClr val="tx1"/>
              </a:solidFill>
              <a:sym typeface="+mn-lt"/>
            </a:endParaRPr>
          </a:p>
        </p:txBody>
      </p:sp>
      <p:sp>
        <p:nvSpPr>
          <p:cNvPr id="21" name="Rektangel 20"/>
          <p:cNvSpPr/>
          <p:nvPr>
            <p:custDataLst>
              <p:tags r:id="rId15"/>
            </p:custDataLst>
          </p:nvPr>
        </p:nvSpPr>
        <p:spPr bwMode="auto">
          <a:xfrm>
            <a:off x="4492625" y="1941513"/>
            <a:ext cx="450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8981F485-299F-4C01-AFCB-6A7D45622C58}" type="datetime'O''''''''''''''''''f''f''en''''''''t''l''''''i''g'">
              <a:rPr lang="en-US" sz="1000">
                <a:solidFill>
                  <a:schemeClr val="tx1"/>
                </a:solidFill>
              </a:rPr>
              <a:pPr>
                <a:spcBef>
                  <a:spcPct val="0"/>
                </a:spcBef>
                <a:spcAft>
                  <a:spcPct val="0"/>
                </a:spcAft>
              </a:pPr>
              <a:t>Offentlig</a:t>
            </a:fld>
            <a:endParaRPr lang="nb-NO" sz="1000">
              <a:solidFill>
                <a:schemeClr val="tx1"/>
              </a:solidFill>
              <a:sym typeface="+mn-lt"/>
            </a:endParaRPr>
          </a:p>
        </p:txBody>
      </p:sp>
      <p:sp>
        <p:nvSpPr>
          <p:cNvPr id="52" name="Rektangel 51"/>
          <p:cNvSpPr/>
          <p:nvPr>
            <p:custDataLst>
              <p:tags r:id="rId16"/>
            </p:custDataLst>
          </p:nvPr>
        </p:nvSpPr>
        <p:spPr bwMode="auto">
          <a:xfrm>
            <a:off x="4492625" y="1535113"/>
            <a:ext cx="4079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065773B4-E51D-421D-A39D-5216E9DA6BEB}" type="datetime'''''''''''''''''''''''''''S''''t''''''''''''ud''''e''n''t'''''">
              <a:rPr lang="en-US" sz="1000">
                <a:solidFill>
                  <a:schemeClr val="tx1"/>
                </a:solidFill>
              </a:rPr>
              <a:pPr>
                <a:spcBef>
                  <a:spcPct val="0"/>
                </a:spcBef>
                <a:spcAft>
                  <a:spcPct val="0"/>
                </a:spcAft>
              </a:pPr>
              <a:t>Student</a:t>
            </a:fld>
            <a:endParaRPr lang="nb-NO" sz="1000">
              <a:solidFill>
                <a:schemeClr val="tx1"/>
              </a:solidFill>
              <a:sym typeface="+mn-lt"/>
            </a:endParaRPr>
          </a:p>
        </p:txBody>
      </p:sp>
      <p:graphicFrame>
        <p:nvGraphicFramePr>
          <p:cNvPr id="56" name="Objekt 55"/>
          <p:cNvGraphicFramePr>
            <a:graphicFrameLocks/>
          </p:cNvGraphicFramePr>
          <p:nvPr>
            <p:custDataLst>
              <p:tags r:id="rId17"/>
            </p:custDataLst>
            <p:extLst>
              <p:ext uri="{D42A27DB-BD31-4B8C-83A1-F6EECF244321}">
                <p14:modId xmlns:p14="http://schemas.microsoft.com/office/powerpoint/2010/main" val="629137316"/>
              </p:ext>
            </p:extLst>
          </p:nvPr>
        </p:nvGraphicFramePr>
        <p:xfrm>
          <a:off x="1295400" y="3048000"/>
          <a:ext cx="2886208" cy="1257351"/>
        </p:xfrm>
        <a:graphic>
          <a:graphicData uri="http://schemas.openxmlformats.org/presentationml/2006/ole">
            <mc:AlternateContent xmlns:mc="http://schemas.openxmlformats.org/markup-compatibility/2006">
              <mc:Choice xmlns:v="urn:schemas-microsoft-com:vml" Requires="v">
                <p:oleObj spid="_x0000_s57691" name="Chart" r:id="rId87" imgW="2886100" imgH="1257390" progId="MSGraph.Chart.8">
                  <p:embed followColorScheme="full"/>
                </p:oleObj>
              </mc:Choice>
              <mc:Fallback>
                <p:oleObj name="Chart" r:id="rId87" imgW="2886100" imgH="1257390" progId="MSGraph.Chart.8">
                  <p:embed followColorScheme="full"/>
                  <p:pic>
                    <p:nvPicPr>
                      <p:cNvPr id="0" name="Picture 319"/>
                      <p:cNvPicPr>
                        <a:picLocks noChangeArrowheads="1"/>
                      </p:cNvPicPr>
                      <p:nvPr/>
                    </p:nvPicPr>
                    <p:blipFill>
                      <a:blip r:embed="rId88">
                        <a:extLst>
                          <a:ext uri="{28A0092B-C50C-407E-A947-70E740481C1C}">
                            <a14:useLocalDpi xmlns:a14="http://schemas.microsoft.com/office/drawing/2010/main" val="0"/>
                          </a:ext>
                        </a:extLst>
                      </a:blip>
                      <a:srcRect/>
                      <a:stretch>
                        <a:fillRect/>
                      </a:stretch>
                    </p:blipFill>
                    <p:spPr bwMode="auto">
                      <a:xfrm>
                        <a:off x="1295400" y="3048000"/>
                        <a:ext cx="2886208" cy="1257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7" name="Rett linje 56"/>
          <p:cNvCxnSpPr/>
          <p:nvPr>
            <p:custDataLst>
              <p:tags r:id="rId18"/>
            </p:custDataLst>
          </p:nvPr>
        </p:nvCxnSpPr>
        <p:spPr bwMode="auto">
          <a:xfrm>
            <a:off x="1409700" y="2900364"/>
            <a:ext cx="2667000" cy="47625"/>
          </a:xfrm>
          <a:prstGeom prst="line">
            <a:avLst/>
          </a:prstGeom>
          <a:ln w="25400">
            <a:solidFill>
              <a:schemeClr val="tx1"/>
            </a:solidFill>
            <a:headEnd type="none"/>
            <a:tailEnd type="triangle" w="med" len="med"/>
          </a:ln>
          <a:effectLst/>
          <a:extLst>
            <a:ext uri="{AF507438-7753-43E0-B8FC-AC1667EBCBE1}">
              <a14:hiddenEffect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 name="Ellipse 57"/>
          <p:cNvSpPr/>
          <p:nvPr>
            <p:custDataLst>
              <p:tags r:id="rId19"/>
            </p:custDataLst>
          </p:nvPr>
        </p:nvSpPr>
        <p:spPr bwMode="auto">
          <a:xfrm>
            <a:off x="2535238" y="2827338"/>
            <a:ext cx="415925" cy="193675"/>
          </a:xfrm>
          <a:prstGeom prst="ellipse">
            <a:avLst/>
          </a:prstGeom>
          <a:solidFill>
            <a:srgbClr val="FFFFF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lnSpc>
                <a:spcPct val="90000"/>
              </a:lnSpc>
              <a:spcBef>
                <a:spcPct val="0"/>
              </a:spcBef>
              <a:spcAft>
                <a:spcPct val="0"/>
              </a:spcAft>
            </a:pPr>
            <a:fld id="{DE84D45B-44D2-4F1B-85CF-22CE91F62FA9}" type="datetime'''''''''''''-''''''''''''''''''''''0'''''''''''''''''''''',6%'">
              <a:rPr lang="en-US" sz="1000" b="1">
                <a:solidFill>
                  <a:schemeClr val="tx1"/>
                </a:solidFill>
              </a:rPr>
              <a:pPr algn="ctr">
                <a:lnSpc>
                  <a:spcPct val="90000"/>
                </a:lnSpc>
                <a:spcBef>
                  <a:spcPct val="0"/>
                </a:spcBef>
                <a:spcAft>
                  <a:spcPct val="0"/>
                </a:spcAft>
              </a:pPr>
              <a:t>-0,6%</a:t>
            </a:fld>
            <a:endParaRPr lang="nb-NO" sz="1000" b="1" dirty="0">
              <a:solidFill>
                <a:schemeClr val="tx1"/>
              </a:solidFill>
              <a:sym typeface="+mn-lt"/>
            </a:endParaRPr>
          </a:p>
        </p:txBody>
      </p:sp>
      <p:sp>
        <p:nvSpPr>
          <p:cNvPr id="59" name="Rektangel 58"/>
          <p:cNvSpPr/>
          <p:nvPr>
            <p:custDataLst>
              <p:tags r:id="rId20"/>
            </p:custDataLst>
          </p:nvPr>
        </p:nvSpPr>
        <p:spPr bwMode="auto">
          <a:xfrm>
            <a:off x="3940175" y="43180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03E1ED88-3564-4B09-92B4-378A3E2F0A89}"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61" name="Rektangel 60"/>
          <p:cNvSpPr/>
          <p:nvPr>
            <p:custDataLst>
              <p:tags r:id="rId21"/>
            </p:custDataLst>
          </p:nvPr>
        </p:nvSpPr>
        <p:spPr bwMode="auto">
          <a:xfrm>
            <a:off x="3962400" y="3051175"/>
            <a:ext cx="2301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304E5A2B-6638-493F-89D6-74CAD5D3F208}" type="datetime'''''''''''''''''''''''''''4''''''''''''''5''''''''''''''''8'''">
              <a:rPr lang="en-US" sz="1000">
                <a:solidFill>
                  <a:schemeClr val="tx1"/>
                </a:solidFill>
              </a:rPr>
              <a:pPr algn="ctr">
                <a:spcBef>
                  <a:spcPct val="0"/>
                </a:spcBef>
                <a:spcAft>
                  <a:spcPct val="0"/>
                </a:spcAft>
              </a:pPr>
              <a:t>458</a:t>
            </a:fld>
            <a:endParaRPr lang="nb-NO" sz="1000">
              <a:solidFill>
                <a:schemeClr val="tx1"/>
              </a:solidFill>
              <a:sym typeface="+mn-lt"/>
            </a:endParaRPr>
          </a:p>
        </p:txBody>
      </p:sp>
      <p:sp>
        <p:nvSpPr>
          <p:cNvPr id="60" name="Rektangel 59"/>
          <p:cNvSpPr/>
          <p:nvPr>
            <p:custDataLst>
              <p:tags r:id="rId22"/>
            </p:custDataLst>
          </p:nvPr>
        </p:nvSpPr>
        <p:spPr bwMode="auto">
          <a:xfrm>
            <a:off x="1273175" y="43180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5D7696DC-B102-42DF-9D43-04AF42DB6C7B}"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p:nvSpPr>
          <p:cNvPr id="62" name="Rektangel 61"/>
          <p:cNvSpPr/>
          <p:nvPr>
            <p:custDataLst>
              <p:tags r:id="rId23"/>
            </p:custDataLst>
          </p:nvPr>
        </p:nvSpPr>
        <p:spPr bwMode="auto">
          <a:xfrm>
            <a:off x="1295400" y="3003550"/>
            <a:ext cx="2301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A17E3D22-CCF6-47CC-A4DE-FBFA49FBB5E3}" type="datetime'''4''''''''''''''''''''''''''''''''''''''''''''''''''''81'''">
              <a:rPr lang="en-US" sz="1000">
                <a:solidFill>
                  <a:schemeClr val="tx1"/>
                </a:solidFill>
              </a:rPr>
              <a:pPr algn="ctr">
                <a:spcBef>
                  <a:spcPct val="0"/>
                </a:spcBef>
                <a:spcAft>
                  <a:spcPct val="0"/>
                </a:spcAft>
              </a:pPr>
              <a:t>481</a:t>
            </a:fld>
            <a:endParaRPr lang="nb-NO" sz="1000" dirty="0">
              <a:solidFill>
                <a:schemeClr val="tx1"/>
              </a:solidFill>
              <a:sym typeface="+mn-lt"/>
            </a:endParaRPr>
          </a:p>
        </p:txBody>
      </p:sp>
      <p:sp>
        <p:nvSpPr>
          <p:cNvPr id="64" name="Rektangel 63"/>
          <p:cNvSpPr/>
          <p:nvPr>
            <p:custDataLst>
              <p:tags r:id="rId24"/>
            </p:custDataLst>
          </p:nvPr>
        </p:nvSpPr>
        <p:spPr bwMode="auto">
          <a:xfrm>
            <a:off x="4262438" y="3636963"/>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3" name="Rektangel 62"/>
          <p:cNvSpPr/>
          <p:nvPr>
            <p:custDataLst>
              <p:tags r:id="rId25"/>
            </p:custDataLst>
          </p:nvPr>
        </p:nvSpPr>
        <p:spPr bwMode="auto">
          <a:xfrm>
            <a:off x="4262438" y="343376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5" name="Rektangel 64"/>
          <p:cNvSpPr/>
          <p:nvPr>
            <p:custDataLst>
              <p:tags r:id="rId26"/>
            </p:custDataLst>
          </p:nvPr>
        </p:nvSpPr>
        <p:spPr bwMode="auto">
          <a:xfrm>
            <a:off x="4262438" y="323056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6" name="Rektangel 65"/>
          <p:cNvSpPr/>
          <p:nvPr>
            <p:custDataLst>
              <p:tags r:id="rId27"/>
            </p:custDataLst>
          </p:nvPr>
        </p:nvSpPr>
        <p:spPr bwMode="auto">
          <a:xfrm>
            <a:off x="4492625" y="3430588"/>
            <a:ext cx="2984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860BC066-90CB-4F7C-BBE7-1813BEB3C104}" type="datetime'''''''''''''Pr''i''''''''''''''''v''''''''''''a''''''''''''t'">
              <a:rPr lang="en-US" sz="1000">
                <a:solidFill>
                  <a:schemeClr val="tx1"/>
                </a:solidFill>
              </a:rPr>
              <a:pPr>
                <a:spcBef>
                  <a:spcPct val="0"/>
                </a:spcBef>
                <a:spcAft>
                  <a:spcPct val="0"/>
                </a:spcAft>
              </a:pPr>
              <a:t>Privat</a:t>
            </a:fld>
            <a:endParaRPr lang="nb-NO" sz="1000">
              <a:solidFill>
                <a:schemeClr val="tx1"/>
              </a:solidFill>
              <a:sym typeface="+mn-lt"/>
            </a:endParaRPr>
          </a:p>
        </p:txBody>
      </p:sp>
      <p:sp>
        <p:nvSpPr>
          <p:cNvPr id="67" name="Rektangel 66"/>
          <p:cNvSpPr/>
          <p:nvPr>
            <p:custDataLst>
              <p:tags r:id="rId28"/>
            </p:custDataLst>
          </p:nvPr>
        </p:nvSpPr>
        <p:spPr bwMode="auto">
          <a:xfrm>
            <a:off x="4492625" y="3633788"/>
            <a:ext cx="450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F058B312-5421-4474-839E-8D6690A319D6}" type="datetime'''''''''''''O''f''''''''''''''f''e''''nt''l''i''''g'''''''''''">
              <a:rPr lang="en-US" sz="1000">
                <a:solidFill>
                  <a:schemeClr val="tx1"/>
                </a:solidFill>
              </a:rPr>
              <a:pPr>
                <a:spcBef>
                  <a:spcPct val="0"/>
                </a:spcBef>
                <a:spcAft>
                  <a:spcPct val="0"/>
                </a:spcAft>
              </a:pPr>
              <a:t>Offentlig</a:t>
            </a:fld>
            <a:endParaRPr lang="nb-NO" sz="1000">
              <a:solidFill>
                <a:schemeClr val="tx1"/>
              </a:solidFill>
              <a:sym typeface="+mn-lt"/>
            </a:endParaRPr>
          </a:p>
        </p:txBody>
      </p:sp>
      <p:sp>
        <p:nvSpPr>
          <p:cNvPr id="68" name="Rektangel 67"/>
          <p:cNvSpPr/>
          <p:nvPr>
            <p:custDataLst>
              <p:tags r:id="rId29"/>
            </p:custDataLst>
          </p:nvPr>
        </p:nvSpPr>
        <p:spPr bwMode="auto">
          <a:xfrm>
            <a:off x="4492625" y="3227388"/>
            <a:ext cx="4079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435CB563-D734-43F3-9FE4-17272F5A2A31}" type="datetime'''S''''t''''''u''''''''''d''''''''''''''e''''''''''nt'''''">
              <a:rPr lang="en-US" sz="1000">
                <a:solidFill>
                  <a:schemeClr val="tx1"/>
                </a:solidFill>
              </a:rPr>
              <a:pPr>
                <a:spcBef>
                  <a:spcPct val="0"/>
                </a:spcBef>
                <a:spcAft>
                  <a:spcPct val="0"/>
                </a:spcAft>
              </a:pPr>
              <a:t>Student</a:t>
            </a:fld>
            <a:endParaRPr lang="nb-NO" sz="1000">
              <a:solidFill>
                <a:schemeClr val="tx1"/>
              </a:solidFill>
              <a:sym typeface="+mn-lt"/>
            </a:endParaRPr>
          </a:p>
        </p:txBody>
      </p:sp>
      <p:graphicFrame>
        <p:nvGraphicFramePr>
          <p:cNvPr id="69" name="Objekt 68"/>
          <p:cNvGraphicFramePr>
            <a:graphicFrameLocks/>
          </p:cNvGraphicFramePr>
          <p:nvPr>
            <p:custDataLst>
              <p:tags r:id="rId30"/>
            </p:custDataLst>
            <p:extLst>
              <p:ext uri="{D42A27DB-BD31-4B8C-83A1-F6EECF244321}">
                <p14:modId xmlns:p14="http://schemas.microsoft.com/office/powerpoint/2010/main" val="1575785054"/>
              </p:ext>
            </p:extLst>
          </p:nvPr>
        </p:nvGraphicFramePr>
        <p:xfrm>
          <a:off x="1295400" y="4724400"/>
          <a:ext cx="2886208" cy="1257351"/>
        </p:xfrm>
        <a:graphic>
          <a:graphicData uri="http://schemas.openxmlformats.org/presentationml/2006/ole">
            <mc:AlternateContent xmlns:mc="http://schemas.openxmlformats.org/markup-compatibility/2006">
              <mc:Choice xmlns:v="urn:schemas-microsoft-com:vml" Requires="v">
                <p:oleObj spid="_x0000_s57692" name="Chart" r:id="rId89" imgW="2886100" imgH="1257390" progId="MSGraph.Chart.8">
                  <p:embed followColorScheme="full"/>
                </p:oleObj>
              </mc:Choice>
              <mc:Fallback>
                <p:oleObj name="Chart" r:id="rId89" imgW="2886100" imgH="1257390" progId="MSGraph.Chart.8">
                  <p:embed followColorScheme="full"/>
                  <p:pic>
                    <p:nvPicPr>
                      <p:cNvPr id="0" name="Picture 320"/>
                      <p:cNvPicPr>
                        <a:picLocks noChangeArrowheads="1"/>
                      </p:cNvPicPr>
                      <p:nvPr/>
                    </p:nvPicPr>
                    <p:blipFill>
                      <a:blip r:embed="rId90">
                        <a:extLst>
                          <a:ext uri="{28A0092B-C50C-407E-A947-70E740481C1C}">
                            <a14:useLocalDpi xmlns:a14="http://schemas.microsoft.com/office/drawing/2010/main" val="0"/>
                          </a:ext>
                        </a:extLst>
                      </a:blip>
                      <a:srcRect/>
                      <a:stretch>
                        <a:fillRect/>
                      </a:stretch>
                    </p:blipFill>
                    <p:spPr bwMode="auto">
                      <a:xfrm>
                        <a:off x="1295400" y="4724400"/>
                        <a:ext cx="2886208" cy="1257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0" name="Rett linje 69"/>
          <p:cNvCxnSpPr/>
          <p:nvPr>
            <p:custDataLst>
              <p:tags r:id="rId31"/>
            </p:custDataLst>
          </p:nvPr>
        </p:nvCxnSpPr>
        <p:spPr bwMode="auto">
          <a:xfrm flipV="1">
            <a:off x="1409700" y="4564063"/>
            <a:ext cx="2667000" cy="95250"/>
          </a:xfrm>
          <a:prstGeom prst="line">
            <a:avLst/>
          </a:prstGeom>
          <a:ln w="25400">
            <a:solidFill>
              <a:schemeClr val="tx1"/>
            </a:solidFill>
            <a:headEnd type="none"/>
            <a:tailEnd type="triangle" w="med" len="med"/>
          </a:ln>
          <a:effectLst/>
          <a:extLst>
            <a:ext uri="{AF507438-7753-43E0-B8FC-AC1667EBCBE1}">
              <a14:hiddenEffect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71" name="Ellipse 70"/>
          <p:cNvSpPr/>
          <p:nvPr>
            <p:custDataLst>
              <p:tags r:id="rId32"/>
            </p:custDataLst>
          </p:nvPr>
        </p:nvSpPr>
        <p:spPr bwMode="auto">
          <a:xfrm>
            <a:off x="2562225" y="4514850"/>
            <a:ext cx="361950" cy="193675"/>
          </a:xfrm>
          <a:prstGeom prst="ellipse">
            <a:avLst/>
          </a:prstGeom>
          <a:solidFill>
            <a:srgbClr val="FFFFF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lnSpc>
                <a:spcPct val="90000"/>
              </a:lnSpc>
              <a:spcBef>
                <a:spcPct val="0"/>
              </a:spcBef>
              <a:spcAft>
                <a:spcPct val="0"/>
              </a:spcAft>
            </a:pPr>
            <a:fld id="{8C81B713-9245-419A-94E1-4146EEE4DCBB}" type="datetime'''''''''''''''''1'''''',''3%'''''''''''''''">
              <a:rPr lang="en-US" sz="1000" b="1">
                <a:solidFill>
                  <a:schemeClr val="tx1"/>
                </a:solidFill>
              </a:rPr>
              <a:pPr algn="ctr">
                <a:lnSpc>
                  <a:spcPct val="90000"/>
                </a:lnSpc>
                <a:spcBef>
                  <a:spcPct val="0"/>
                </a:spcBef>
                <a:spcAft>
                  <a:spcPct val="0"/>
                </a:spcAft>
              </a:pPr>
              <a:t>1,3%</a:t>
            </a:fld>
            <a:endParaRPr lang="nb-NO" sz="1000" b="1" dirty="0">
              <a:solidFill>
                <a:schemeClr val="tx1"/>
              </a:solidFill>
              <a:sym typeface="+mn-lt"/>
            </a:endParaRPr>
          </a:p>
        </p:txBody>
      </p:sp>
      <p:sp>
        <p:nvSpPr>
          <p:cNvPr id="72" name="Rektangel 71"/>
          <p:cNvSpPr/>
          <p:nvPr>
            <p:custDataLst>
              <p:tags r:id="rId33"/>
            </p:custDataLst>
          </p:nvPr>
        </p:nvSpPr>
        <p:spPr bwMode="auto">
          <a:xfrm>
            <a:off x="3940175" y="59944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AD103B79-6506-4FD9-9DE9-C94A6BB621E2}"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74" name="Rektangel 73"/>
          <p:cNvSpPr/>
          <p:nvPr>
            <p:custDataLst>
              <p:tags r:id="rId34"/>
            </p:custDataLst>
          </p:nvPr>
        </p:nvSpPr>
        <p:spPr bwMode="auto">
          <a:xfrm>
            <a:off x="3962400" y="4670425"/>
            <a:ext cx="2301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B96CC6D7-B912-4D08-A523-37395AE1F7CA}" type="datetime'''''''''''''''''6''''''''''''''''''''4''''''''''''''''''5'''''">
              <a:rPr lang="en-US" sz="1000">
                <a:solidFill>
                  <a:schemeClr val="tx1"/>
                </a:solidFill>
              </a:rPr>
              <a:pPr algn="ctr">
                <a:spcBef>
                  <a:spcPct val="0"/>
                </a:spcBef>
                <a:spcAft>
                  <a:spcPct val="0"/>
                </a:spcAft>
              </a:pPr>
              <a:t>645</a:t>
            </a:fld>
            <a:endParaRPr lang="nb-NO" sz="1000">
              <a:solidFill>
                <a:schemeClr val="tx1"/>
              </a:solidFill>
              <a:sym typeface="+mn-lt"/>
            </a:endParaRPr>
          </a:p>
        </p:txBody>
      </p:sp>
      <p:sp>
        <p:nvSpPr>
          <p:cNvPr id="73" name="Rektangel 72"/>
          <p:cNvSpPr/>
          <p:nvPr>
            <p:custDataLst>
              <p:tags r:id="rId35"/>
            </p:custDataLst>
          </p:nvPr>
        </p:nvSpPr>
        <p:spPr bwMode="auto">
          <a:xfrm>
            <a:off x="1273175" y="59944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E6807265-F6E8-4379-938A-C7CAC1B85432}"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p:nvSpPr>
          <p:cNvPr id="75" name="Rektangel 74"/>
          <p:cNvSpPr/>
          <p:nvPr>
            <p:custDataLst>
              <p:tags r:id="rId36"/>
            </p:custDataLst>
          </p:nvPr>
        </p:nvSpPr>
        <p:spPr bwMode="auto">
          <a:xfrm>
            <a:off x="1295400" y="4765675"/>
            <a:ext cx="2301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5F5A29B6-3DF3-4718-98DF-7BE4181CCC45}" type="datetime'''''''''''''''''''''''''''''''5''8''''''''''''''''3'''''''">
              <a:rPr lang="en-US" sz="1000">
                <a:solidFill>
                  <a:schemeClr val="tx1"/>
                </a:solidFill>
              </a:rPr>
              <a:pPr algn="ctr">
                <a:spcBef>
                  <a:spcPct val="0"/>
                </a:spcBef>
                <a:spcAft>
                  <a:spcPct val="0"/>
                </a:spcAft>
              </a:pPr>
              <a:t>583</a:t>
            </a:fld>
            <a:endParaRPr lang="nb-NO" sz="1000" dirty="0">
              <a:solidFill>
                <a:schemeClr val="tx1"/>
              </a:solidFill>
              <a:sym typeface="+mn-lt"/>
            </a:endParaRPr>
          </a:p>
        </p:txBody>
      </p:sp>
      <p:sp>
        <p:nvSpPr>
          <p:cNvPr id="77" name="Rektangel 76"/>
          <p:cNvSpPr/>
          <p:nvPr>
            <p:custDataLst>
              <p:tags r:id="rId37"/>
            </p:custDataLst>
          </p:nvPr>
        </p:nvSpPr>
        <p:spPr bwMode="auto">
          <a:xfrm>
            <a:off x="4262438" y="5270500"/>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76" name="Rektangel 75"/>
          <p:cNvSpPr/>
          <p:nvPr>
            <p:custDataLst>
              <p:tags r:id="rId38"/>
            </p:custDataLst>
          </p:nvPr>
        </p:nvSpPr>
        <p:spPr bwMode="auto">
          <a:xfrm>
            <a:off x="4262438" y="5067300"/>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78" name="Rektangel 77"/>
          <p:cNvSpPr/>
          <p:nvPr>
            <p:custDataLst>
              <p:tags r:id="rId39"/>
            </p:custDataLst>
          </p:nvPr>
        </p:nvSpPr>
        <p:spPr bwMode="auto">
          <a:xfrm>
            <a:off x="4262438" y="4864100"/>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81" name="Rektangel 80"/>
          <p:cNvSpPr/>
          <p:nvPr>
            <p:custDataLst>
              <p:tags r:id="rId40"/>
            </p:custDataLst>
          </p:nvPr>
        </p:nvSpPr>
        <p:spPr bwMode="auto">
          <a:xfrm>
            <a:off x="4492625" y="4860925"/>
            <a:ext cx="4079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66C5649E-5D40-4898-9C17-DEB0AE03AC6D}" type="datetime'''S''''''''t''''''u''''''d''''e''''''nt'''''''''''">
              <a:rPr lang="en-US" sz="1000">
                <a:solidFill>
                  <a:schemeClr val="tx1"/>
                </a:solidFill>
              </a:rPr>
              <a:pPr>
                <a:spcBef>
                  <a:spcPct val="0"/>
                </a:spcBef>
                <a:spcAft>
                  <a:spcPct val="0"/>
                </a:spcAft>
              </a:pPr>
              <a:t>Student</a:t>
            </a:fld>
            <a:endParaRPr lang="nb-NO" sz="1000">
              <a:solidFill>
                <a:schemeClr val="tx1"/>
              </a:solidFill>
              <a:sym typeface="+mn-lt"/>
            </a:endParaRPr>
          </a:p>
        </p:txBody>
      </p:sp>
      <p:sp>
        <p:nvSpPr>
          <p:cNvPr id="79" name="Rektangel 78"/>
          <p:cNvSpPr/>
          <p:nvPr>
            <p:custDataLst>
              <p:tags r:id="rId41"/>
            </p:custDataLst>
          </p:nvPr>
        </p:nvSpPr>
        <p:spPr bwMode="auto">
          <a:xfrm>
            <a:off x="4492625" y="5064125"/>
            <a:ext cx="2984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CD56A996-141C-4E0C-8C39-0CB788B6FE70}" type="datetime'''''''Pr''''''iv''''''''a''t'''''''''''''''''''''''''''''">
              <a:rPr lang="en-US" sz="1000">
                <a:solidFill>
                  <a:schemeClr val="tx1"/>
                </a:solidFill>
              </a:rPr>
              <a:pPr>
                <a:spcBef>
                  <a:spcPct val="0"/>
                </a:spcBef>
                <a:spcAft>
                  <a:spcPct val="0"/>
                </a:spcAft>
              </a:pPr>
              <a:t>Privat</a:t>
            </a:fld>
            <a:endParaRPr lang="nb-NO" sz="1000">
              <a:solidFill>
                <a:schemeClr val="tx1"/>
              </a:solidFill>
              <a:sym typeface="+mn-lt"/>
            </a:endParaRPr>
          </a:p>
        </p:txBody>
      </p:sp>
      <p:sp>
        <p:nvSpPr>
          <p:cNvPr id="80" name="Rektangel 79"/>
          <p:cNvSpPr/>
          <p:nvPr>
            <p:custDataLst>
              <p:tags r:id="rId42"/>
            </p:custDataLst>
          </p:nvPr>
        </p:nvSpPr>
        <p:spPr bwMode="auto">
          <a:xfrm>
            <a:off x="4492625" y="5267325"/>
            <a:ext cx="450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C19C4D48-581B-4E2E-BF1C-A64EE0DC10D7}" type="datetime'O''''''f''''''f''''''''''e''''n''''''tl''''''''''''i''''''''g'">
              <a:rPr lang="en-US" sz="1000">
                <a:solidFill>
                  <a:schemeClr val="tx1"/>
                </a:solidFill>
              </a:rPr>
              <a:pPr>
                <a:spcBef>
                  <a:spcPct val="0"/>
                </a:spcBef>
                <a:spcAft>
                  <a:spcPct val="0"/>
                </a:spcAft>
              </a:pPr>
              <a:t>Offentlig</a:t>
            </a:fld>
            <a:endParaRPr lang="nb-NO" sz="1000">
              <a:solidFill>
                <a:schemeClr val="tx1"/>
              </a:solidFill>
              <a:sym typeface="+mn-lt"/>
            </a:endParaRPr>
          </a:p>
        </p:txBody>
      </p:sp>
      <p:sp>
        <p:nvSpPr>
          <p:cNvPr id="82" name="Rektangel 81"/>
          <p:cNvSpPr/>
          <p:nvPr/>
        </p:nvSpPr>
        <p:spPr>
          <a:xfrm>
            <a:off x="1149350" y="764704"/>
            <a:ext cx="3888432" cy="5382096"/>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3" name="Rektangel 122"/>
          <p:cNvSpPr/>
          <p:nvPr/>
        </p:nvSpPr>
        <p:spPr>
          <a:xfrm>
            <a:off x="5148263" y="764704"/>
            <a:ext cx="3888432" cy="5382096"/>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graphicFrame>
        <p:nvGraphicFramePr>
          <p:cNvPr id="124" name="Objekt 123"/>
          <p:cNvGraphicFramePr>
            <a:graphicFrameLocks/>
          </p:cNvGraphicFramePr>
          <p:nvPr>
            <p:custDataLst>
              <p:tags r:id="rId43"/>
            </p:custDataLst>
            <p:extLst>
              <p:ext uri="{D42A27DB-BD31-4B8C-83A1-F6EECF244321}">
                <p14:modId xmlns:p14="http://schemas.microsoft.com/office/powerpoint/2010/main" val="1595924262"/>
              </p:ext>
            </p:extLst>
          </p:nvPr>
        </p:nvGraphicFramePr>
        <p:xfrm>
          <a:off x="5295900" y="1371600"/>
          <a:ext cx="2886208" cy="1219290"/>
        </p:xfrm>
        <a:graphic>
          <a:graphicData uri="http://schemas.openxmlformats.org/presentationml/2006/ole">
            <mc:AlternateContent xmlns:mc="http://schemas.openxmlformats.org/markup-compatibility/2006">
              <mc:Choice xmlns:v="urn:schemas-microsoft-com:vml" Requires="v">
                <p:oleObj spid="_x0000_s57693" name="Chart" r:id="rId91" imgW="2886100" imgH="1219320" progId="MSGraph.Chart.8">
                  <p:embed followColorScheme="full"/>
                </p:oleObj>
              </mc:Choice>
              <mc:Fallback>
                <p:oleObj name="Chart" r:id="rId91" imgW="2886100" imgH="1219320" progId="MSGraph.Chart.8">
                  <p:embed followColorScheme="full"/>
                  <p:pic>
                    <p:nvPicPr>
                      <p:cNvPr id="0" name="Picture 321"/>
                      <p:cNvPicPr>
                        <a:picLocks noChangeArrowheads="1"/>
                      </p:cNvPicPr>
                      <p:nvPr/>
                    </p:nvPicPr>
                    <p:blipFill>
                      <a:blip r:embed="rId92">
                        <a:extLst>
                          <a:ext uri="{28A0092B-C50C-407E-A947-70E740481C1C}">
                            <a14:useLocalDpi xmlns:a14="http://schemas.microsoft.com/office/drawing/2010/main" val="0"/>
                          </a:ext>
                        </a:extLst>
                      </a:blip>
                      <a:srcRect/>
                      <a:stretch>
                        <a:fillRect/>
                      </a:stretch>
                    </p:blipFill>
                    <p:spPr bwMode="auto">
                      <a:xfrm>
                        <a:off x="5295900" y="1371600"/>
                        <a:ext cx="2886208" cy="12192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5" name="Rett linje 124"/>
          <p:cNvCxnSpPr/>
          <p:nvPr>
            <p:custDataLst>
              <p:tags r:id="rId44"/>
            </p:custDataLst>
          </p:nvPr>
        </p:nvCxnSpPr>
        <p:spPr bwMode="auto">
          <a:xfrm>
            <a:off x="5410200" y="1204913"/>
            <a:ext cx="2667000" cy="247650"/>
          </a:xfrm>
          <a:prstGeom prst="line">
            <a:avLst/>
          </a:prstGeom>
          <a:ln w="25400">
            <a:solidFill>
              <a:schemeClr val="tx1"/>
            </a:solidFill>
            <a:headEnd type="none"/>
            <a:tailEnd type="triangle" w="med" len="med"/>
          </a:ln>
          <a:effectLst/>
          <a:extLst>
            <a:ext uri="{AF507438-7753-43E0-B8FC-AC1667EBCBE1}">
              <a14:hiddenEffect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128" name="Rektangel 127"/>
          <p:cNvSpPr/>
          <p:nvPr>
            <p:custDataLst>
              <p:tags r:id="rId45"/>
            </p:custDataLst>
          </p:nvPr>
        </p:nvSpPr>
        <p:spPr bwMode="auto">
          <a:xfrm>
            <a:off x="5273675" y="26035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9CACF338-FB20-419A-9964-FB1BE477198E}"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p:nvSpPr>
          <p:cNvPr id="126" name="Ellipse 125"/>
          <p:cNvSpPr/>
          <p:nvPr>
            <p:custDataLst>
              <p:tags r:id="rId46"/>
            </p:custDataLst>
          </p:nvPr>
        </p:nvSpPr>
        <p:spPr bwMode="auto">
          <a:xfrm>
            <a:off x="6535738" y="1231900"/>
            <a:ext cx="415925" cy="193675"/>
          </a:xfrm>
          <a:prstGeom prst="ellipse">
            <a:avLst/>
          </a:prstGeom>
          <a:solidFill>
            <a:srgbClr val="FFFFF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lnSpc>
                <a:spcPct val="90000"/>
              </a:lnSpc>
              <a:spcBef>
                <a:spcPct val="0"/>
              </a:spcBef>
              <a:spcAft>
                <a:spcPct val="0"/>
              </a:spcAft>
            </a:pPr>
            <a:fld id="{77B835DD-672A-49E9-A158-A91AD5D3BEEA}" type="datetime'''''''''''''-''''''3'''',''5''''''''''%'''''''''''">
              <a:rPr lang="en-US" sz="1000" b="1">
                <a:solidFill>
                  <a:schemeClr val="tx1"/>
                </a:solidFill>
              </a:rPr>
              <a:pPr algn="ctr">
                <a:lnSpc>
                  <a:spcPct val="90000"/>
                </a:lnSpc>
                <a:spcBef>
                  <a:spcPct val="0"/>
                </a:spcBef>
                <a:spcAft>
                  <a:spcPct val="0"/>
                </a:spcAft>
              </a:pPr>
              <a:t>-3,5%</a:t>
            </a:fld>
            <a:endParaRPr lang="nb-NO" sz="1000" b="1" dirty="0">
              <a:solidFill>
                <a:schemeClr val="tx1"/>
              </a:solidFill>
              <a:sym typeface="+mn-lt"/>
            </a:endParaRPr>
          </a:p>
        </p:txBody>
      </p:sp>
      <p:sp>
        <p:nvSpPr>
          <p:cNvPr id="130" name="Rektangel 129"/>
          <p:cNvSpPr/>
          <p:nvPr>
            <p:custDataLst>
              <p:tags r:id="rId47"/>
            </p:custDataLst>
          </p:nvPr>
        </p:nvSpPr>
        <p:spPr bwMode="auto">
          <a:xfrm>
            <a:off x="5295900" y="1317625"/>
            <a:ext cx="2301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184B1305-B99A-4335-9DBC-6B1F8ED6308F}" type="datetime'''''''''''''''''''''107'''''''''''''''''''''''">
              <a:rPr lang="en-US" sz="1000">
                <a:solidFill>
                  <a:schemeClr val="tx1"/>
                </a:solidFill>
              </a:rPr>
              <a:pPr algn="ctr">
                <a:spcBef>
                  <a:spcPct val="0"/>
                </a:spcBef>
                <a:spcAft>
                  <a:spcPct val="0"/>
                </a:spcAft>
              </a:pPr>
              <a:t>107</a:t>
            </a:fld>
            <a:endParaRPr lang="nb-NO" sz="1000" dirty="0">
              <a:solidFill>
                <a:schemeClr val="tx1"/>
              </a:solidFill>
              <a:sym typeface="+mn-lt"/>
            </a:endParaRPr>
          </a:p>
        </p:txBody>
      </p:sp>
      <p:sp>
        <p:nvSpPr>
          <p:cNvPr id="129" name="Rektangel 128"/>
          <p:cNvSpPr/>
          <p:nvPr>
            <p:custDataLst>
              <p:tags r:id="rId48"/>
            </p:custDataLst>
          </p:nvPr>
        </p:nvSpPr>
        <p:spPr bwMode="auto">
          <a:xfrm>
            <a:off x="7994650" y="1565275"/>
            <a:ext cx="16510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9B042D29-3838-4C44-BC4E-748BB46C5048}" type="datetime'''''8''''''''''''''''''''''1'''''''''''''">
              <a:rPr lang="en-US" sz="1000">
                <a:solidFill>
                  <a:schemeClr val="tx1"/>
                </a:solidFill>
              </a:rPr>
              <a:pPr algn="ctr">
                <a:spcBef>
                  <a:spcPct val="0"/>
                </a:spcBef>
                <a:spcAft>
                  <a:spcPct val="0"/>
                </a:spcAft>
              </a:pPr>
              <a:t>81</a:t>
            </a:fld>
            <a:endParaRPr lang="nb-NO" sz="1000">
              <a:solidFill>
                <a:schemeClr val="tx1"/>
              </a:solidFill>
              <a:sym typeface="+mn-lt"/>
            </a:endParaRPr>
          </a:p>
        </p:txBody>
      </p:sp>
      <p:sp>
        <p:nvSpPr>
          <p:cNvPr id="127" name="Rektangel 126"/>
          <p:cNvSpPr/>
          <p:nvPr>
            <p:custDataLst>
              <p:tags r:id="rId49"/>
            </p:custDataLst>
          </p:nvPr>
        </p:nvSpPr>
        <p:spPr bwMode="auto">
          <a:xfrm>
            <a:off x="7940675" y="26035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0800480D-6BF2-4227-9830-CBD97F9E3FD3}"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132" name="Rektangel 131"/>
          <p:cNvSpPr/>
          <p:nvPr>
            <p:custDataLst>
              <p:tags r:id="rId50"/>
            </p:custDataLst>
          </p:nvPr>
        </p:nvSpPr>
        <p:spPr bwMode="auto">
          <a:xfrm>
            <a:off x="8288338" y="1968500"/>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1" name="Rektangel 130"/>
          <p:cNvSpPr/>
          <p:nvPr>
            <p:custDataLst>
              <p:tags r:id="rId51"/>
            </p:custDataLst>
          </p:nvPr>
        </p:nvSpPr>
        <p:spPr bwMode="auto">
          <a:xfrm>
            <a:off x="8288338" y="1765300"/>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3" name="Rektangel 132"/>
          <p:cNvSpPr/>
          <p:nvPr>
            <p:custDataLst>
              <p:tags r:id="rId52"/>
            </p:custDataLst>
          </p:nvPr>
        </p:nvSpPr>
        <p:spPr bwMode="auto">
          <a:xfrm>
            <a:off x="8288338" y="1562100"/>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4" name="Rektangel 133"/>
          <p:cNvSpPr/>
          <p:nvPr>
            <p:custDataLst>
              <p:tags r:id="rId53"/>
            </p:custDataLst>
          </p:nvPr>
        </p:nvSpPr>
        <p:spPr bwMode="auto">
          <a:xfrm>
            <a:off x="8518525" y="1762125"/>
            <a:ext cx="2984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46B47AD9-9291-449B-9EE9-13AE6A229EED}" type="datetime'''''''''''P''''''''''''''''''ri''''v''''''''''''''''at'">
              <a:rPr lang="en-US" sz="1000">
                <a:solidFill>
                  <a:schemeClr val="tx1"/>
                </a:solidFill>
              </a:rPr>
              <a:pPr>
                <a:spcBef>
                  <a:spcPct val="0"/>
                </a:spcBef>
                <a:spcAft>
                  <a:spcPct val="0"/>
                </a:spcAft>
              </a:pPr>
              <a:t>Privat</a:t>
            </a:fld>
            <a:endParaRPr lang="nb-NO" sz="1000">
              <a:solidFill>
                <a:schemeClr val="tx1"/>
              </a:solidFill>
              <a:sym typeface="+mn-lt"/>
            </a:endParaRPr>
          </a:p>
        </p:txBody>
      </p:sp>
      <p:sp>
        <p:nvSpPr>
          <p:cNvPr id="135" name="Rektangel 134"/>
          <p:cNvSpPr/>
          <p:nvPr>
            <p:custDataLst>
              <p:tags r:id="rId54"/>
            </p:custDataLst>
          </p:nvPr>
        </p:nvSpPr>
        <p:spPr bwMode="auto">
          <a:xfrm>
            <a:off x="8518525" y="1965325"/>
            <a:ext cx="450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D8DF3A76-E70B-47AC-A542-F43F6162935A}" type="datetime'O''''''''''''f''''f''en''''t''''''''l''''''''''ig'''''''''">
              <a:rPr lang="en-US" sz="1000">
                <a:solidFill>
                  <a:schemeClr val="tx1"/>
                </a:solidFill>
              </a:rPr>
              <a:pPr>
                <a:spcBef>
                  <a:spcPct val="0"/>
                </a:spcBef>
                <a:spcAft>
                  <a:spcPct val="0"/>
                </a:spcAft>
              </a:pPr>
              <a:t>Offentlig</a:t>
            </a:fld>
            <a:endParaRPr lang="nb-NO" sz="1000">
              <a:solidFill>
                <a:schemeClr val="tx1"/>
              </a:solidFill>
              <a:sym typeface="+mn-lt"/>
            </a:endParaRPr>
          </a:p>
        </p:txBody>
      </p:sp>
      <p:sp>
        <p:nvSpPr>
          <p:cNvPr id="136" name="Rektangel 135"/>
          <p:cNvSpPr/>
          <p:nvPr>
            <p:custDataLst>
              <p:tags r:id="rId55"/>
            </p:custDataLst>
          </p:nvPr>
        </p:nvSpPr>
        <p:spPr bwMode="auto">
          <a:xfrm>
            <a:off x="8518525" y="1558925"/>
            <a:ext cx="4079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F7A94F5F-8042-47F9-A6CA-F504901BAC2D}" type="datetime'''''''S''''''''t''u''''d''''''''''e''''''''nt'''''''">
              <a:rPr lang="en-US" sz="1000">
                <a:solidFill>
                  <a:schemeClr val="tx1"/>
                </a:solidFill>
              </a:rPr>
              <a:pPr>
                <a:spcBef>
                  <a:spcPct val="0"/>
                </a:spcBef>
                <a:spcAft>
                  <a:spcPct val="0"/>
                </a:spcAft>
              </a:pPr>
              <a:t>Student</a:t>
            </a:fld>
            <a:endParaRPr lang="nb-NO" sz="1000">
              <a:solidFill>
                <a:schemeClr val="tx1"/>
              </a:solidFill>
              <a:sym typeface="+mn-lt"/>
            </a:endParaRPr>
          </a:p>
        </p:txBody>
      </p:sp>
      <p:graphicFrame>
        <p:nvGraphicFramePr>
          <p:cNvPr id="138" name="Objekt 137"/>
          <p:cNvGraphicFramePr>
            <a:graphicFrameLocks/>
          </p:cNvGraphicFramePr>
          <p:nvPr>
            <p:custDataLst>
              <p:tags r:id="rId56"/>
            </p:custDataLst>
            <p:extLst>
              <p:ext uri="{D42A27DB-BD31-4B8C-83A1-F6EECF244321}">
                <p14:modId xmlns:p14="http://schemas.microsoft.com/office/powerpoint/2010/main" val="2748899603"/>
              </p:ext>
            </p:extLst>
          </p:nvPr>
        </p:nvGraphicFramePr>
        <p:xfrm>
          <a:off x="5295900" y="3048001"/>
          <a:ext cx="2886208" cy="1238185"/>
        </p:xfrm>
        <a:graphic>
          <a:graphicData uri="http://schemas.openxmlformats.org/presentationml/2006/ole">
            <mc:AlternateContent xmlns:mc="http://schemas.openxmlformats.org/markup-compatibility/2006">
              <mc:Choice xmlns:v="urn:schemas-microsoft-com:vml" Requires="v">
                <p:oleObj spid="_x0000_s57694" name="Chart" r:id="rId93" imgW="2886100" imgH="1238220" progId="MSGraph.Chart.8">
                  <p:embed followColorScheme="full"/>
                </p:oleObj>
              </mc:Choice>
              <mc:Fallback>
                <p:oleObj name="Chart" r:id="rId93" imgW="2886100" imgH="1238220" progId="MSGraph.Chart.8">
                  <p:embed followColorScheme="full"/>
                  <p:pic>
                    <p:nvPicPr>
                      <p:cNvPr id="0" name="Picture 322"/>
                      <p:cNvPicPr>
                        <a:picLocks noChangeArrowheads="1"/>
                      </p:cNvPicPr>
                      <p:nvPr/>
                    </p:nvPicPr>
                    <p:blipFill>
                      <a:blip r:embed="rId94">
                        <a:extLst>
                          <a:ext uri="{28A0092B-C50C-407E-A947-70E740481C1C}">
                            <a14:useLocalDpi xmlns:a14="http://schemas.microsoft.com/office/drawing/2010/main" val="0"/>
                          </a:ext>
                        </a:extLst>
                      </a:blip>
                      <a:srcRect/>
                      <a:stretch>
                        <a:fillRect/>
                      </a:stretch>
                    </p:blipFill>
                    <p:spPr bwMode="auto">
                      <a:xfrm>
                        <a:off x="5295900" y="3048001"/>
                        <a:ext cx="2886208" cy="12381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1" name="Rett linje 150"/>
          <p:cNvCxnSpPr/>
          <p:nvPr>
            <p:custDataLst>
              <p:tags r:id="rId57"/>
            </p:custDataLst>
          </p:nvPr>
        </p:nvCxnSpPr>
        <p:spPr bwMode="auto">
          <a:xfrm>
            <a:off x="5410200" y="2901950"/>
            <a:ext cx="2667000" cy="0"/>
          </a:xfrm>
          <a:prstGeom prst="line">
            <a:avLst/>
          </a:prstGeom>
          <a:ln w="25400">
            <a:solidFill>
              <a:schemeClr val="tx1"/>
            </a:solidFill>
            <a:headEnd type="none"/>
            <a:tailEnd type="triangle" w="med" len="med"/>
          </a:ln>
          <a:effectLst/>
          <a:extLst>
            <a:ext uri="{AF507438-7753-43E0-B8FC-AC1667EBCBE1}">
              <a14:hiddenEffect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140" name="Ellipse 139"/>
          <p:cNvSpPr/>
          <p:nvPr>
            <p:custDataLst>
              <p:tags r:id="rId58"/>
            </p:custDataLst>
          </p:nvPr>
        </p:nvSpPr>
        <p:spPr bwMode="auto">
          <a:xfrm>
            <a:off x="6562725" y="2805113"/>
            <a:ext cx="361950" cy="193675"/>
          </a:xfrm>
          <a:prstGeom prst="ellipse">
            <a:avLst/>
          </a:prstGeom>
          <a:solidFill>
            <a:srgbClr val="FFFFF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lnSpc>
                <a:spcPct val="90000"/>
              </a:lnSpc>
              <a:spcBef>
                <a:spcPct val="0"/>
              </a:spcBef>
              <a:spcAft>
                <a:spcPct val="0"/>
              </a:spcAft>
            </a:pPr>
            <a:fld id="{57AFF434-7852-48FD-90C9-5C251281842F}" type="datetime'''''''''0'',''''''''''''''''''''''''''''''''''''''''0%'">
              <a:rPr lang="en-US" sz="1000" b="1">
                <a:solidFill>
                  <a:schemeClr val="tx1"/>
                </a:solidFill>
              </a:rPr>
              <a:pPr algn="ctr">
                <a:lnSpc>
                  <a:spcPct val="90000"/>
                </a:lnSpc>
                <a:spcBef>
                  <a:spcPct val="0"/>
                </a:spcBef>
                <a:spcAft>
                  <a:spcPct val="0"/>
                </a:spcAft>
              </a:pPr>
              <a:t>0,0%</a:t>
            </a:fld>
            <a:endParaRPr lang="nb-NO" sz="1000" b="1" dirty="0">
              <a:solidFill>
                <a:schemeClr val="tx1"/>
              </a:solidFill>
              <a:sym typeface="+mn-lt"/>
            </a:endParaRPr>
          </a:p>
        </p:txBody>
      </p:sp>
      <p:sp>
        <p:nvSpPr>
          <p:cNvPr id="141" name="Rektangel 140"/>
          <p:cNvSpPr/>
          <p:nvPr>
            <p:custDataLst>
              <p:tags r:id="rId59"/>
            </p:custDataLst>
          </p:nvPr>
        </p:nvSpPr>
        <p:spPr bwMode="auto">
          <a:xfrm>
            <a:off x="7940675" y="4308475"/>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18DD939F-F77F-4946-9C3A-371CFCCBBEF4}"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143" name="Rektangel 142"/>
          <p:cNvSpPr/>
          <p:nvPr>
            <p:custDataLst>
              <p:tags r:id="rId60"/>
            </p:custDataLst>
          </p:nvPr>
        </p:nvSpPr>
        <p:spPr bwMode="auto">
          <a:xfrm>
            <a:off x="7994650" y="3003550"/>
            <a:ext cx="16510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CE168AF1-A989-402A-A2C5-EBDD83F7521A}" type="datetime'''''''''''''''''''''''''''''6''''''''''''''''''5'''''''">
              <a:rPr lang="en-US" sz="1000">
                <a:solidFill>
                  <a:schemeClr val="tx1"/>
                </a:solidFill>
              </a:rPr>
              <a:pPr algn="ctr">
                <a:spcBef>
                  <a:spcPct val="0"/>
                </a:spcBef>
                <a:spcAft>
                  <a:spcPct val="0"/>
                </a:spcAft>
              </a:pPr>
              <a:t>65</a:t>
            </a:fld>
            <a:endParaRPr lang="nb-NO" sz="1000">
              <a:solidFill>
                <a:schemeClr val="tx1"/>
              </a:solidFill>
              <a:sym typeface="+mn-lt"/>
            </a:endParaRPr>
          </a:p>
        </p:txBody>
      </p:sp>
      <p:sp>
        <p:nvSpPr>
          <p:cNvPr id="142" name="Rektangel 141"/>
          <p:cNvSpPr/>
          <p:nvPr>
            <p:custDataLst>
              <p:tags r:id="rId61"/>
            </p:custDataLst>
          </p:nvPr>
        </p:nvSpPr>
        <p:spPr bwMode="auto">
          <a:xfrm>
            <a:off x="5273675" y="4308475"/>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6D13ABDB-A640-4221-B10D-827546BDABAB}"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p:nvSpPr>
          <p:cNvPr id="144" name="Rektangel 143"/>
          <p:cNvSpPr/>
          <p:nvPr>
            <p:custDataLst>
              <p:tags r:id="rId62"/>
            </p:custDataLst>
          </p:nvPr>
        </p:nvSpPr>
        <p:spPr bwMode="auto">
          <a:xfrm>
            <a:off x="5327650" y="3003550"/>
            <a:ext cx="16510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E974DD42-AB63-4876-9FC9-98CC5813294C}" type="datetime'65'''''">
              <a:rPr lang="en-US" sz="1000">
                <a:solidFill>
                  <a:schemeClr val="tx1"/>
                </a:solidFill>
              </a:rPr>
              <a:pPr algn="ctr">
                <a:spcBef>
                  <a:spcPct val="0"/>
                </a:spcBef>
                <a:spcAft>
                  <a:spcPct val="0"/>
                </a:spcAft>
              </a:pPr>
              <a:t>65</a:t>
            </a:fld>
            <a:endParaRPr lang="nb-NO" sz="1000" dirty="0">
              <a:solidFill>
                <a:schemeClr val="tx1"/>
              </a:solidFill>
              <a:sym typeface="+mn-lt"/>
            </a:endParaRPr>
          </a:p>
        </p:txBody>
      </p:sp>
      <p:sp>
        <p:nvSpPr>
          <p:cNvPr id="145" name="Rektangel 144"/>
          <p:cNvSpPr/>
          <p:nvPr>
            <p:custDataLst>
              <p:tags r:id="rId63"/>
            </p:custDataLst>
          </p:nvPr>
        </p:nvSpPr>
        <p:spPr bwMode="auto">
          <a:xfrm>
            <a:off x="8294688" y="343376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47" name="Rektangel 146"/>
          <p:cNvSpPr/>
          <p:nvPr>
            <p:custDataLst>
              <p:tags r:id="rId64"/>
            </p:custDataLst>
          </p:nvPr>
        </p:nvSpPr>
        <p:spPr bwMode="auto">
          <a:xfrm>
            <a:off x="8294688" y="323056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46" name="Rektangel 145"/>
          <p:cNvSpPr/>
          <p:nvPr>
            <p:custDataLst>
              <p:tags r:id="rId65"/>
            </p:custDataLst>
          </p:nvPr>
        </p:nvSpPr>
        <p:spPr bwMode="auto">
          <a:xfrm>
            <a:off x="8294688" y="3636963"/>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49" name="Rektangel 148"/>
          <p:cNvSpPr/>
          <p:nvPr>
            <p:custDataLst>
              <p:tags r:id="rId66"/>
            </p:custDataLst>
          </p:nvPr>
        </p:nvSpPr>
        <p:spPr bwMode="auto">
          <a:xfrm>
            <a:off x="8524875" y="3633788"/>
            <a:ext cx="450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05E21249-7F71-4FBE-B37D-799DC9482252}" type="datetime'''''''Of''f''''''''''en''''''t''''l''i''''''g'''''''''''">
              <a:rPr lang="en-US" sz="1000">
                <a:solidFill>
                  <a:schemeClr val="tx1"/>
                </a:solidFill>
              </a:rPr>
              <a:pPr>
                <a:spcBef>
                  <a:spcPct val="0"/>
                </a:spcBef>
                <a:spcAft>
                  <a:spcPct val="0"/>
                </a:spcAft>
              </a:pPr>
              <a:t>Offentlig</a:t>
            </a:fld>
            <a:endParaRPr lang="nb-NO" sz="1000">
              <a:solidFill>
                <a:schemeClr val="tx1"/>
              </a:solidFill>
              <a:sym typeface="+mn-lt"/>
            </a:endParaRPr>
          </a:p>
        </p:txBody>
      </p:sp>
      <p:sp>
        <p:nvSpPr>
          <p:cNvPr id="148" name="Rektangel 147"/>
          <p:cNvSpPr/>
          <p:nvPr>
            <p:custDataLst>
              <p:tags r:id="rId67"/>
            </p:custDataLst>
          </p:nvPr>
        </p:nvSpPr>
        <p:spPr bwMode="auto">
          <a:xfrm>
            <a:off x="8524875" y="3430588"/>
            <a:ext cx="2984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5A7D886A-8071-46A6-86CE-4CB8EA4B3A0D}" type="datetime'''''''''''''P''''r''''''i''''''''''''v''''''''''a''''''t'">
              <a:rPr lang="en-US" sz="1000">
                <a:solidFill>
                  <a:schemeClr val="tx1"/>
                </a:solidFill>
              </a:rPr>
              <a:pPr>
                <a:spcBef>
                  <a:spcPct val="0"/>
                </a:spcBef>
                <a:spcAft>
                  <a:spcPct val="0"/>
                </a:spcAft>
              </a:pPr>
              <a:t>Privat</a:t>
            </a:fld>
            <a:endParaRPr lang="nb-NO" sz="1000">
              <a:solidFill>
                <a:schemeClr val="tx1"/>
              </a:solidFill>
              <a:sym typeface="+mn-lt"/>
            </a:endParaRPr>
          </a:p>
        </p:txBody>
      </p:sp>
      <p:sp>
        <p:nvSpPr>
          <p:cNvPr id="150" name="Rektangel 149"/>
          <p:cNvSpPr/>
          <p:nvPr>
            <p:custDataLst>
              <p:tags r:id="rId68"/>
            </p:custDataLst>
          </p:nvPr>
        </p:nvSpPr>
        <p:spPr bwMode="auto">
          <a:xfrm>
            <a:off x="8524875" y="3227388"/>
            <a:ext cx="4079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00D054F5-278C-45A4-9DD4-EEE6192A43E1}" type="datetime'''''St''''''''u''''''d''''''''''e''''''''n''''''t'">
              <a:rPr lang="en-US" sz="1000">
                <a:solidFill>
                  <a:schemeClr val="tx1"/>
                </a:solidFill>
              </a:rPr>
              <a:pPr>
                <a:spcBef>
                  <a:spcPct val="0"/>
                </a:spcBef>
                <a:spcAft>
                  <a:spcPct val="0"/>
                </a:spcAft>
              </a:pPr>
              <a:t>Student</a:t>
            </a:fld>
            <a:endParaRPr lang="nb-NO" sz="1000">
              <a:solidFill>
                <a:schemeClr val="tx1"/>
              </a:solidFill>
              <a:sym typeface="+mn-lt"/>
            </a:endParaRPr>
          </a:p>
        </p:txBody>
      </p:sp>
      <p:graphicFrame>
        <p:nvGraphicFramePr>
          <p:cNvPr id="152" name="Objekt 151"/>
          <p:cNvGraphicFramePr>
            <a:graphicFrameLocks/>
          </p:cNvGraphicFramePr>
          <p:nvPr>
            <p:custDataLst>
              <p:tags r:id="rId69"/>
            </p:custDataLst>
            <p:extLst>
              <p:ext uri="{D42A27DB-BD31-4B8C-83A1-F6EECF244321}">
                <p14:modId xmlns:p14="http://schemas.microsoft.com/office/powerpoint/2010/main" val="1687082834"/>
              </p:ext>
            </p:extLst>
          </p:nvPr>
        </p:nvGraphicFramePr>
        <p:xfrm>
          <a:off x="5295900" y="4724400"/>
          <a:ext cx="2886208" cy="1219290"/>
        </p:xfrm>
        <a:graphic>
          <a:graphicData uri="http://schemas.openxmlformats.org/presentationml/2006/ole">
            <mc:AlternateContent xmlns:mc="http://schemas.openxmlformats.org/markup-compatibility/2006">
              <mc:Choice xmlns:v="urn:schemas-microsoft-com:vml" Requires="v">
                <p:oleObj spid="_x0000_s57695" name="Chart" r:id="rId95" imgW="2886100" imgH="1219320" progId="MSGraph.Chart.8">
                  <p:embed followColorScheme="full"/>
                </p:oleObj>
              </mc:Choice>
              <mc:Fallback>
                <p:oleObj name="Chart" r:id="rId95" imgW="2886100" imgH="1219320" progId="MSGraph.Chart.8">
                  <p:embed followColorScheme="full"/>
                  <p:pic>
                    <p:nvPicPr>
                      <p:cNvPr id="0" name="Picture 323"/>
                      <p:cNvPicPr>
                        <a:picLocks noChangeArrowheads="1"/>
                      </p:cNvPicPr>
                      <p:nvPr/>
                    </p:nvPicPr>
                    <p:blipFill>
                      <a:blip r:embed="rId96">
                        <a:extLst>
                          <a:ext uri="{28A0092B-C50C-407E-A947-70E740481C1C}">
                            <a14:useLocalDpi xmlns:a14="http://schemas.microsoft.com/office/drawing/2010/main" val="0"/>
                          </a:ext>
                        </a:extLst>
                      </a:blip>
                      <a:srcRect/>
                      <a:stretch>
                        <a:fillRect/>
                      </a:stretch>
                    </p:blipFill>
                    <p:spPr bwMode="auto">
                      <a:xfrm>
                        <a:off x="5295900" y="4724400"/>
                        <a:ext cx="2886208" cy="12192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3" name="Rett linje 152"/>
          <p:cNvCxnSpPr/>
          <p:nvPr>
            <p:custDataLst>
              <p:tags r:id="rId70"/>
            </p:custDataLst>
          </p:nvPr>
        </p:nvCxnSpPr>
        <p:spPr bwMode="auto">
          <a:xfrm>
            <a:off x="5410200" y="4549775"/>
            <a:ext cx="2667000" cy="628650"/>
          </a:xfrm>
          <a:prstGeom prst="line">
            <a:avLst/>
          </a:prstGeom>
          <a:ln w="25400">
            <a:solidFill>
              <a:schemeClr val="tx1"/>
            </a:solidFill>
            <a:headEnd type="none"/>
            <a:tailEnd type="triangle" w="med" len="med"/>
          </a:ln>
          <a:effectLst/>
          <a:extLst>
            <a:ext uri="{AF507438-7753-43E0-B8FC-AC1667EBCBE1}">
              <a14:hiddenEffects xmlns:a14="http://schemas.microsoft.com/office/drawing/2010/main">
                <a:effectLst>
                  <a:outerShdw blurRad="40000" dist="20000" dir="5400000" rotWithShape="0">
                    <a:srgbClr val="000000">
                      <a:alpha val="38000"/>
                    </a:srgb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154" name="Rektangel 153"/>
          <p:cNvSpPr/>
          <p:nvPr>
            <p:custDataLst>
              <p:tags r:id="rId71"/>
            </p:custDataLst>
          </p:nvPr>
        </p:nvSpPr>
        <p:spPr bwMode="auto">
          <a:xfrm>
            <a:off x="5273675" y="59563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CA5AF6CB-C05D-405C-84F3-D734F46480E2}" type="datetime'''''2''''''''0''''1''''''''''''''''''''''''''''''2'''''''''">
              <a:rPr lang="en-US" sz="1000">
                <a:solidFill>
                  <a:schemeClr val="tx1"/>
                </a:solidFill>
              </a:rPr>
              <a:pPr algn="ctr">
                <a:spcBef>
                  <a:spcPct val="0"/>
                </a:spcBef>
                <a:spcAft>
                  <a:spcPct val="0"/>
                </a:spcAft>
              </a:pPr>
              <a:t>2012</a:t>
            </a:fld>
            <a:endParaRPr lang="nb-NO" sz="1000">
              <a:solidFill>
                <a:schemeClr val="tx1"/>
              </a:solidFill>
              <a:sym typeface="+mn-lt"/>
            </a:endParaRPr>
          </a:p>
        </p:txBody>
      </p:sp>
      <p:sp>
        <p:nvSpPr>
          <p:cNvPr id="155" name="Ellipse 154"/>
          <p:cNvSpPr/>
          <p:nvPr>
            <p:custDataLst>
              <p:tags r:id="rId72"/>
            </p:custDataLst>
          </p:nvPr>
        </p:nvSpPr>
        <p:spPr bwMode="auto">
          <a:xfrm>
            <a:off x="6489700" y="4767263"/>
            <a:ext cx="508000" cy="193675"/>
          </a:xfrm>
          <a:prstGeom prst="ellipse">
            <a:avLst/>
          </a:prstGeom>
          <a:solidFill>
            <a:srgbClr val="FFFFF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lnSpc>
                <a:spcPct val="90000"/>
              </a:lnSpc>
              <a:spcBef>
                <a:spcPct val="0"/>
              </a:spcBef>
              <a:spcAft>
                <a:spcPct val="0"/>
              </a:spcAft>
            </a:pPr>
            <a:fld id="{8C69DF5D-DB6E-4CBE-9BF8-20A3180A76B1}" type="datetime'''''''''-1''''''1'''',6''''''%'">
              <a:rPr lang="en-US" sz="1000" b="1">
                <a:solidFill>
                  <a:schemeClr val="tx1"/>
                </a:solidFill>
              </a:rPr>
              <a:pPr algn="ctr">
                <a:lnSpc>
                  <a:spcPct val="90000"/>
                </a:lnSpc>
                <a:spcBef>
                  <a:spcPct val="0"/>
                </a:spcBef>
                <a:spcAft>
                  <a:spcPct val="0"/>
                </a:spcAft>
              </a:pPr>
              <a:t>-11,6%</a:t>
            </a:fld>
            <a:endParaRPr lang="nb-NO" sz="1000" b="1" dirty="0">
              <a:solidFill>
                <a:schemeClr val="tx1"/>
              </a:solidFill>
              <a:sym typeface="+mn-lt"/>
            </a:endParaRPr>
          </a:p>
        </p:txBody>
      </p:sp>
      <p:sp>
        <p:nvSpPr>
          <p:cNvPr id="156" name="Rektangel 155"/>
          <p:cNvSpPr/>
          <p:nvPr>
            <p:custDataLst>
              <p:tags r:id="rId73"/>
            </p:custDataLst>
          </p:nvPr>
        </p:nvSpPr>
        <p:spPr bwMode="auto">
          <a:xfrm>
            <a:off x="5327650" y="4670425"/>
            <a:ext cx="16510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F241C266-74FC-4126-AD8A-EC24DAF42822}" type="datetime'''''''''''''''''4''''''''''''''''2'''''''''''''''''''''''''">
              <a:rPr lang="en-US" sz="1000">
                <a:solidFill>
                  <a:schemeClr val="tx1"/>
                </a:solidFill>
              </a:rPr>
              <a:pPr algn="ctr">
                <a:spcBef>
                  <a:spcPct val="0"/>
                </a:spcBef>
                <a:spcAft>
                  <a:spcPct val="0"/>
                </a:spcAft>
              </a:pPr>
              <a:t>42</a:t>
            </a:fld>
            <a:endParaRPr lang="nb-NO" sz="1000" dirty="0">
              <a:solidFill>
                <a:schemeClr val="tx1"/>
              </a:solidFill>
              <a:sym typeface="+mn-lt"/>
            </a:endParaRPr>
          </a:p>
        </p:txBody>
      </p:sp>
      <p:sp>
        <p:nvSpPr>
          <p:cNvPr id="157" name="Rektangel 156"/>
          <p:cNvSpPr/>
          <p:nvPr>
            <p:custDataLst>
              <p:tags r:id="rId74"/>
            </p:custDataLst>
          </p:nvPr>
        </p:nvSpPr>
        <p:spPr bwMode="auto">
          <a:xfrm>
            <a:off x="7994650" y="5299075"/>
            <a:ext cx="16510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17463" tIns="0" rIns="17463" bIns="0" rtlCol="0" anchor="b"/>
          <a:lstStyle/>
          <a:p>
            <a:pPr algn="ctr">
              <a:spcBef>
                <a:spcPct val="0"/>
              </a:spcBef>
              <a:spcAft>
                <a:spcPct val="0"/>
              </a:spcAft>
            </a:pPr>
            <a:fld id="{A263B74C-91E9-47BB-B6F6-C301B0E7B335}" type="datetime'''''''''''1''''''''''''''''''''''''''''''''''6'''''">
              <a:rPr lang="en-US" sz="1000">
                <a:solidFill>
                  <a:schemeClr val="tx1"/>
                </a:solidFill>
              </a:rPr>
              <a:pPr algn="ctr">
                <a:spcBef>
                  <a:spcPct val="0"/>
                </a:spcBef>
                <a:spcAft>
                  <a:spcPct val="0"/>
                </a:spcAft>
              </a:pPr>
              <a:t>16</a:t>
            </a:fld>
            <a:endParaRPr lang="nb-NO" sz="1000">
              <a:solidFill>
                <a:schemeClr val="tx1"/>
              </a:solidFill>
              <a:sym typeface="+mn-lt"/>
            </a:endParaRPr>
          </a:p>
        </p:txBody>
      </p:sp>
      <p:sp>
        <p:nvSpPr>
          <p:cNvPr id="158" name="Rektangel 157"/>
          <p:cNvSpPr/>
          <p:nvPr>
            <p:custDataLst>
              <p:tags r:id="rId75"/>
            </p:custDataLst>
          </p:nvPr>
        </p:nvSpPr>
        <p:spPr bwMode="auto">
          <a:xfrm>
            <a:off x="7940675" y="5956300"/>
            <a:ext cx="2730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2DD55A0F-643F-4286-9CB9-7CD3D0AE47CB}" type="datetime'''''''''''''''''''''''''''''2''''''''02''''''0'''''''''''''">
              <a:rPr lang="en-US" sz="1000">
                <a:solidFill>
                  <a:schemeClr val="tx1"/>
                </a:solidFill>
              </a:rPr>
              <a:pPr algn="ctr">
                <a:spcBef>
                  <a:spcPct val="0"/>
                </a:spcBef>
                <a:spcAft>
                  <a:spcPct val="0"/>
                </a:spcAft>
              </a:pPr>
              <a:t>2020</a:t>
            </a:fld>
            <a:endParaRPr lang="nb-NO" sz="1000">
              <a:solidFill>
                <a:schemeClr val="tx1"/>
              </a:solidFill>
              <a:sym typeface="+mn-lt"/>
            </a:endParaRPr>
          </a:p>
        </p:txBody>
      </p:sp>
      <p:sp>
        <p:nvSpPr>
          <p:cNvPr id="159" name="Rektangel 158"/>
          <p:cNvSpPr/>
          <p:nvPr>
            <p:custDataLst>
              <p:tags r:id="rId76"/>
            </p:custDataLst>
          </p:nvPr>
        </p:nvSpPr>
        <p:spPr bwMode="auto">
          <a:xfrm>
            <a:off x="8304213" y="5294313"/>
            <a:ext cx="179388" cy="133350"/>
          </a:xfrm>
          <a:prstGeom prst="rect">
            <a:avLst/>
          </a:prstGeom>
          <a:solidFill>
            <a:srgbClr val="9DB1C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0" name="Rektangel 159"/>
          <p:cNvSpPr/>
          <p:nvPr>
            <p:custDataLst>
              <p:tags r:id="rId77"/>
            </p:custDataLst>
          </p:nvPr>
        </p:nvSpPr>
        <p:spPr bwMode="auto">
          <a:xfrm>
            <a:off x="8304213" y="5091113"/>
            <a:ext cx="179388" cy="133350"/>
          </a:xfrm>
          <a:prstGeom prst="rect">
            <a:avLst/>
          </a:prstGeom>
          <a:solidFill>
            <a:srgbClr val="C3CFE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1" name="Rektangel 160"/>
          <p:cNvSpPr/>
          <p:nvPr>
            <p:custDataLst>
              <p:tags r:id="rId78"/>
            </p:custDataLst>
          </p:nvPr>
        </p:nvSpPr>
        <p:spPr bwMode="auto">
          <a:xfrm>
            <a:off x="8304213" y="4887913"/>
            <a:ext cx="179388" cy="133350"/>
          </a:xfrm>
          <a:prstGeom prst="rect">
            <a:avLst/>
          </a:prstGeom>
          <a:solidFill>
            <a:srgbClr val="DFE5EF"/>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2" name="Rektangel 161"/>
          <p:cNvSpPr/>
          <p:nvPr>
            <p:custDataLst>
              <p:tags r:id="rId79"/>
            </p:custDataLst>
          </p:nvPr>
        </p:nvSpPr>
        <p:spPr bwMode="auto">
          <a:xfrm>
            <a:off x="8534400" y="5087938"/>
            <a:ext cx="2984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D97607E3-9749-46C1-B71C-0CDF07AC6AAE}" type="datetime'''''''''''''''''''''''''''Pr''''''iva''''''''''t'''''''">
              <a:rPr lang="en-US" sz="1000">
                <a:solidFill>
                  <a:schemeClr val="tx1"/>
                </a:solidFill>
              </a:rPr>
              <a:pPr>
                <a:spcBef>
                  <a:spcPct val="0"/>
                </a:spcBef>
                <a:spcAft>
                  <a:spcPct val="0"/>
                </a:spcAft>
              </a:pPr>
              <a:t>Privat</a:t>
            </a:fld>
            <a:endParaRPr lang="nb-NO" sz="1000">
              <a:solidFill>
                <a:schemeClr val="tx1"/>
              </a:solidFill>
              <a:sym typeface="+mn-lt"/>
            </a:endParaRPr>
          </a:p>
        </p:txBody>
      </p:sp>
      <p:sp>
        <p:nvSpPr>
          <p:cNvPr id="163" name="Rektangel 162"/>
          <p:cNvSpPr/>
          <p:nvPr>
            <p:custDataLst>
              <p:tags r:id="rId80"/>
            </p:custDataLst>
          </p:nvPr>
        </p:nvSpPr>
        <p:spPr bwMode="auto">
          <a:xfrm>
            <a:off x="8534400" y="5291138"/>
            <a:ext cx="450850"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2E11C608-DFA1-4203-BBC1-FE6678CDFD01}" type="datetime'''''''''''''''O''''''''f''''f''''''''e''n''''''tl''i''''g'''''">
              <a:rPr lang="en-US" sz="1000">
                <a:solidFill>
                  <a:schemeClr val="tx1"/>
                </a:solidFill>
              </a:rPr>
              <a:pPr>
                <a:spcBef>
                  <a:spcPct val="0"/>
                </a:spcBef>
                <a:spcAft>
                  <a:spcPct val="0"/>
                </a:spcAft>
              </a:pPr>
              <a:t>Offentlig</a:t>
            </a:fld>
            <a:endParaRPr lang="nb-NO" sz="1000">
              <a:solidFill>
                <a:schemeClr val="tx1"/>
              </a:solidFill>
              <a:sym typeface="+mn-lt"/>
            </a:endParaRPr>
          </a:p>
        </p:txBody>
      </p:sp>
      <p:sp>
        <p:nvSpPr>
          <p:cNvPr id="164" name="Rektangel 163"/>
          <p:cNvSpPr/>
          <p:nvPr>
            <p:custDataLst>
              <p:tags r:id="rId81"/>
            </p:custDataLst>
          </p:nvPr>
        </p:nvSpPr>
        <p:spPr bwMode="auto">
          <a:xfrm>
            <a:off x="8534400" y="4884738"/>
            <a:ext cx="407988" cy="15240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54F9CF17-5E33-4985-86AC-C926B95F5FF7}" type="datetime'''''''''''St''ud''''en''''''t'''''''''''''''''''''''''''">
              <a:rPr lang="en-US" sz="1000">
                <a:solidFill>
                  <a:schemeClr val="tx1"/>
                </a:solidFill>
              </a:rPr>
              <a:pPr>
                <a:spcBef>
                  <a:spcPct val="0"/>
                </a:spcBef>
                <a:spcAft>
                  <a:spcPct val="0"/>
                </a:spcAft>
              </a:pPr>
              <a:t>Student</a:t>
            </a:fld>
            <a:endParaRPr lang="nb-NO" sz="1000">
              <a:solidFill>
                <a:schemeClr val="tx1"/>
              </a:solidFill>
              <a:sym typeface="+mn-lt"/>
            </a:endParaRPr>
          </a:p>
        </p:txBody>
      </p:sp>
      <p:sp>
        <p:nvSpPr>
          <p:cNvPr id="165" name="TekstSylinder 164"/>
          <p:cNvSpPr txBox="1"/>
          <p:nvPr/>
        </p:nvSpPr>
        <p:spPr>
          <a:xfrm>
            <a:off x="1149350" y="764704"/>
            <a:ext cx="3888432" cy="307777"/>
          </a:xfrm>
          <a:prstGeom prst="rect">
            <a:avLst/>
          </a:prstGeom>
          <a:solidFill>
            <a:schemeClr val="bg1">
              <a:lumMod val="85000"/>
            </a:schemeClr>
          </a:solidFill>
          <a:ln w="3175">
            <a:solidFill>
              <a:schemeClr val="tx1"/>
            </a:solidFill>
          </a:ln>
        </p:spPr>
        <p:txBody>
          <a:bodyPr wrap="square" rtlCol="0">
            <a:spAutoFit/>
          </a:bodyPr>
          <a:lstStyle/>
          <a:p>
            <a:r>
              <a:rPr lang="nb-NO" sz="1400" dirty="0"/>
              <a:t>Humanistiske fag og samfunnsfag</a:t>
            </a:r>
          </a:p>
        </p:txBody>
      </p:sp>
      <p:sp>
        <p:nvSpPr>
          <p:cNvPr id="166" name="TekstSylinder 165"/>
          <p:cNvSpPr txBox="1"/>
          <p:nvPr/>
        </p:nvSpPr>
        <p:spPr>
          <a:xfrm>
            <a:off x="5148263" y="763215"/>
            <a:ext cx="3888432" cy="307777"/>
          </a:xfrm>
          <a:prstGeom prst="rect">
            <a:avLst/>
          </a:prstGeom>
          <a:solidFill>
            <a:schemeClr val="bg1">
              <a:lumMod val="85000"/>
            </a:schemeClr>
          </a:solidFill>
          <a:ln w="3175">
            <a:solidFill>
              <a:schemeClr val="tx1"/>
            </a:solidFill>
          </a:ln>
        </p:spPr>
        <p:txBody>
          <a:bodyPr wrap="square" rtlCol="0">
            <a:spAutoFit/>
          </a:bodyPr>
          <a:lstStyle/>
          <a:p>
            <a:r>
              <a:rPr lang="nb-NO" sz="1400" dirty="0"/>
              <a:t>Pedagogiske fag</a:t>
            </a:r>
          </a:p>
        </p:txBody>
      </p:sp>
      <p:sp>
        <p:nvSpPr>
          <p:cNvPr id="167" name="Rektangel 166"/>
          <p:cNvSpPr/>
          <p:nvPr/>
        </p:nvSpPr>
        <p:spPr>
          <a:xfrm>
            <a:off x="528638" y="2827338"/>
            <a:ext cx="620093" cy="163353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8" name="Rektangel 167"/>
          <p:cNvSpPr/>
          <p:nvPr/>
        </p:nvSpPr>
        <p:spPr>
          <a:xfrm>
            <a:off x="528638" y="1072481"/>
            <a:ext cx="620093" cy="168341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9" name="TekstSylinder 168"/>
          <p:cNvSpPr txBox="1"/>
          <p:nvPr/>
        </p:nvSpPr>
        <p:spPr>
          <a:xfrm>
            <a:off x="468313" y="1649657"/>
            <a:ext cx="792087" cy="415498"/>
          </a:xfrm>
          <a:prstGeom prst="rect">
            <a:avLst/>
          </a:prstGeom>
          <a:noFill/>
        </p:spPr>
        <p:txBody>
          <a:bodyPr vert="horz" wrap="square" rtlCol="0">
            <a:spAutoFit/>
          </a:bodyPr>
          <a:lstStyle/>
          <a:p>
            <a:r>
              <a:rPr lang="nb-NO" sz="1050" dirty="0"/>
              <a:t>Inn-meldinger</a:t>
            </a:r>
          </a:p>
        </p:txBody>
      </p:sp>
      <p:sp>
        <p:nvSpPr>
          <p:cNvPr id="170" name="TekstSylinder 169"/>
          <p:cNvSpPr txBox="1"/>
          <p:nvPr/>
        </p:nvSpPr>
        <p:spPr>
          <a:xfrm>
            <a:off x="468313" y="3305841"/>
            <a:ext cx="792087" cy="415498"/>
          </a:xfrm>
          <a:prstGeom prst="rect">
            <a:avLst/>
          </a:prstGeom>
          <a:noFill/>
        </p:spPr>
        <p:txBody>
          <a:bodyPr vert="horz" wrap="square" rtlCol="0">
            <a:spAutoFit/>
          </a:bodyPr>
          <a:lstStyle/>
          <a:p>
            <a:r>
              <a:rPr lang="nb-NO" sz="1050" dirty="0"/>
              <a:t>Ut-meldinger</a:t>
            </a:r>
          </a:p>
        </p:txBody>
      </p:sp>
      <p:sp>
        <p:nvSpPr>
          <p:cNvPr id="171" name="Rektangel 170"/>
          <p:cNvSpPr/>
          <p:nvPr/>
        </p:nvSpPr>
        <p:spPr>
          <a:xfrm>
            <a:off x="528638" y="4549774"/>
            <a:ext cx="620093" cy="1597025"/>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72" name="TekstSylinder 171"/>
          <p:cNvSpPr txBox="1"/>
          <p:nvPr/>
        </p:nvSpPr>
        <p:spPr>
          <a:xfrm>
            <a:off x="468313" y="4962025"/>
            <a:ext cx="792087" cy="415498"/>
          </a:xfrm>
          <a:prstGeom prst="rect">
            <a:avLst/>
          </a:prstGeom>
          <a:noFill/>
        </p:spPr>
        <p:txBody>
          <a:bodyPr vert="horz" wrap="square" rtlCol="0">
            <a:spAutoFit/>
          </a:bodyPr>
          <a:lstStyle/>
          <a:p>
            <a:r>
              <a:rPr lang="nb-NO" sz="1050" dirty="0"/>
              <a:t>Netto tilvekst</a:t>
            </a:r>
          </a:p>
        </p:txBody>
      </p:sp>
    </p:spTree>
    <p:extLst>
      <p:ext uri="{BB962C8B-B14F-4D97-AF65-F5344CB8AC3E}">
        <p14:creationId xmlns:p14="http://schemas.microsoft.com/office/powerpoint/2010/main" val="393720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extLst>
              <p:ext uri="{D42A27DB-BD31-4B8C-83A1-F6EECF244321}">
                <p14:modId xmlns:p14="http://schemas.microsoft.com/office/powerpoint/2010/main" val="22527251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515" name="think-cell Slide" r:id="rId4" imgW="360" imgH="360" progId="">
                  <p:embed/>
                </p:oleObj>
              </mc:Choice>
              <mc:Fallback>
                <p:oleObj name="think-cell Slide" r:id="rId4" imgW="360" imgH="360" progId="">
                  <p:embed/>
                  <p:pic>
                    <p:nvPicPr>
                      <p:cNvPr id="0" name="Picture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ktangel 2"/>
          <p:cNvSpPr/>
          <p:nvPr/>
        </p:nvSpPr>
        <p:spPr>
          <a:xfrm>
            <a:off x="521587" y="2924944"/>
            <a:ext cx="684000" cy="151216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graphicFrame>
        <p:nvGraphicFramePr>
          <p:cNvPr id="4" name="Tabell 3"/>
          <p:cNvGraphicFramePr>
            <a:graphicFrameLocks noGrp="1"/>
          </p:cNvGraphicFramePr>
          <p:nvPr>
            <p:extLst>
              <p:ext uri="{D42A27DB-BD31-4B8C-83A1-F6EECF244321}">
                <p14:modId xmlns:p14="http://schemas.microsoft.com/office/powerpoint/2010/main" val="2450785362"/>
              </p:ext>
            </p:extLst>
          </p:nvPr>
        </p:nvGraphicFramePr>
        <p:xfrm>
          <a:off x="1331414" y="1272168"/>
          <a:ext cx="3456385" cy="1508760"/>
        </p:xfrm>
        <a:graphic>
          <a:graphicData uri="http://schemas.openxmlformats.org/drawingml/2006/table">
            <a:tbl>
              <a:tblPr firstRow="1" bandRow="1">
                <a:tableStyleId>{5FD0F851-EC5A-4D38-B0AD-8093EC10F338}</a:tableStyleId>
              </a:tblPr>
              <a:tblGrid>
                <a:gridCol w="661861">
                  <a:extLst>
                    <a:ext uri="{9D8B030D-6E8A-4147-A177-3AD203B41FA5}">
                      <a16:colId xmlns:a16="http://schemas.microsoft.com/office/drawing/2014/main" val="20000"/>
                    </a:ext>
                  </a:extLst>
                </a:gridCol>
                <a:gridCol w="720693">
                  <a:extLst>
                    <a:ext uri="{9D8B030D-6E8A-4147-A177-3AD203B41FA5}">
                      <a16:colId xmlns:a16="http://schemas.microsoft.com/office/drawing/2014/main" val="20001"/>
                    </a:ext>
                  </a:extLst>
                </a:gridCol>
                <a:gridCol w="691277">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40027">
                <a:tc>
                  <a:txBody>
                    <a:bodyPr/>
                    <a:lstStyle/>
                    <a:p>
                      <a:endParaRPr lang="nb-NO" sz="1050" dirty="0">
                        <a:solidFill>
                          <a:schemeClr val="tx1"/>
                        </a:solidFill>
                      </a:endParaRPr>
                    </a:p>
                  </a:txBody>
                  <a:tcPr/>
                </a:tc>
                <a:tc>
                  <a:txBody>
                    <a:bodyPr/>
                    <a:lstStyle/>
                    <a:p>
                      <a:r>
                        <a:rPr lang="nb-NO" sz="1050" dirty="0" err="1">
                          <a:solidFill>
                            <a:schemeClr val="tx1"/>
                          </a:solidFill>
                        </a:rPr>
                        <a:t>Hum</a:t>
                      </a:r>
                      <a:endParaRPr lang="nb-NO" sz="1050" dirty="0">
                        <a:solidFill>
                          <a:schemeClr val="tx1"/>
                        </a:solidFill>
                      </a:endParaRPr>
                    </a:p>
                  </a:txBody>
                  <a:tcPr/>
                </a:tc>
                <a:tc>
                  <a:txBody>
                    <a:bodyPr/>
                    <a:lstStyle/>
                    <a:p>
                      <a:r>
                        <a:rPr lang="nb-NO" sz="1050" dirty="0" err="1">
                          <a:solidFill>
                            <a:schemeClr val="tx1"/>
                          </a:solidFill>
                        </a:rPr>
                        <a:t>Ped</a:t>
                      </a:r>
                      <a:endParaRPr lang="nb-NO" sz="1050" dirty="0">
                        <a:solidFill>
                          <a:schemeClr val="tx1"/>
                        </a:solidFill>
                      </a:endParaRPr>
                    </a:p>
                  </a:txBody>
                  <a:tcPr/>
                </a:tc>
                <a:tc>
                  <a:txBody>
                    <a:bodyPr/>
                    <a:lstStyle/>
                    <a:p>
                      <a:r>
                        <a:rPr lang="nb-NO" sz="1050" dirty="0" err="1">
                          <a:solidFill>
                            <a:schemeClr val="tx1"/>
                          </a:solidFill>
                        </a:rPr>
                        <a:t>Samf</a:t>
                      </a:r>
                      <a:endParaRPr lang="nb-NO" sz="1050" dirty="0">
                        <a:solidFill>
                          <a:schemeClr val="tx1"/>
                        </a:solidFill>
                      </a:endParaRPr>
                    </a:p>
                  </a:txBody>
                  <a:tcPr/>
                </a:tc>
                <a:tc>
                  <a:txBody>
                    <a:bodyPr/>
                    <a:lstStyle/>
                    <a:p>
                      <a:r>
                        <a:rPr lang="nb-NO" sz="1050" dirty="0">
                          <a:solidFill>
                            <a:schemeClr val="tx1"/>
                          </a:solidFill>
                        </a:rPr>
                        <a:t>Totalt</a:t>
                      </a:r>
                    </a:p>
                  </a:txBody>
                  <a:tcPr/>
                </a:tc>
                <a:extLst>
                  <a:ext uri="{0D108BD9-81ED-4DB2-BD59-A6C34878D82A}">
                    <a16:rowId xmlns:a16="http://schemas.microsoft.com/office/drawing/2014/main" val="10000"/>
                  </a:ext>
                </a:extLst>
              </a:tr>
              <a:tr h="240027">
                <a:tc>
                  <a:txBody>
                    <a:bodyPr/>
                    <a:lstStyle/>
                    <a:p>
                      <a:r>
                        <a:rPr lang="nb-NO" sz="1050" b="1" dirty="0">
                          <a:solidFill>
                            <a:schemeClr val="tx1"/>
                          </a:solidFill>
                        </a:rPr>
                        <a:t>Totalt</a:t>
                      </a:r>
                    </a:p>
                  </a:txBody>
                  <a:tcPr/>
                </a:tc>
                <a:tc>
                  <a:txBody>
                    <a:bodyPr/>
                    <a:lstStyle/>
                    <a:p>
                      <a:pPr algn="ctr" fontAlgn="b"/>
                      <a:r>
                        <a:rPr lang="nb-NO" sz="1100" b="1" i="0" u="none" strike="noStrike" dirty="0">
                          <a:solidFill>
                            <a:srgbClr val="000000"/>
                          </a:solidFill>
                          <a:effectLst/>
                          <a:latin typeface="Calibri"/>
                        </a:rPr>
                        <a:t>7,7 %</a:t>
                      </a:r>
                    </a:p>
                  </a:txBody>
                  <a:tcPr marL="9525" marR="9525" marT="9525" marB="0" anchor="ctr"/>
                </a:tc>
                <a:tc>
                  <a:txBody>
                    <a:bodyPr/>
                    <a:lstStyle/>
                    <a:p>
                      <a:pPr algn="ctr" fontAlgn="b"/>
                      <a:r>
                        <a:rPr lang="nb-NO" sz="1100" b="1" i="0" u="none" strike="noStrike" dirty="0">
                          <a:solidFill>
                            <a:srgbClr val="000000"/>
                          </a:solidFill>
                          <a:effectLst/>
                          <a:latin typeface="Calibri"/>
                        </a:rPr>
                        <a:t>6,6 %</a:t>
                      </a:r>
                    </a:p>
                  </a:txBody>
                  <a:tcPr marL="9525" marR="9525" marT="9525" marB="0" anchor="ctr"/>
                </a:tc>
                <a:tc>
                  <a:txBody>
                    <a:bodyPr/>
                    <a:lstStyle/>
                    <a:p>
                      <a:pPr algn="ctr" fontAlgn="b"/>
                      <a:r>
                        <a:rPr lang="nb-NO" sz="1100" b="1" i="0" u="none" strike="noStrike" dirty="0">
                          <a:solidFill>
                            <a:srgbClr val="000000"/>
                          </a:solidFill>
                          <a:effectLst/>
                          <a:latin typeface="Calibri"/>
                        </a:rPr>
                        <a:t>6,4 %</a:t>
                      </a:r>
                    </a:p>
                  </a:txBody>
                  <a:tcPr marL="9525" marR="9525" marT="9525" marB="0" anchor="ctr"/>
                </a:tc>
                <a:tc>
                  <a:txBody>
                    <a:bodyPr/>
                    <a:lstStyle/>
                    <a:p>
                      <a:pPr algn="ctr" fontAlgn="b"/>
                      <a:r>
                        <a:rPr lang="nb-NO" sz="1100" b="1" i="0" u="none" strike="noStrike" dirty="0">
                          <a:solidFill>
                            <a:srgbClr val="000000"/>
                          </a:solidFill>
                          <a:effectLst/>
                          <a:latin typeface="Calibri"/>
                        </a:rPr>
                        <a:t>6,7 %</a:t>
                      </a:r>
                    </a:p>
                  </a:txBody>
                  <a:tcPr marL="9525" marR="9525" marT="9525" marB="0" anchor="ctr"/>
                </a:tc>
                <a:extLst>
                  <a:ext uri="{0D108BD9-81ED-4DB2-BD59-A6C34878D82A}">
                    <a16:rowId xmlns:a16="http://schemas.microsoft.com/office/drawing/2014/main" val="10001"/>
                  </a:ext>
                </a:extLst>
              </a:tr>
              <a:tr h="240027">
                <a:tc>
                  <a:txBody>
                    <a:bodyPr/>
                    <a:lstStyle/>
                    <a:p>
                      <a:r>
                        <a:rPr lang="nb-NO" sz="1050" dirty="0">
                          <a:solidFill>
                            <a:schemeClr val="tx1"/>
                          </a:solidFill>
                        </a:rPr>
                        <a:t>Fulltid</a:t>
                      </a:r>
                    </a:p>
                  </a:txBody>
                  <a:tcPr/>
                </a:tc>
                <a:tc>
                  <a:txBody>
                    <a:bodyPr/>
                    <a:lstStyle/>
                    <a:p>
                      <a:pPr algn="ctr" fontAlgn="b"/>
                      <a:r>
                        <a:rPr lang="nb-NO" sz="1100" b="0" i="0" u="none" strike="noStrike">
                          <a:solidFill>
                            <a:srgbClr val="000000"/>
                          </a:solidFill>
                          <a:effectLst/>
                          <a:latin typeface="Calibri"/>
                        </a:rPr>
                        <a:t>5,4 %</a:t>
                      </a:r>
                    </a:p>
                  </a:txBody>
                  <a:tcPr marL="9525" marR="9525" marT="9525" marB="0" anchor="ctr"/>
                </a:tc>
                <a:tc>
                  <a:txBody>
                    <a:bodyPr/>
                    <a:lstStyle/>
                    <a:p>
                      <a:pPr algn="ctr" fontAlgn="b"/>
                      <a:r>
                        <a:rPr lang="nb-NO" sz="1100" b="0" i="0" u="none" strike="noStrike">
                          <a:solidFill>
                            <a:srgbClr val="000000"/>
                          </a:solidFill>
                          <a:effectLst/>
                          <a:latin typeface="Calibri"/>
                        </a:rPr>
                        <a:t>5,3 %</a:t>
                      </a:r>
                    </a:p>
                  </a:txBody>
                  <a:tcPr marL="9525" marR="9525" marT="9525" marB="0" anchor="ctr"/>
                </a:tc>
                <a:tc>
                  <a:txBody>
                    <a:bodyPr/>
                    <a:lstStyle/>
                    <a:p>
                      <a:pPr algn="ctr" fontAlgn="b"/>
                      <a:r>
                        <a:rPr lang="nb-NO" sz="1100" b="0" i="0" u="none" strike="noStrike">
                          <a:solidFill>
                            <a:srgbClr val="000000"/>
                          </a:solidFill>
                          <a:effectLst/>
                          <a:latin typeface="Calibri"/>
                        </a:rPr>
                        <a:t>4,2 %</a:t>
                      </a:r>
                    </a:p>
                  </a:txBody>
                  <a:tcPr marL="9525" marR="9525" marT="9525" marB="0" anchor="ctr"/>
                </a:tc>
                <a:tc>
                  <a:txBody>
                    <a:bodyPr/>
                    <a:lstStyle/>
                    <a:p>
                      <a:pPr algn="ctr" fontAlgn="b"/>
                      <a:r>
                        <a:rPr lang="nb-NO" sz="1100" b="0" i="0" u="none" strike="noStrike">
                          <a:solidFill>
                            <a:srgbClr val="000000"/>
                          </a:solidFill>
                          <a:effectLst/>
                          <a:latin typeface="Calibri"/>
                        </a:rPr>
                        <a:t>4,6 %</a:t>
                      </a:r>
                    </a:p>
                  </a:txBody>
                  <a:tcPr marL="9525" marR="9525" marT="9525" marB="0" anchor="ctr"/>
                </a:tc>
                <a:extLst>
                  <a:ext uri="{0D108BD9-81ED-4DB2-BD59-A6C34878D82A}">
                    <a16:rowId xmlns:a16="http://schemas.microsoft.com/office/drawing/2014/main" val="10002"/>
                  </a:ext>
                </a:extLst>
              </a:tr>
              <a:tr h="240027">
                <a:tc>
                  <a:txBody>
                    <a:bodyPr/>
                    <a:lstStyle/>
                    <a:p>
                      <a:r>
                        <a:rPr lang="nb-NO" sz="1050" dirty="0">
                          <a:solidFill>
                            <a:schemeClr val="tx1"/>
                          </a:solidFill>
                        </a:rPr>
                        <a:t>Student</a:t>
                      </a:r>
                    </a:p>
                  </a:txBody>
                  <a:tcPr/>
                </a:tc>
                <a:tc>
                  <a:txBody>
                    <a:bodyPr/>
                    <a:lstStyle/>
                    <a:p>
                      <a:pPr algn="ctr" fontAlgn="b"/>
                      <a:r>
                        <a:rPr lang="nb-NO" sz="1100" b="0" i="0" u="none" strike="noStrike">
                          <a:solidFill>
                            <a:srgbClr val="000000"/>
                          </a:solidFill>
                          <a:effectLst/>
                          <a:latin typeface="Calibri"/>
                        </a:rPr>
                        <a:t>24,6 %</a:t>
                      </a:r>
                    </a:p>
                  </a:txBody>
                  <a:tcPr marL="9525" marR="9525" marT="9525" marB="0" anchor="ctr"/>
                </a:tc>
                <a:tc>
                  <a:txBody>
                    <a:bodyPr/>
                    <a:lstStyle/>
                    <a:p>
                      <a:pPr algn="ctr" fontAlgn="b"/>
                      <a:r>
                        <a:rPr lang="nb-NO" sz="1100" b="0" i="0" u="none" strike="noStrike">
                          <a:solidFill>
                            <a:srgbClr val="000000"/>
                          </a:solidFill>
                          <a:effectLst/>
                          <a:latin typeface="Calibri"/>
                        </a:rPr>
                        <a:t>45,0 %</a:t>
                      </a:r>
                    </a:p>
                  </a:txBody>
                  <a:tcPr marL="9525" marR="9525" marT="9525" marB="0" anchor="ctr"/>
                </a:tc>
                <a:tc>
                  <a:txBody>
                    <a:bodyPr/>
                    <a:lstStyle/>
                    <a:p>
                      <a:pPr algn="ctr" fontAlgn="b"/>
                      <a:r>
                        <a:rPr lang="nb-NO" sz="1100" b="0" i="0" u="none" strike="noStrike">
                          <a:solidFill>
                            <a:srgbClr val="000000"/>
                          </a:solidFill>
                          <a:effectLst/>
                          <a:latin typeface="Calibri"/>
                        </a:rPr>
                        <a:t>26,1 %</a:t>
                      </a:r>
                    </a:p>
                  </a:txBody>
                  <a:tcPr marL="9525" marR="9525" marT="9525" marB="0" anchor="ctr"/>
                </a:tc>
                <a:tc>
                  <a:txBody>
                    <a:bodyPr/>
                    <a:lstStyle/>
                    <a:p>
                      <a:pPr algn="ctr" fontAlgn="b"/>
                      <a:r>
                        <a:rPr lang="nb-NO" sz="1100" b="0" i="0" u="none" strike="noStrike">
                          <a:solidFill>
                            <a:srgbClr val="000000"/>
                          </a:solidFill>
                          <a:effectLst/>
                          <a:latin typeface="Calibri"/>
                        </a:rPr>
                        <a:t>26,2 %</a:t>
                      </a:r>
                    </a:p>
                  </a:txBody>
                  <a:tcPr marL="9525" marR="9525" marT="9525" marB="0" anchor="ctr"/>
                </a:tc>
                <a:extLst>
                  <a:ext uri="{0D108BD9-81ED-4DB2-BD59-A6C34878D82A}">
                    <a16:rowId xmlns:a16="http://schemas.microsoft.com/office/drawing/2014/main" val="10003"/>
                  </a:ext>
                </a:extLst>
              </a:tr>
              <a:tr h="240027">
                <a:tc>
                  <a:txBody>
                    <a:bodyPr/>
                    <a:lstStyle/>
                    <a:p>
                      <a:r>
                        <a:rPr lang="nb-NO" sz="1050" dirty="0">
                          <a:solidFill>
                            <a:schemeClr val="tx1"/>
                          </a:solidFill>
                        </a:rPr>
                        <a:t>Privat</a:t>
                      </a:r>
                    </a:p>
                  </a:txBody>
                  <a:tcPr/>
                </a:tc>
                <a:tc>
                  <a:txBody>
                    <a:bodyPr/>
                    <a:lstStyle/>
                    <a:p>
                      <a:pPr algn="ctr" fontAlgn="b"/>
                      <a:r>
                        <a:rPr lang="nb-NO" sz="1100" b="0" i="0" u="none" strike="noStrike">
                          <a:solidFill>
                            <a:srgbClr val="000000"/>
                          </a:solidFill>
                          <a:effectLst/>
                          <a:latin typeface="Calibri"/>
                        </a:rPr>
                        <a:t>9,3 %</a:t>
                      </a:r>
                    </a:p>
                  </a:txBody>
                  <a:tcPr marL="9525" marR="9525" marT="9525" marB="0" anchor="ctr"/>
                </a:tc>
                <a:tc>
                  <a:txBody>
                    <a:bodyPr/>
                    <a:lstStyle/>
                    <a:p>
                      <a:pPr algn="ctr" fontAlgn="b"/>
                      <a:endParaRPr lang="nb-NO" sz="1100" b="0" i="0" u="none" strike="noStrike">
                        <a:solidFill>
                          <a:srgbClr val="000000"/>
                        </a:solidFill>
                        <a:effectLst/>
                        <a:latin typeface="Calibri"/>
                      </a:endParaRPr>
                    </a:p>
                  </a:txBody>
                  <a:tcPr marL="9525" marR="9525" marT="9525" marB="0" anchor="ctr"/>
                </a:tc>
                <a:tc>
                  <a:txBody>
                    <a:bodyPr/>
                    <a:lstStyle/>
                    <a:p>
                      <a:pPr algn="ctr" fontAlgn="b"/>
                      <a:r>
                        <a:rPr lang="nb-NO" sz="1100" b="0" i="0" u="none" strike="noStrike">
                          <a:solidFill>
                            <a:srgbClr val="000000"/>
                          </a:solidFill>
                          <a:effectLst/>
                          <a:latin typeface="Calibri"/>
                        </a:rPr>
                        <a:t>6,4 %</a:t>
                      </a:r>
                    </a:p>
                  </a:txBody>
                  <a:tcPr marL="9525" marR="9525" marT="9525" marB="0" anchor="ctr"/>
                </a:tc>
                <a:tc>
                  <a:txBody>
                    <a:bodyPr/>
                    <a:lstStyle/>
                    <a:p>
                      <a:pPr algn="ctr" fontAlgn="b"/>
                      <a:r>
                        <a:rPr lang="nb-NO" sz="1100" b="0" i="0" u="none" strike="noStrike">
                          <a:solidFill>
                            <a:srgbClr val="000000"/>
                          </a:solidFill>
                          <a:effectLst/>
                          <a:latin typeface="Calibri"/>
                        </a:rPr>
                        <a:t>7,0 %</a:t>
                      </a:r>
                    </a:p>
                  </a:txBody>
                  <a:tcPr marL="9525" marR="9525" marT="9525" marB="0" anchor="ctr"/>
                </a:tc>
                <a:extLst>
                  <a:ext uri="{0D108BD9-81ED-4DB2-BD59-A6C34878D82A}">
                    <a16:rowId xmlns:a16="http://schemas.microsoft.com/office/drawing/2014/main" val="10004"/>
                  </a:ext>
                </a:extLst>
              </a:tr>
              <a:tr h="240027">
                <a:tc>
                  <a:txBody>
                    <a:bodyPr/>
                    <a:lstStyle/>
                    <a:p>
                      <a:r>
                        <a:rPr lang="nb-NO" sz="1050" dirty="0">
                          <a:solidFill>
                            <a:schemeClr val="tx1"/>
                          </a:solidFill>
                        </a:rPr>
                        <a:t>Offentlig</a:t>
                      </a:r>
                    </a:p>
                  </a:txBody>
                  <a:tcPr/>
                </a:tc>
                <a:tc>
                  <a:txBody>
                    <a:bodyPr/>
                    <a:lstStyle/>
                    <a:p>
                      <a:pPr algn="ctr" fontAlgn="b"/>
                      <a:r>
                        <a:rPr lang="nb-NO" sz="1100" b="0" i="0" u="none" strike="noStrike">
                          <a:solidFill>
                            <a:srgbClr val="000000"/>
                          </a:solidFill>
                          <a:effectLst/>
                          <a:latin typeface="Calibri"/>
                        </a:rPr>
                        <a:t>4,6 %</a:t>
                      </a:r>
                    </a:p>
                  </a:txBody>
                  <a:tcPr marL="9525" marR="9525" marT="9525" marB="0" anchor="ctr"/>
                </a:tc>
                <a:tc>
                  <a:txBody>
                    <a:bodyPr/>
                    <a:lstStyle/>
                    <a:p>
                      <a:pPr algn="ctr" fontAlgn="b"/>
                      <a:endParaRPr lang="nb-NO" sz="1100" b="0" i="0" u="none" strike="noStrike">
                        <a:solidFill>
                          <a:srgbClr val="000000"/>
                        </a:solidFill>
                        <a:effectLst/>
                        <a:latin typeface="Calibri"/>
                      </a:endParaRPr>
                    </a:p>
                  </a:txBody>
                  <a:tcPr marL="9525" marR="9525" marT="9525" marB="0" anchor="ctr"/>
                </a:tc>
                <a:tc>
                  <a:txBody>
                    <a:bodyPr/>
                    <a:lstStyle/>
                    <a:p>
                      <a:pPr algn="ctr" fontAlgn="b"/>
                      <a:r>
                        <a:rPr lang="nb-NO" sz="1100" b="0" i="0" u="none" strike="noStrike">
                          <a:solidFill>
                            <a:srgbClr val="000000"/>
                          </a:solidFill>
                          <a:effectLst/>
                          <a:latin typeface="Calibri"/>
                        </a:rPr>
                        <a:t>3,6 %</a:t>
                      </a:r>
                    </a:p>
                  </a:txBody>
                  <a:tcPr marL="9525" marR="9525" marT="9525" marB="0" anchor="ctr"/>
                </a:tc>
                <a:tc>
                  <a:txBody>
                    <a:bodyPr/>
                    <a:lstStyle/>
                    <a:p>
                      <a:pPr algn="ctr" fontAlgn="b"/>
                      <a:r>
                        <a:rPr lang="nb-NO" sz="1100" b="0" i="0" u="none" strike="noStrike" dirty="0">
                          <a:solidFill>
                            <a:srgbClr val="000000"/>
                          </a:solidFill>
                          <a:effectLst/>
                          <a:latin typeface="Calibri"/>
                        </a:rPr>
                        <a:t>4,1 %</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7" name="Tabell 6"/>
          <p:cNvGraphicFramePr>
            <a:graphicFrameLocks noGrp="1"/>
          </p:cNvGraphicFramePr>
          <p:nvPr>
            <p:extLst>
              <p:ext uri="{D42A27DB-BD31-4B8C-83A1-F6EECF244321}">
                <p14:modId xmlns:p14="http://schemas.microsoft.com/office/powerpoint/2010/main" val="1754644703"/>
              </p:ext>
            </p:extLst>
          </p:nvPr>
        </p:nvGraphicFramePr>
        <p:xfrm>
          <a:off x="1331415" y="2928352"/>
          <a:ext cx="3456385" cy="1508760"/>
        </p:xfrm>
        <a:graphic>
          <a:graphicData uri="http://schemas.openxmlformats.org/drawingml/2006/table">
            <a:tbl>
              <a:tblPr firstRow="1" bandRow="1">
                <a:tableStyleId>{5FD0F851-EC5A-4D38-B0AD-8093EC10F338}</a:tableStyleId>
              </a:tblPr>
              <a:tblGrid>
                <a:gridCol w="661861">
                  <a:extLst>
                    <a:ext uri="{9D8B030D-6E8A-4147-A177-3AD203B41FA5}">
                      <a16:colId xmlns:a16="http://schemas.microsoft.com/office/drawing/2014/main" val="20000"/>
                    </a:ext>
                  </a:extLst>
                </a:gridCol>
                <a:gridCol w="720693">
                  <a:extLst>
                    <a:ext uri="{9D8B030D-6E8A-4147-A177-3AD203B41FA5}">
                      <a16:colId xmlns:a16="http://schemas.microsoft.com/office/drawing/2014/main" val="20001"/>
                    </a:ext>
                  </a:extLst>
                </a:gridCol>
                <a:gridCol w="691277">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40027">
                <a:tc>
                  <a:txBody>
                    <a:bodyPr/>
                    <a:lstStyle/>
                    <a:p>
                      <a:endParaRPr lang="nb-NO" sz="1050" dirty="0">
                        <a:solidFill>
                          <a:schemeClr val="tx1"/>
                        </a:solidFill>
                      </a:endParaRPr>
                    </a:p>
                  </a:txBody>
                  <a:tcPr/>
                </a:tc>
                <a:tc>
                  <a:txBody>
                    <a:bodyPr/>
                    <a:lstStyle/>
                    <a:p>
                      <a:r>
                        <a:rPr lang="nb-NO" sz="1050" dirty="0" err="1">
                          <a:solidFill>
                            <a:schemeClr val="tx1"/>
                          </a:solidFill>
                        </a:rPr>
                        <a:t>Hum</a:t>
                      </a:r>
                      <a:endParaRPr lang="nb-NO" sz="1050" dirty="0">
                        <a:solidFill>
                          <a:schemeClr val="tx1"/>
                        </a:solidFill>
                      </a:endParaRPr>
                    </a:p>
                  </a:txBody>
                  <a:tcPr/>
                </a:tc>
                <a:tc>
                  <a:txBody>
                    <a:bodyPr/>
                    <a:lstStyle/>
                    <a:p>
                      <a:r>
                        <a:rPr lang="nb-NO" sz="1050" dirty="0" err="1">
                          <a:solidFill>
                            <a:schemeClr val="tx1"/>
                          </a:solidFill>
                        </a:rPr>
                        <a:t>Ped</a:t>
                      </a:r>
                      <a:endParaRPr lang="nb-NO" sz="1050" dirty="0">
                        <a:solidFill>
                          <a:schemeClr val="tx1"/>
                        </a:solidFill>
                      </a:endParaRPr>
                    </a:p>
                  </a:txBody>
                  <a:tcPr/>
                </a:tc>
                <a:tc>
                  <a:txBody>
                    <a:bodyPr/>
                    <a:lstStyle/>
                    <a:p>
                      <a:r>
                        <a:rPr lang="nb-NO" sz="1050" dirty="0" err="1">
                          <a:solidFill>
                            <a:schemeClr val="tx1"/>
                          </a:solidFill>
                        </a:rPr>
                        <a:t>Samf</a:t>
                      </a:r>
                      <a:endParaRPr lang="nb-NO" sz="1050" dirty="0">
                        <a:solidFill>
                          <a:schemeClr val="tx1"/>
                        </a:solidFill>
                      </a:endParaRPr>
                    </a:p>
                  </a:txBody>
                  <a:tcPr/>
                </a:tc>
                <a:tc>
                  <a:txBody>
                    <a:bodyPr/>
                    <a:lstStyle/>
                    <a:p>
                      <a:r>
                        <a:rPr lang="nb-NO" sz="1050" dirty="0">
                          <a:solidFill>
                            <a:schemeClr val="tx1"/>
                          </a:solidFill>
                        </a:rPr>
                        <a:t>Totalt</a:t>
                      </a:r>
                    </a:p>
                  </a:txBody>
                  <a:tcPr/>
                </a:tc>
                <a:extLst>
                  <a:ext uri="{0D108BD9-81ED-4DB2-BD59-A6C34878D82A}">
                    <a16:rowId xmlns:a16="http://schemas.microsoft.com/office/drawing/2014/main" val="10000"/>
                  </a:ext>
                </a:extLst>
              </a:tr>
              <a:tr h="240027">
                <a:tc>
                  <a:txBody>
                    <a:bodyPr/>
                    <a:lstStyle/>
                    <a:p>
                      <a:r>
                        <a:rPr lang="nb-NO" sz="1050" b="1" dirty="0">
                          <a:solidFill>
                            <a:schemeClr val="tx1"/>
                          </a:solidFill>
                        </a:rPr>
                        <a:t>Totalt</a:t>
                      </a:r>
                    </a:p>
                  </a:txBody>
                  <a:tcPr/>
                </a:tc>
                <a:tc>
                  <a:txBody>
                    <a:bodyPr/>
                    <a:lstStyle/>
                    <a:p>
                      <a:pPr algn="ctr" fontAlgn="b"/>
                      <a:r>
                        <a:rPr lang="nb-NO" sz="1100" b="1" i="0" u="none" strike="noStrike" dirty="0">
                          <a:solidFill>
                            <a:srgbClr val="000000"/>
                          </a:solidFill>
                          <a:effectLst/>
                          <a:latin typeface="Calibri"/>
                        </a:rPr>
                        <a:t>17,1 %</a:t>
                      </a:r>
                    </a:p>
                  </a:txBody>
                  <a:tcPr marL="9525" marR="9525" marT="9525" marB="0" anchor="ctr"/>
                </a:tc>
                <a:tc>
                  <a:txBody>
                    <a:bodyPr/>
                    <a:lstStyle/>
                    <a:p>
                      <a:pPr algn="ctr" fontAlgn="b"/>
                      <a:r>
                        <a:rPr lang="nb-NO" sz="1100" b="1" i="0" u="none" strike="noStrike" dirty="0">
                          <a:solidFill>
                            <a:srgbClr val="000000"/>
                          </a:solidFill>
                          <a:effectLst/>
                          <a:latin typeface="Calibri"/>
                        </a:rPr>
                        <a:t>9,9 %</a:t>
                      </a:r>
                    </a:p>
                  </a:txBody>
                  <a:tcPr marL="9525" marR="9525" marT="9525" marB="0" anchor="ctr"/>
                </a:tc>
                <a:tc>
                  <a:txBody>
                    <a:bodyPr/>
                    <a:lstStyle/>
                    <a:p>
                      <a:pPr algn="ctr" fontAlgn="b"/>
                      <a:r>
                        <a:rPr lang="nb-NO" sz="1100" b="1" i="0" u="none" strike="noStrike" dirty="0">
                          <a:solidFill>
                            <a:srgbClr val="000000"/>
                          </a:solidFill>
                          <a:effectLst/>
                          <a:latin typeface="Calibri"/>
                        </a:rPr>
                        <a:t>11,8 %</a:t>
                      </a:r>
                    </a:p>
                  </a:txBody>
                  <a:tcPr marL="9525" marR="9525" marT="9525" marB="0" anchor="ctr"/>
                </a:tc>
                <a:tc>
                  <a:txBody>
                    <a:bodyPr/>
                    <a:lstStyle/>
                    <a:p>
                      <a:pPr algn="ctr" fontAlgn="b"/>
                      <a:r>
                        <a:rPr lang="nb-NO" sz="1100" b="1" i="0" u="none" strike="noStrike" dirty="0">
                          <a:solidFill>
                            <a:srgbClr val="000000"/>
                          </a:solidFill>
                          <a:effectLst/>
                          <a:latin typeface="Calibri"/>
                        </a:rPr>
                        <a:t>12,8 %</a:t>
                      </a:r>
                    </a:p>
                  </a:txBody>
                  <a:tcPr marL="9525" marR="9525" marT="9525" marB="0" anchor="ctr"/>
                </a:tc>
                <a:extLst>
                  <a:ext uri="{0D108BD9-81ED-4DB2-BD59-A6C34878D82A}">
                    <a16:rowId xmlns:a16="http://schemas.microsoft.com/office/drawing/2014/main" val="10001"/>
                  </a:ext>
                </a:extLst>
              </a:tr>
              <a:tr h="240027">
                <a:tc>
                  <a:txBody>
                    <a:bodyPr/>
                    <a:lstStyle/>
                    <a:p>
                      <a:r>
                        <a:rPr lang="nb-NO" sz="1050" dirty="0">
                          <a:solidFill>
                            <a:schemeClr val="tx1"/>
                          </a:solidFill>
                        </a:rPr>
                        <a:t>Fulltid</a:t>
                      </a:r>
                    </a:p>
                  </a:txBody>
                  <a:tcPr/>
                </a:tc>
                <a:tc>
                  <a:txBody>
                    <a:bodyPr/>
                    <a:lstStyle/>
                    <a:p>
                      <a:pPr algn="ctr" fontAlgn="b"/>
                      <a:r>
                        <a:rPr lang="nb-NO" sz="1100" b="0" i="0" u="none" strike="noStrike">
                          <a:solidFill>
                            <a:srgbClr val="000000"/>
                          </a:solidFill>
                          <a:effectLst/>
                          <a:latin typeface="Calibri"/>
                        </a:rPr>
                        <a:t>15,6 %</a:t>
                      </a:r>
                    </a:p>
                  </a:txBody>
                  <a:tcPr marL="9525" marR="9525" marT="9525" marB="0" anchor="ctr"/>
                </a:tc>
                <a:tc>
                  <a:txBody>
                    <a:bodyPr/>
                    <a:lstStyle/>
                    <a:p>
                      <a:pPr algn="ctr" fontAlgn="b"/>
                      <a:r>
                        <a:rPr lang="nb-NO" sz="1100" b="0" i="0" u="none" strike="noStrike" dirty="0">
                          <a:solidFill>
                            <a:srgbClr val="000000"/>
                          </a:solidFill>
                          <a:effectLst/>
                          <a:latin typeface="Calibri"/>
                        </a:rPr>
                        <a:t>9,2 %</a:t>
                      </a:r>
                    </a:p>
                  </a:txBody>
                  <a:tcPr marL="9525" marR="9525" marT="9525" marB="0" anchor="ctr"/>
                </a:tc>
                <a:tc>
                  <a:txBody>
                    <a:bodyPr/>
                    <a:lstStyle/>
                    <a:p>
                      <a:pPr algn="ctr" fontAlgn="b"/>
                      <a:r>
                        <a:rPr lang="nb-NO" sz="1100" b="0" i="0" u="none" strike="noStrike">
                          <a:solidFill>
                            <a:srgbClr val="000000"/>
                          </a:solidFill>
                          <a:effectLst/>
                          <a:latin typeface="Calibri"/>
                        </a:rPr>
                        <a:t>9,7 %</a:t>
                      </a:r>
                    </a:p>
                  </a:txBody>
                  <a:tcPr marL="9525" marR="9525" marT="9525" marB="0" anchor="ctr"/>
                </a:tc>
                <a:tc>
                  <a:txBody>
                    <a:bodyPr/>
                    <a:lstStyle/>
                    <a:p>
                      <a:pPr algn="ctr" fontAlgn="b"/>
                      <a:r>
                        <a:rPr lang="nb-NO" sz="1100" b="0" i="0" u="none" strike="noStrike">
                          <a:solidFill>
                            <a:srgbClr val="000000"/>
                          </a:solidFill>
                          <a:effectLst/>
                          <a:latin typeface="Calibri"/>
                        </a:rPr>
                        <a:t>11,0 %</a:t>
                      </a:r>
                    </a:p>
                  </a:txBody>
                  <a:tcPr marL="9525" marR="9525" marT="9525" marB="0" anchor="ctr"/>
                </a:tc>
                <a:extLst>
                  <a:ext uri="{0D108BD9-81ED-4DB2-BD59-A6C34878D82A}">
                    <a16:rowId xmlns:a16="http://schemas.microsoft.com/office/drawing/2014/main" val="10002"/>
                  </a:ext>
                </a:extLst>
              </a:tr>
              <a:tr h="240027">
                <a:tc>
                  <a:txBody>
                    <a:bodyPr/>
                    <a:lstStyle/>
                    <a:p>
                      <a:r>
                        <a:rPr lang="nb-NO" sz="1050" dirty="0">
                          <a:solidFill>
                            <a:schemeClr val="tx1"/>
                          </a:solidFill>
                        </a:rPr>
                        <a:t>Student</a:t>
                      </a:r>
                    </a:p>
                  </a:txBody>
                  <a:tcPr/>
                </a:tc>
                <a:tc>
                  <a:txBody>
                    <a:bodyPr/>
                    <a:lstStyle/>
                    <a:p>
                      <a:pPr algn="ctr" fontAlgn="b"/>
                      <a:r>
                        <a:rPr lang="nb-NO" sz="1100" b="0" i="0" u="none" strike="noStrike">
                          <a:solidFill>
                            <a:srgbClr val="000000"/>
                          </a:solidFill>
                          <a:effectLst/>
                          <a:latin typeface="Calibri"/>
                        </a:rPr>
                        <a:t>38,8 %</a:t>
                      </a:r>
                    </a:p>
                  </a:txBody>
                  <a:tcPr marL="9525" marR="9525" marT="9525" marB="0" anchor="ctr"/>
                </a:tc>
                <a:tc>
                  <a:txBody>
                    <a:bodyPr/>
                    <a:lstStyle/>
                    <a:p>
                      <a:pPr algn="ctr" fontAlgn="b"/>
                      <a:r>
                        <a:rPr lang="nb-NO" sz="1100" b="0" i="0" u="none" strike="noStrike">
                          <a:solidFill>
                            <a:srgbClr val="000000"/>
                          </a:solidFill>
                          <a:effectLst/>
                          <a:latin typeface="Calibri"/>
                        </a:rPr>
                        <a:t>50,0 %</a:t>
                      </a:r>
                    </a:p>
                  </a:txBody>
                  <a:tcPr marL="9525" marR="9525" marT="9525" marB="0" anchor="ctr"/>
                </a:tc>
                <a:tc>
                  <a:txBody>
                    <a:bodyPr/>
                    <a:lstStyle/>
                    <a:p>
                      <a:pPr algn="ctr" fontAlgn="b"/>
                      <a:r>
                        <a:rPr lang="nb-NO" sz="1100" b="0" i="0" u="none" strike="noStrike">
                          <a:solidFill>
                            <a:srgbClr val="000000"/>
                          </a:solidFill>
                          <a:effectLst/>
                          <a:latin typeface="Calibri"/>
                        </a:rPr>
                        <a:t>39,7 %</a:t>
                      </a:r>
                    </a:p>
                  </a:txBody>
                  <a:tcPr marL="9525" marR="9525" marT="9525" marB="0" anchor="ctr"/>
                </a:tc>
                <a:tc>
                  <a:txBody>
                    <a:bodyPr/>
                    <a:lstStyle/>
                    <a:p>
                      <a:pPr algn="ctr" fontAlgn="b"/>
                      <a:r>
                        <a:rPr lang="nb-NO" sz="1100" b="0" i="0" u="none" strike="noStrike">
                          <a:solidFill>
                            <a:srgbClr val="000000"/>
                          </a:solidFill>
                          <a:effectLst/>
                          <a:latin typeface="Calibri"/>
                        </a:rPr>
                        <a:t>39,7 %</a:t>
                      </a:r>
                    </a:p>
                  </a:txBody>
                  <a:tcPr marL="9525" marR="9525" marT="9525" marB="0" anchor="ctr"/>
                </a:tc>
                <a:extLst>
                  <a:ext uri="{0D108BD9-81ED-4DB2-BD59-A6C34878D82A}">
                    <a16:rowId xmlns:a16="http://schemas.microsoft.com/office/drawing/2014/main" val="10003"/>
                  </a:ext>
                </a:extLst>
              </a:tr>
              <a:tr h="240027">
                <a:tc>
                  <a:txBody>
                    <a:bodyPr/>
                    <a:lstStyle/>
                    <a:p>
                      <a:r>
                        <a:rPr lang="nb-NO" sz="1050" dirty="0">
                          <a:solidFill>
                            <a:schemeClr val="tx1"/>
                          </a:solidFill>
                        </a:rPr>
                        <a:t>Privat</a:t>
                      </a:r>
                    </a:p>
                  </a:txBody>
                  <a:tcPr/>
                </a:tc>
                <a:tc>
                  <a:txBody>
                    <a:bodyPr/>
                    <a:lstStyle/>
                    <a:p>
                      <a:pPr algn="ctr" fontAlgn="b"/>
                      <a:r>
                        <a:rPr lang="nb-NO" sz="1100" b="0" i="0" u="none" strike="noStrike">
                          <a:solidFill>
                            <a:srgbClr val="000000"/>
                          </a:solidFill>
                          <a:effectLst/>
                          <a:latin typeface="Calibri"/>
                        </a:rPr>
                        <a:t>18,2 %</a:t>
                      </a:r>
                    </a:p>
                  </a:txBody>
                  <a:tcPr marL="9525" marR="9525" marT="9525" marB="0" anchor="ctr"/>
                </a:tc>
                <a:tc>
                  <a:txBody>
                    <a:bodyPr/>
                    <a:lstStyle/>
                    <a:p>
                      <a:pPr algn="ctr" fontAlgn="b"/>
                      <a:endParaRPr lang="nb-NO" sz="1100" b="0" i="0" u="none" strike="noStrike">
                        <a:solidFill>
                          <a:srgbClr val="000000"/>
                        </a:solidFill>
                        <a:effectLst/>
                        <a:latin typeface="Calibri"/>
                      </a:endParaRPr>
                    </a:p>
                  </a:txBody>
                  <a:tcPr marL="9525" marR="9525" marT="9525" marB="0" anchor="ctr"/>
                </a:tc>
                <a:tc>
                  <a:txBody>
                    <a:bodyPr/>
                    <a:lstStyle/>
                    <a:p>
                      <a:pPr algn="ctr" fontAlgn="b"/>
                      <a:r>
                        <a:rPr lang="nb-NO" sz="1100" b="0" i="0" u="none" strike="noStrike">
                          <a:solidFill>
                            <a:srgbClr val="000000"/>
                          </a:solidFill>
                          <a:effectLst/>
                          <a:latin typeface="Calibri"/>
                        </a:rPr>
                        <a:t>11,9 %</a:t>
                      </a:r>
                    </a:p>
                  </a:txBody>
                  <a:tcPr marL="9525" marR="9525" marT="9525" marB="0" anchor="ctr"/>
                </a:tc>
                <a:tc>
                  <a:txBody>
                    <a:bodyPr/>
                    <a:lstStyle/>
                    <a:p>
                      <a:pPr algn="ctr" fontAlgn="b"/>
                      <a:r>
                        <a:rPr lang="nb-NO" sz="1100" b="0" i="0" u="none" strike="noStrike">
                          <a:solidFill>
                            <a:srgbClr val="000000"/>
                          </a:solidFill>
                          <a:effectLst/>
                          <a:latin typeface="Calibri"/>
                        </a:rPr>
                        <a:t>13,2 %</a:t>
                      </a:r>
                    </a:p>
                  </a:txBody>
                  <a:tcPr marL="9525" marR="9525" marT="9525" marB="0" anchor="ctr"/>
                </a:tc>
                <a:extLst>
                  <a:ext uri="{0D108BD9-81ED-4DB2-BD59-A6C34878D82A}">
                    <a16:rowId xmlns:a16="http://schemas.microsoft.com/office/drawing/2014/main" val="10004"/>
                  </a:ext>
                </a:extLst>
              </a:tr>
              <a:tr h="240027">
                <a:tc>
                  <a:txBody>
                    <a:bodyPr/>
                    <a:lstStyle/>
                    <a:p>
                      <a:r>
                        <a:rPr lang="nb-NO" sz="1050" dirty="0">
                          <a:solidFill>
                            <a:schemeClr val="tx1"/>
                          </a:solidFill>
                        </a:rPr>
                        <a:t>Offentlig</a:t>
                      </a:r>
                    </a:p>
                  </a:txBody>
                  <a:tcPr/>
                </a:tc>
                <a:tc>
                  <a:txBody>
                    <a:bodyPr/>
                    <a:lstStyle/>
                    <a:p>
                      <a:pPr algn="ctr" fontAlgn="b"/>
                      <a:r>
                        <a:rPr lang="nb-NO" sz="1100" b="0" i="0" u="none" strike="noStrike">
                          <a:solidFill>
                            <a:srgbClr val="000000"/>
                          </a:solidFill>
                          <a:effectLst/>
                          <a:latin typeface="Calibri"/>
                        </a:rPr>
                        <a:t>14,5 %</a:t>
                      </a:r>
                    </a:p>
                  </a:txBody>
                  <a:tcPr marL="9525" marR="9525" marT="9525" marB="0" anchor="ctr"/>
                </a:tc>
                <a:tc>
                  <a:txBody>
                    <a:bodyPr/>
                    <a:lstStyle/>
                    <a:p>
                      <a:pPr algn="ctr" fontAlgn="b"/>
                      <a:endParaRPr lang="nb-NO" sz="1100" b="0" i="0" u="none" strike="noStrike">
                        <a:solidFill>
                          <a:srgbClr val="000000"/>
                        </a:solidFill>
                        <a:effectLst/>
                        <a:latin typeface="Calibri"/>
                      </a:endParaRPr>
                    </a:p>
                  </a:txBody>
                  <a:tcPr marL="9525" marR="9525" marT="9525" marB="0" anchor="ctr"/>
                </a:tc>
                <a:tc>
                  <a:txBody>
                    <a:bodyPr/>
                    <a:lstStyle/>
                    <a:p>
                      <a:pPr algn="ctr" fontAlgn="b"/>
                      <a:r>
                        <a:rPr lang="nb-NO" sz="1100" b="0" i="0" u="none" strike="noStrike">
                          <a:solidFill>
                            <a:srgbClr val="000000"/>
                          </a:solidFill>
                          <a:effectLst/>
                          <a:latin typeface="Calibri"/>
                        </a:rPr>
                        <a:t>9,3 %</a:t>
                      </a:r>
                    </a:p>
                  </a:txBody>
                  <a:tcPr marL="9525" marR="9525" marT="9525" marB="0" anchor="ctr"/>
                </a:tc>
                <a:tc>
                  <a:txBody>
                    <a:bodyPr/>
                    <a:lstStyle/>
                    <a:p>
                      <a:pPr algn="ctr" fontAlgn="b"/>
                      <a:r>
                        <a:rPr lang="nb-NO" sz="1100" b="0" i="0" u="none" strike="noStrike" dirty="0">
                          <a:solidFill>
                            <a:srgbClr val="000000"/>
                          </a:solidFill>
                          <a:effectLst/>
                          <a:latin typeface="Calibri"/>
                        </a:rPr>
                        <a:t>10,4 %</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8" name="Tabell 7"/>
          <p:cNvGraphicFramePr>
            <a:graphicFrameLocks noGrp="1"/>
          </p:cNvGraphicFramePr>
          <p:nvPr>
            <p:extLst>
              <p:ext uri="{D42A27DB-BD31-4B8C-83A1-F6EECF244321}">
                <p14:modId xmlns:p14="http://schemas.microsoft.com/office/powerpoint/2010/main" val="833650584"/>
              </p:ext>
            </p:extLst>
          </p:nvPr>
        </p:nvGraphicFramePr>
        <p:xfrm>
          <a:off x="1331415" y="4584536"/>
          <a:ext cx="3456385" cy="1508760"/>
        </p:xfrm>
        <a:graphic>
          <a:graphicData uri="http://schemas.openxmlformats.org/drawingml/2006/table">
            <a:tbl>
              <a:tblPr firstRow="1" bandRow="1">
                <a:tableStyleId>{5FD0F851-EC5A-4D38-B0AD-8093EC10F338}</a:tableStyleId>
              </a:tblPr>
              <a:tblGrid>
                <a:gridCol w="661861">
                  <a:extLst>
                    <a:ext uri="{9D8B030D-6E8A-4147-A177-3AD203B41FA5}">
                      <a16:colId xmlns:a16="http://schemas.microsoft.com/office/drawing/2014/main" val="20000"/>
                    </a:ext>
                  </a:extLst>
                </a:gridCol>
                <a:gridCol w="720693">
                  <a:extLst>
                    <a:ext uri="{9D8B030D-6E8A-4147-A177-3AD203B41FA5}">
                      <a16:colId xmlns:a16="http://schemas.microsoft.com/office/drawing/2014/main" val="20001"/>
                    </a:ext>
                  </a:extLst>
                </a:gridCol>
                <a:gridCol w="691277">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40027">
                <a:tc>
                  <a:txBody>
                    <a:bodyPr/>
                    <a:lstStyle/>
                    <a:p>
                      <a:endParaRPr lang="nb-NO" sz="1050" dirty="0">
                        <a:solidFill>
                          <a:schemeClr val="tx1"/>
                        </a:solidFill>
                      </a:endParaRPr>
                    </a:p>
                  </a:txBody>
                  <a:tcPr/>
                </a:tc>
                <a:tc>
                  <a:txBody>
                    <a:bodyPr/>
                    <a:lstStyle/>
                    <a:p>
                      <a:r>
                        <a:rPr lang="nb-NO" sz="1050" dirty="0" err="1">
                          <a:solidFill>
                            <a:schemeClr val="tx1"/>
                          </a:solidFill>
                        </a:rPr>
                        <a:t>Hum</a:t>
                      </a:r>
                      <a:endParaRPr lang="nb-NO" sz="1050" dirty="0">
                        <a:solidFill>
                          <a:schemeClr val="tx1"/>
                        </a:solidFill>
                      </a:endParaRPr>
                    </a:p>
                  </a:txBody>
                  <a:tcPr/>
                </a:tc>
                <a:tc>
                  <a:txBody>
                    <a:bodyPr/>
                    <a:lstStyle/>
                    <a:p>
                      <a:r>
                        <a:rPr lang="nb-NO" sz="1050" dirty="0" err="1">
                          <a:solidFill>
                            <a:schemeClr val="tx1"/>
                          </a:solidFill>
                        </a:rPr>
                        <a:t>Ped</a:t>
                      </a:r>
                      <a:endParaRPr lang="nb-NO" sz="1050" dirty="0">
                        <a:solidFill>
                          <a:schemeClr val="tx1"/>
                        </a:solidFill>
                      </a:endParaRPr>
                    </a:p>
                  </a:txBody>
                  <a:tcPr/>
                </a:tc>
                <a:tc>
                  <a:txBody>
                    <a:bodyPr/>
                    <a:lstStyle/>
                    <a:p>
                      <a:r>
                        <a:rPr lang="nb-NO" sz="1050" dirty="0" err="1">
                          <a:solidFill>
                            <a:schemeClr val="tx1"/>
                          </a:solidFill>
                        </a:rPr>
                        <a:t>Samf</a:t>
                      </a:r>
                      <a:endParaRPr lang="nb-NO" sz="1050" dirty="0">
                        <a:solidFill>
                          <a:schemeClr val="tx1"/>
                        </a:solidFill>
                      </a:endParaRPr>
                    </a:p>
                  </a:txBody>
                  <a:tcPr/>
                </a:tc>
                <a:tc>
                  <a:txBody>
                    <a:bodyPr/>
                    <a:lstStyle/>
                    <a:p>
                      <a:r>
                        <a:rPr lang="nb-NO" sz="1050" dirty="0">
                          <a:solidFill>
                            <a:schemeClr val="tx1"/>
                          </a:solidFill>
                        </a:rPr>
                        <a:t>Totalt</a:t>
                      </a:r>
                    </a:p>
                  </a:txBody>
                  <a:tcPr/>
                </a:tc>
                <a:extLst>
                  <a:ext uri="{0D108BD9-81ED-4DB2-BD59-A6C34878D82A}">
                    <a16:rowId xmlns:a16="http://schemas.microsoft.com/office/drawing/2014/main" val="10000"/>
                  </a:ext>
                </a:extLst>
              </a:tr>
              <a:tr h="240027">
                <a:tc>
                  <a:txBody>
                    <a:bodyPr/>
                    <a:lstStyle/>
                    <a:p>
                      <a:r>
                        <a:rPr lang="nb-NO" sz="1050" b="1" dirty="0">
                          <a:solidFill>
                            <a:schemeClr val="tx1"/>
                          </a:solidFill>
                        </a:rPr>
                        <a:t>Totalt</a:t>
                      </a:r>
                    </a:p>
                  </a:txBody>
                  <a:tcPr/>
                </a:tc>
                <a:tc>
                  <a:txBody>
                    <a:bodyPr/>
                    <a:lstStyle/>
                    <a:p>
                      <a:pPr algn="ctr" fontAlgn="b"/>
                      <a:r>
                        <a:rPr lang="nb-NO" sz="1100" b="1" i="0" u="none" strike="noStrike" dirty="0">
                          <a:solidFill>
                            <a:srgbClr val="000000"/>
                          </a:solidFill>
                          <a:effectLst/>
                          <a:latin typeface="Calibri"/>
                        </a:rPr>
                        <a:t>9,4 %</a:t>
                      </a:r>
                    </a:p>
                  </a:txBody>
                  <a:tcPr marL="9525" marR="9525" marT="9525" marB="0" anchor="ctr"/>
                </a:tc>
                <a:tc>
                  <a:txBody>
                    <a:bodyPr/>
                    <a:lstStyle/>
                    <a:p>
                      <a:pPr algn="ctr" fontAlgn="b"/>
                      <a:r>
                        <a:rPr lang="nb-NO" sz="1100" b="1" i="0" u="none" strike="noStrike" dirty="0">
                          <a:solidFill>
                            <a:srgbClr val="000000"/>
                          </a:solidFill>
                          <a:effectLst/>
                          <a:latin typeface="Calibri"/>
                        </a:rPr>
                        <a:t>3,2 %</a:t>
                      </a:r>
                    </a:p>
                  </a:txBody>
                  <a:tcPr marL="9525" marR="9525" marT="9525" marB="0" anchor="ctr"/>
                </a:tc>
                <a:tc>
                  <a:txBody>
                    <a:bodyPr/>
                    <a:lstStyle/>
                    <a:p>
                      <a:pPr algn="ctr" fontAlgn="b"/>
                      <a:r>
                        <a:rPr lang="nb-NO" sz="1100" b="1" i="0" u="none" strike="noStrike" dirty="0">
                          <a:solidFill>
                            <a:srgbClr val="000000"/>
                          </a:solidFill>
                          <a:effectLst/>
                          <a:latin typeface="Calibri"/>
                        </a:rPr>
                        <a:t>5,4 %</a:t>
                      </a:r>
                    </a:p>
                  </a:txBody>
                  <a:tcPr marL="9525" marR="9525" marT="9525" marB="0" anchor="ctr"/>
                </a:tc>
                <a:tc>
                  <a:txBody>
                    <a:bodyPr/>
                    <a:lstStyle/>
                    <a:p>
                      <a:pPr algn="ctr" fontAlgn="b"/>
                      <a:r>
                        <a:rPr lang="nb-NO" sz="1100" b="1" i="0" u="none" strike="noStrike" dirty="0">
                          <a:solidFill>
                            <a:srgbClr val="000000"/>
                          </a:solidFill>
                          <a:effectLst/>
                          <a:latin typeface="Calibri"/>
                        </a:rPr>
                        <a:t>6,0 %</a:t>
                      </a:r>
                    </a:p>
                  </a:txBody>
                  <a:tcPr marL="9525" marR="9525" marT="9525" marB="0" anchor="ctr"/>
                </a:tc>
                <a:extLst>
                  <a:ext uri="{0D108BD9-81ED-4DB2-BD59-A6C34878D82A}">
                    <a16:rowId xmlns:a16="http://schemas.microsoft.com/office/drawing/2014/main" val="10001"/>
                  </a:ext>
                </a:extLst>
              </a:tr>
              <a:tr h="240027">
                <a:tc>
                  <a:txBody>
                    <a:bodyPr/>
                    <a:lstStyle/>
                    <a:p>
                      <a:r>
                        <a:rPr lang="nb-NO" sz="1050" dirty="0">
                          <a:solidFill>
                            <a:schemeClr val="tx1"/>
                          </a:solidFill>
                        </a:rPr>
                        <a:t>Fulltid</a:t>
                      </a:r>
                    </a:p>
                  </a:txBody>
                  <a:tcPr/>
                </a:tc>
                <a:tc>
                  <a:txBody>
                    <a:bodyPr/>
                    <a:lstStyle/>
                    <a:p>
                      <a:pPr algn="ctr" fontAlgn="b"/>
                      <a:r>
                        <a:rPr lang="nb-NO" sz="1100" b="0" i="0" u="none" strike="noStrike" dirty="0">
                          <a:solidFill>
                            <a:srgbClr val="000000"/>
                          </a:solidFill>
                          <a:effectLst/>
                          <a:latin typeface="Calibri"/>
                        </a:rPr>
                        <a:t>10,2 %</a:t>
                      </a:r>
                    </a:p>
                  </a:txBody>
                  <a:tcPr marL="9525" marR="9525" marT="9525" marB="0" anchor="ctr"/>
                </a:tc>
                <a:tc>
                  <a:txBody>
                    <a:bodyPr/>
                    <a:lstStyle/>
                    <a:p>
                      <a:pPr algn="ctr" fontAlgn="b"/>
                      <a:r>
                        <a:rPr lang="nb-NO" sz="1100" b="0" i="0" u="none" strike="noStrike" dirty="0">
                          <a:solidFill>
                            <a:srgbClr val="000000"/>
                          </a:solidFill>
                          <a:effectLst/>
                          <a:latin typeface="Calibri"/>
                        </a:rPr>
                        <a:t>3,9 %</a:t>
                      </a:r>
                    </a:p>
                  </a:txBody>
                  <a:tcPr marL="9525" marR="9525" marT="9525" marB="0" anchor="ctr"/>
                </a:tc>
                <a:tc>
                  <a:txBody>
                    <a:bodyPr/>
                    <a:lstStyle/>
                    <a:p>
                      <a:pPr algn="ctr" fontAlgn="b"/>
                      <a:r>
                        <a:rPr lang="nb-NO" sz="1100" b="0" i="0" u="none" strike="noStrike">
                          <a:solidFill>
                            <a:srgbClr val="000000"/>
                          </a:solidFill>
                          <a:effectLst/>
                          <a:latin typeface="Calibri"/>
                        </a:rPr>
                        <a:t>5,5 %</a:t>
                      </a:r>
                    </a:p>
                  </a:txBody>
                  <a:tcPr marL="9525" marR="9525" marT="9525" marB="0" anchor="ctr"/>
                </a:tc>
                <a:tc>
                  <a:txBody>
                    <a:bodyPr/>
                    <a:lstStyle/>
                    <a:p>
                      <a:pPr algn="ctr" fontAlgn="b"/>
                      <a:r>
                        <a:rPr lang="nb-NO" sz="1100" b="0" i="0" u="none" strike="noStrike">
                          <a:solidFill>
                            <a:srgbClr val="000000"/>
                          </a:solidFill>
                          <a:effectLst/>
                          <a:latin typeface="Calibri"/>
                        </a:rPr>
                        <a:t>6,3 %</a:t>
                      </a:r>
                    </a:p>
                  </a:txBody>
                  <a:tcPr marL="9525" marR="9525" marT="9525" marB="0" anchor="ctr"/>
                </a:tc>
                <a:extLst>
                  <a:ext uri="{0D108BD9-81ED-4DB2-BD59-A6C34878D82A}">
                    <a16:rowId xmlns:a16="http://schemas.microsoft.com/office/drawing/2014/main" val="10002"/>
                  </a:ext>
                </a:extLst>
              </a:tr>
              <a:tr h="240027">
                <a:tc>
                  <a:txBody>
                    <a:bodyPr/>
                    <a:lstStyle/>
                    <a:p>
                      <a:r>
                        <a:rPr lang="nb-NO" sz="1050" dirty="0">
                          <a:solidFill>
                            <a:schemeClr val="tx1"/>
                          </a:solidFill>
                        </a:rPr>
                        <a:t>Student</a:t>
                      </a:r>
                    </a:p>
                  </a:txBody>
                  <a:tcPr/>
                </a:tc>
                <a:tc>
                  <a:txBody>
                    <a:bodyPr/>
                    <a:lstStyle/>
                    <a:p>
                      <a:pPr algn="ctr" fontAlgn="b"/>
                      <a:r>
                        <a:rPr lang="nb-NO" sz="1100" b="0" i="0" u="none" strike="noStrike">
                          <a:solidFill>
                            <a:srgbClr val="000000"/>
                          </a:solidFill>
                          <a:effectLst/>
                          <a:latin typeface="Calibri"/>
                        </a:rPr>
                        <a:t>14,2 %</a:t>
                      </a:r>
                    </a:p>
                  </a:txBody>
                  <a:tcPr marL="9525" marR="9525" marT="9525" marB="0" anchor="ctr"/>
                </a:tc>
                <a:tc>
                  <a:txBody>
                    <a:bodyPr/>
                    <a:lstStyle/>
                    <a:p>
                      <a:pPr algn="ctr" fontAlgn="b"/>
                      <a:r>
                        <a:rPr lang="nb-NO" sz="1100" b="0" i="0" u="none" strike="noStrike">
                          <a:solidFill>
                            <a:srgbClr val="000000"/>
                          </a:solidFill>
                          <a:effectLst/>
                          <a:latin typeface="Calibri"/>
                        </a:rPr>
                        <a:t>5,0 %</a:t>
                      </a:r>
                    </a:p>
                  </a:txBody>
                  <a:tcPr marL="9525" marR="9525" marT="9525" marB="0" anchor="ctr"/>
                </a:tc>
                <a:tc>
                  <a:txBody>
                    <a:bodyPr/>
                    <a:lstStyle/>
                    <a:p>
                      <a:pPr algn="ctr" fontAlgn="b"/>
                      <a:r>
                        <a:rPr lang="nb-NO" sz="1100" b="0" i="0" u="none" strike="noStrike" dirty="0">
                          <a:solidFill>
                            <a:srgbClr val="000000"/>
                          </a:solidFill>
                          <a:effectLst/>
                          <a:latin typeface="Calibri"/>
                        </a:rPr>
                        <a:t>13,6 %</a:t>
                      </a:r>
                    </a:p>
                  </a:txBody>
                  <a:tcPr marL="9525" marR="9525" marT="9525" marB="0" anchor="ctr"/>
                </a:tc>
                <a:tc>
                  <a:txBody>
                    <a:bodyPr/>
                    <a:lstStyle/>
                    <a:p>
                      <a:pPr algn="ctr" fontAlgn="b"/>
                      <a:r>
                        <a:rPr lang="nb-NO" sz="1100" b="0" i="0" u="none" strike="noStrike">
                          <a:solidFill>
                            <a:srgbClr val="000000"/>
                          </a:solidFill>
                          <a:effectLst/>
                          <a:latin typeface="Calibri"/>
                        </a:rPr>
                        <a:t>13,5 %</a:t>
                      </a:r>
                    </a:p>
                  </a:txBody>
                  <a:tcPr marL="9525" marR="9525" marT="9525" marB="0" anchor="ctr"/>
                </a:tc>
                <a:extLst>
                  <a:ext uri="{0D108BD9-81ED-4DB2-BD59-A6C34878D82A}">
                    <a16:rowId xmlns:a16="http://schemas.microsoft.com/office/drawing/2014/main" val="10003"/>
                  </a:ext>
                </a:extLst>
              </a:tr>
              <a:tr h="240027">
                <a:tc>
                  <a:txBody>
                    <a:bodyPr/>
                    <a:lstStyle/>
                    <a:p>
                      <a:r>
                        <a:rPr lang="nb-NO" sz="1050" dirty="0">
                          <a:solidFill>
                            <a:schemeClr val="tx1"/>
                          </a:solidFill>
                        </a:rPr>
                        <a:t>Privat</a:t>
                      </a:r>
                    </a:p>
                  </a:txBody>
                  <a:tcPr/>
                </a:tc>
                <a:tc>
                  <a:txBody>
                    <a:bodyPr/>
                    <a:lstStyle/>
                    <a:p>
                      <a:pPr algn="ctr" fontAlgn="b"/>
                      <a:r>
                        <a:rPr lang="nb-NO" sz="1100" b="0" i="0" u="none" strike="noStrike">
                          <a:solidFill>
                            <a:srgbClr val="000000"/>
                          </a:solidFill>
                          <a:effectLst/>
                          <a:latin typeface="Calibri"/>
                        </a:rPr>
                        <a:t>8,9 %</a:t>
                      </a:r>
                    </a:p>
                  </a:txBody>
                  <a:tcPr marL="9525" marR="9525" marT="9525" marB="0" anchor="ctr"/>
                </a:tc>
                <a:tc>
                  <a:txBody>
                    <a:bodyPr/>
                    <a:lstStyle/>
                    <a:p>
                      <a:pPr algn="ctr" fontAlgn="b"/>
                      <a:r>
                        <a:rPr lang="nb-NO" sz="1100" b="0" i="0" u="none" strike="noStrike">
                          <a:solidFill>
                            <a:srgbClr val="000000"/>
                          </a:solidFill>
                          <a:effectLst/>
                          <a:latin typeface="Calibri"/>
                        </a:rPr>
                        <a:t>5,4 %</a:t>
                      </a:r>
                    </a:p>
                  </a:txBody>
                  <a:tcPr marL="9525" marR="9525" marT="9525" marB="0" anchor="ctr"/>
                </a:tc>
                <a:tc>
                  <a:txBody>
                    <a:bodyPr/>
                    <a:lstStyle/>
                    <a:p>
                      <a:pPr algn="ctr" fontAlgn="b"/>
                      <a:r>
                        <a:rPr lang="nb-NO" sz="1100" b="0" i="0" u="none" strike="noStrike">
                          <a:solidFill>
                            <a:srgbClr val="000000"/>
                          </a:solidFill>
                          <a:effectLst/>
                          <a:latin typeface="Calibri"/>
                        </a:rPr>
                        <a:t>5,4 %</a:t>
                      </a:r>
                    </a:p>
                  </a:txBody>
                  <a:tcPr marL="9525" marR="9525" marT="9525" marB="0" anchor="ctr"/>
                </a:tc>
                <a:tc>
                  <a:txBody>
                    <a:bodyPr/>
                    <a:lstStyle/>
                    <a:p>
                      <a:pPr algn="ctr" fontAlgn="b"/>
                      <a:r>
                        <a:rPr lang="nb-NO" sz="1100" b="0" i="0" u="none" strike="noStrike" dirty="0">
                          <a:solidFill>
                            <a:srgbClr val="000000"/>
                          </a:solidFill>
                          <a:effectLst/>
                          <a:latin typeface="Calibri"/>
                        </a:rPr>
                        <a:t>6,2 %</a:t>
                      </a:r>
                    </a:p>
                  </a:txBody>
                  <a:tcPr marL="9525" marR="9525" marT="9525" marB="0" anchor="ctr"/>
                </a:tc>
                <a:extLst>
                  <a:ext uri="{0D108BD9-81ED-4DB2-BD59-A6C34878D82A}">
                    <a16:rowId xmlns:a16="http://schemas.microsoft.com/office/drawing/2014/main" val="10004"/>
                  </a:ext>
                </a:extLst>
              </a:tr>
              <a:tr h="240027">
                <a:tc>
                  <a:txBody>
                    <a:bodyPr/>
                    <a:lstStyle/>
                    <a:p>
                      <a:r>
                        <a:rPr lang="nb-NO" sz="1050" dirty="0">
                          <a:solidFill>
                            <a:schemeClr val="tx1"/>
                          </a:solidFill>
                        </a:rPr>
                        <a:t>Offentlig</a:t>
                      </a:r>
                    </a:p>
                  </a:txBody>
                  <a:tcPr/>
                </a:tc>
                <a:tc>
                  <a:txBody>
                    <a:bodyPr/>
                    <a:lstStyle/>
                    <a:p>
                      <a:pPr algn="ctr" fontAlgn="b"/>
                      <a:r>
                        <a:rPr lang="nb-NO" sz="1100" b="0" i="0" u="none" strike="noStrike">
                          <a:solidFill>
                            <a:srgbClr val="000000"/>
                          </a:solidFill>
                          <a:effectLst/>
                          <a:latin typeface="Calibri"/>
                        </a:rPr>
                        <a:t>9,9 %</a:t>
                      </a:r>
                    </a:p>
                  </a:txBody>
                  <a:tcPr marL="9525" marR="9525" marT="9525" marB="0" anchor="ctr"/>
                </a:tc>
                <a:tc>
                  <a:txBody>
                    <a:bodyPr/>
                    <a:lstStyle/>
                    <a:p>
                      <a:pPr algn="ctr" fontAlgn="b"/>
                      <a:r>
                        <a:rPr lang="nb-NO" sz="1100" b="0" i="0" u="none" strike="noStrike">
                          <a:solidFill>
                            <a:srgbClr val="000000"/>
                          </a:solidFill>
                          <a:effectLst/>
                          <a:latin typeface="Calibri"/>
                        </a:rPr>
                        <a:t>3,7 %</a:t>
                      </a:r>
                    </a:p>
                  </a:txBody>
                  <a:tcPr marL="9525" marR="9525" marT="9525" marB="0" anchor="ctr"/>
                </a:tc>
                <a:tc>
                  <a:txBody>
                    <a:bodyPr/>
                    <a:lstStyle/>
                    <a:p>
                      <a:pPr algn="ctr" fontAlgn="b"/>
                      <a:r>
                        <a:rPr lang="nb-NO" sz="1100" b="0" i="0" u="none" strike="noStrike">
                          <a:solidFill>
                            <a:srgbClr val="000000"/>
                          </a:solidFill>
                          <a:effectLst/>
                          <a:latin typeface="Calibri"/>
                        </a:rPr>
                        <a:t>5,7 %</a:t>
                      </a:r>
                    </a:p>
                  </a:txBody>
                  <a:tcPr marL="9525" marR="9525" marT="9525" marB="0" anchor="ctr"/>
                </a:tc>
                <a:tc>
                  <a:txBody>
                    <a:bodyPr/>
                    <a:lstStyle/>
                    <a:p>
                      <a:pPr algn="ctr" fontAlgn="b"/>
                      <a:r>
                        <a:rPr lang="nb-NO" sz="1100" b="0" i="0" u="none" strike="noStrike" dirty="0">
                          <a:solidFill>
                            <a:srgbClr val="000000"/>
                          </a:solidFill>
                          <a:effectLst/>
                          <a:latin typeface="Calibri"/>
                        </a:rPr>
                        <a:t>6,3 %</a:t>
                      </a:r>
                    </a:p>
                  </a:txBody>
                  <a:tcPr marL="9525" marR="9525" marT="9525" marB="0" anchor="ctr"/>
                </a:tc>
                <a:extLst>
                  <a:ext uri="{0D108BD9-81ED-4DB2-BD59-A6C34878D82A}">
                    <a16:rowId xmlns:a16="http://schemas.microsoft.com/office/drawing/2014/main" val="10005"/>
                  </a:ext>
                </a:extLst>
              </a:tr>
            </a:tbl>
          </a:graphicData>
        </a:graphic>
      </p:graphicFrame>
      <p:sp>
        <p:nvSpPr>
          <p:cNvPr id="9" name="Tittel 8"/>
          <p:cNvSpPr>
            <a:spLocks noGrp="1"/>
          </p:cNvSpPr>
          <p:nvPr>
            <p:ph type="title"/>
          </p:nvPr>
        </p:nvSpPr>
        <p:spPr/>
        <p:txBody>
          <a:bodyPr/>
          <a:lstStyle/>
          <a:p>
            <a:r>
              <a:rPr lang="nb-NO" sz="2000" dirty="0"/>
              <a:t>Ut- og innmeldinger og netto tilvekst 2012 og 2020</a:t>
            </a:r>
          </a:p>
        </p:txBody>
      </p:sp>
      <p:graphicFrame>
        <p:nvGraphicFramePr>
          <p:cNvPr id="10" name="Tabell 9"/>
          <p:cNvGraphicFramePr>
            <a:graphicFrameLocks noGrp="1"/>
          </p:cNvGraphicFramePr>
          <p:nvPr>
            <p:extLst>
              <p:ext uri="{D42A27DB-BD31-4B8C-83A1-F6EECF244321}">
                <p14:modId xmlns:p14="http://schemas.microsoft.com/office/powerpoint/2010/main" val="3627090844"/>
              </p:ext>
            </p:extLst>
          </p:nvPr>
        </p:nvGraphicFramePr>
        <p:xfrm>
          <a:off x="5436094" y="1268760"/>
          <a:ext cx="3456385" cy="1508760"/>
        </p:xfrm>
        <a:graphic>
          <a:graphicData uri="http://schemas.openxmlformats.org/drawingml/2006/table">
            <a:tbl>
              <a:tblPr firstRow="1" bandRow="1">
                <a:tableStyleId>{5FD0F851-EC5A-4D38-B0AD-8093EC10F338}</a:tableStyleId>
              </a:tblPr>
              <a:tblGrid>
                <a:gridCol w="661861">
                  <a:extLst>
                    <a:ext uri="{9D8B030D-6E8A-4147-A177-3AD203B41FA5}">
                      <a16:colId xmlns:a16="http://schemas.microsoft.com/office/drawing/2014/main" val="20000"/>
                    </a:ext>
                  </a:extLst>
                </a:gridCol>
                <a:gridCol w="720693">
                  <a:extLst>
                    <a:ext uri="{9D8B030D-6E8A-4147-A177-3AD203B41FA5}">
                      <a16:colId xmlns:a16="http://schemas.microsoft.com/office/drawing/2014/main" val="20001"/>
                    </a:ext>
                  </a:extLst>
                </a:gridCol>
                <a:gridCol w="691277">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40027">
                <a:tc>
                  <a:txBody>
                    <a:bodyPr/>
                    <a:lstStyle/>
                    <a:p>
                      <a:endParaRPr lang="nb-NO" sz="1050" dirty="0">
                        <a:solidFill>
                          <a:schemeClr val="tx1"/>
                        </a:solidFill>
                      </a:endParaRPr>
                    </a:p>
                  </a:txBody>
                  <a:tcPr/>
                </a:tc>
                <a:tc>
                  <a:txBody>
                    <a:bodyPr/>
                    <a:lstStyle/>
                    <a:p>
                      <a:r>
                        <a:rPr lang="nb-NO" sz="1050" dirty="0" err="1">
                          <a:solidFill>
                            <a:schemeClr val="tx1"/>
                          </a:solidFill>
                        </a:rPr>
                        <a:t>Hum</a:t>
                      </a:r>
                      <a:endParaRPr lang="nb-NO" sz="1050" dirty="0">
                        <a:solidFill>
                          <a:schemeClr val="tx1"/>
                        </a:solidFill>
                      </a:endParaRPr>
                    </a:p>
                  </a:txBody>
                  <a:tcPr/>
                </a:tc>
                <a:tc>
                  <a:txBody>
                    <a:bodyPr/>
                    <a:lstStyle/>
                    <a:p>
                      <a:r>
                        <a:rPr lang="nb-NO" sz="1050" dirty="0" err="1">
                          <a:solidFill>
                            <a:schemeClr val="tx1"/>
                          </a:solidFill>
                        </a:rPr>
                        <a:t>Ped</a:t>
                      </a:r>
                      <a:endParaRPr lang="nb-NO" sz="1050" dirty="0">
                        <a:solidFill>
                          <a:schemeClr val="tx1"/>
                        </a:solidFill>
                      </a:endParaRPr>
                    </a:p>
                  </a:txBody>
                  <a:tcPr/>
                </a:tc>
                <a:tc>
                  <a:txBody>
                    <a:bodyPr/>
                    <a:lstStyle/>
                    <a:p>
                      <a:r>
                        <a:rPr lang="nb-NO" sz="1050" dirty="0" err="1">
                          <a:solidFill>
                            <a:schemeClr val="tx1"/>
                          </a:solidFill>
                        </a:rPr>
                        <a:t>Samf</a:t>
                      </a:r>
                      <a:endParaRPr lang="nb-NO" sz="1050" dirty="0">
                        <a:solidFill>
                          <a:schemeClr val="tx1"/>
                        </a:solidFill>
                      </a:endParaRPr>
                    </a:p>
                  </a:txBody>
                  <a:tcPr/>
                </a:tc>
                <a:tc>
                  <a:txBody>
                    <a:bodyPr/>
                    <a:lstStyle/>
                    <a:p>
                      <a:r>
                        <a:rPr lang="nb-NO" sz="1050" dirty="0">
                          <a:solidFill>
                            <a:schemeClr val="tx1"/>
                          </a:solidFill>
                        </a:rPr>
                        <a:t>Totalt</a:t>
                      </a:r>
                    </a:p>
                  </a:txBody>
                  <a:tcPr/>
                </a:tc>
                <a:extLst>
                  <a:ext uri="{0D108BD9-81ED-4DB2-BD59-A6C34878D82A}">
                    <a16:rowId xmlns:a16="http://schemas.microsoft.com/office/drawing/2014/main" val="10000"/>
                  </a:ext>
                </a:extLst>
              </a:tr>
              <a:tr h="240027">
                <a:tc>
                  <a:txBody>
                    <a:bodyPr/>
                    <a:lstStyle/>
                    <a:p>
                      <a:r>
                        <a:rPr lang="nb-NO" sz="1050" b="1" dirty="0">
                          <a:solidFill>
                            <a:schemeClr val="tx1"/>
                          </a:solidFill>
                        </a:rPr>
                        <a:t>Totalt</a:t>
                      </a:r>
                    </a:p>
                  </a:txBody>
                  <a:tcPr/>
                </a:tc>
                <a:tc>
                  <a:txBody>
                    <a:bodyPr/>
                    <a:lstStyle/>
                    <a:p>
                      <a:pPr algn="ctr" fontAlgn="b"/>
                      <a:r>
                        <a:rPr lang="nb-NO" sz="1100" b="1" i="0" u="none" strike="noStrike" dirty="0">
                          <a:solidFill>
                            <a:srgbClr val="000000"/>
                          </a:solidFill>
                          <a:effectLst/>
                          <a:latin typeface="Calibri"/>
                        </a:rPr>
                        <a:t>6,6 %</a:t>
                      </a:r>
                    </a:p>
                  </a:txBody>
                  <a:tcPr marL="9525" marR="9525" marT="9525" marB="0" anchor="ctr"/>
                </a:tc>
                <a:tc>
                  <a:txBody>
                    <a:bodyPr/>
                    <a:lstStyle/>
                    <a:p>
                      <a:pPr algn="ctr" fontAlgn="b"/>
                      <a:r>
                        <a:rPr lang="nb-NO" sz="1100" b="1" i="0" u="none" strike="noStrike" dirty="0">
                          <a:solidFill>
                            <a:srgbClr val="000000"/>
                          </a:solidFill>
                          <a:effectLst/>
                          <a:latin typeface="Calibri"/>
                        </a:rPr>
                        <a:t>6,6 %</a:t>
                      </a:r>
                    </a:p>
                  </a:txBody>
                  <a:tcPr marL="9525" marR="9525" marT="9525" marB="0" anchor="ctr"/>
                </a:tc>
                <a:tc>
                  <a:txBody>
                    <a:bodyPr/>
                    <a:lstStyle/>
                    <a:p>
                      <a:pPr algn="ctr" fontAlgn="b"/>
                      <a:r>
                        <a:rPr lang="nb-NO" sz="1100" b="1" i="0" u="none" strike="noStrike" dirty="0">
                          <a:solidFill>
                            <a:srgbClr val="000000"/>
                          </a:solidFill>
                          <a:effectLst/>
                          <a:latin typeface="Calibri"/>
                        </a:rPr>
                        <a:t>5,3 %</a:t>
                      </a:r>
                    </a:p>
                  </a:txBody>
                  <a:tcPr marL="9525" marR="9525" marT="9525" marB="0" anchor="ctr"/>
                </a:tc>
                <a:tc>
                  <a:txBody>
                    <a:bodyPr/>
                    <a:lstStyle/>
                    <a:p>
                      <a:pPr algn="ctr" fontAlgn="b"/>
                      <a:r>
                        <a:rPr lang="nb-NO" sz="1100" b="1" i="0" u="none" strike="noStrike" dirty="0">
                          <a:solidFill>
                            <a:srgbClr val="000000"/>
                          </a:solidFill>
                          <a:effectLst/>
                          <a:latin typeface="Calibri"/>
                        </a:rPr>
                        <a:t>5,7 %</a:t>
                      </a:r>
                    </a:p>
                  </a:txBody>
                  <a:tcPr marL="9525" marR="9525" marT="9525" marB="0" anchor="ctr"/>
                </a:tc>
                <a:extLst>
                  <a:ext uri="{0D108BD9-81ED-4DB2-BD59-A6C34878D82A}">
                    <a16:rowId xmlns:a16="http://schemas.microsoft.com/office/drawing/2014/main" val="10001"/>
                  </a:ext>
                </a:extLst>
              </a:tr>
              <a:tr h="240027">
                <a:tc>
                  <a:txBody>
                    <a:bodyPr/>
                    <a:lstStyle/>
                    <a:p>
                      <a:r>
                        <a:rPr lang="nb-NO" sz="1050" dirty="0">
                          <a:solidFill>
                            <a:schemeClr val="tx1"/>
                          </a:solidFill>
                        </a:rPr>
                        <a:t>Fulltid</a:t>
                      </a:r>
                    </a:p>
                  </a:txBody>
                  <a:tcPr/>
                </a:tc>
                <a:tc>
                  <a:txBody>
                    <a:bodyPr/>
                    <a:lstStyle/>
                    <a:p>
                      <a:pPr algn="ctr" fontAlgn="b"/>
                      <a:r>
                        <a:rPr lang="nb-NO" sz="1100" b="0" i="0" u="none" strike="noStrike">
                          <a:solidFill>
                            <a:srgbClr val="000000"/>
                          </a:solidFill>
                          <a:effectLst/>
                          <a:latin typeface="Calibri"/>
                        </a:rPr>
                        <a:t>5,4 %</a:t>
                      </a:r>
                    </a:p>
                  </a:txBody>
                  <a:tcPr marL="9525" marR="9525" marT="9525" marB="0" anchor="ctr"/>
                </a:tc>
                <a:tc>
                  <a:txBody>
                    <a:bodyPr/>
                    <a:lstStyle/>
                    <a:p>
                      <a:pPr algn="ctr" fontAlgn="b"/>
                      <a:r>
                        <a:rPr lang="nb-NO" sz="1100" b="0" i="0" u="none" strike="noStrike">
                          <a:solidFill>
                            <a:srgbClr val="000000"/>
                          </a:solidFill>
                          <a:effectLst/>
                          <a:latin typeface="Calibri"/>
                        </a:rPr>
                        <a:t>5,3 %</a:t>
                      </a:r>
                    </a:p>
                  </a:txBody>
                  <a:tcPr marL="9525" marR="9525" marT="9525" marB="0" anchor="ctr"/>
                </a:tc>
                <a:tc>
                  <a:txBody>
                    <a:bodyPr/>
                    <a:lstStyle/>
                    <a:p>
                      <a:pPr algn="ctr" fontAlgn="b"/>
                      <a:r>
                        <a:rPr lang="nb-NO" sz="1100" b="0" i="0" u="none" strike="noStrike">
                          <a:solidFill>
                            <a:srgbClr val="000000"/>
                          </a:solidFill>
                          <a:effectLst/>
                          <a:latin typeface="Calibri"/>
                        </a:rPr>
                        <a:t>4,2 %</a:t>
                      </a:r>
                    </a:p>
                  </a:txBody>
                  <a:tcPr marL="9525" marR="9525" marT="9525" marB="0" anchor="ctr"/>
                </a:tc>
                <a:tc>
                  <a:txBody>
                    <a:bodyPr/>
                    <a:lstStyle/>
                    <a:p>
                      <a:pPr algn="ctr" fontAlgn="b"/>
                      <a:r>
                        <a:rPr lang="nb-NO" sz="1100" b="0" i="0" u="none" strike="noStrike">
                          <a:solidFill>
                            <a:srgbClr val="000000"/>
                          </a:solidFill>
                          <a:effectLst/>
                          <a:latin typeface="Calibri"/>
                        </a:rPr>
                        <a:t>4,6 %</a:t>
                      </a:r>
                    </a:p>
                  </a:txBody>
                  <a:tcPr marL="9525" marR="9525" marT="9525" marB="0" anchor="ctr"/>
                </a:tc>
                <a:extLst>
                  <a:ext uri="{0D108BD9-81ED-4DB2-BD59-A6C34878D82A}">
                    <a16:rowId xmlns:a16="http://schemas.microsoft.com/office/drawing/2014/main" val="10002"/>
                  </a:ext>
                </a:extLst>
              </a:tr>
              <a:tr h="240027">
                <a:tc>
                  <a:txBody>
                    <a:bodyPr/>
                    <a:lstStyle/>
                    <a:p>
                      <a:r>
                        <a:rPr lang="nb-NO" sz="1050" dirty="0">
                          <a:solidFill>
                            <a:schemeClr val="tx1"/>
                          </a:solidFill>
                        </a:rPr>
                        <a:t>Student</a:t>
                      </a:r>
                    </a:p>
                  </a:txBody>
                  <a:tcPr/>
                </a:tc>
                <a:tc>
                  <a:txBody>
                    <a:bodyPr/>
                    <a:lstStyle/>
                    <a:p>
                      <a:pPr algn="ctr" fontAlgn="b"/>
                      <a:r>
                        <a:rPr lang="nb-NO" sz="1100" b="0" i="0" u="none" strike="noStrike">
                          <a:solidFill>
                            <a:srgbClr val="000000"/>
                          </a:solidFill>
                          <a:effectLst/>
                          <a:latin typeface="Calibri"/>
                        </a:rPr>
                        <a:t>22,1 %</a:t>
                      </a:r>
                    </a:p>
                  </a:txBody>
                  <a:tcPr marL="9525" marR="9525" marT="9525" marB="0" anchor="ctr"/>
                </a:tc>
                <a:tc>
                  <a:txBody>
                    <a:bodyPr/>
                    <a:lstStyle/>
                    <a:p>
                      <a:pPr algn="ctr" fontAlgn="b"/>
                      <a:r>
                        <a:rPr lang="nb-NO" sz="1100" b="0" i="0" u="none" strike="noStrike">
                          <a:solidFill>
                            <a:srgbClr val="000000"/>
                          </a:solidFill>
                          <a:effectLst/>
                          <a:latin typeface="Calibri"/>
                        </a:rPr>
                        <a:t>45,0 %</a:t>
                      </a:r>
                    </a:p>
                  </a:txBody>
                  <a:tcPr marL="9525" marR="9525" marT="9525" marB="0" anchor="ctr"/>
                </a:tc>
                <a:tc>
                  <a:txBody>
                    <a:bodyPr/>
                    <a:lstStyle/>
                    <a:p>
                      <a:pPr algn="ctr" fontAlgn="b"/>
                      <a:r>
                        <a:rPr lang="nb-NO" sz="1100" b="0" i="0" u="none" strike="noStrike">
                          <a:solidFill>
                            <a:srgbClr val="000000"/>
                          </a:solidFill>
                          <a:effectLst/>
                          <a:latin typeface="Calibri"/>
                        </a:rPr>
                        <a:t>23,5 %</a:t>
                      </a:r>
                    </a:p>
                  </a:txBody>
                  <a:tcPr marL="9525" marR="9525" marT="9525" marB="0" anchor="ctr"/>
                </a:tc>
                <a:tc>
                  <a:txBody>
                    <a:bodyPr/>
                    <a:lstStyle/>
                    <a:p>
                      <a:pPr algn="ctr" fontAlgn="b"/>
                      <a:r>
                        <a:rPr lang="nb-NO" sz="1100" b="0" i="0" u="none" strike="noStrike">
                          <a:solidFill>
                            <a:srgbClr val="000000"/>
                          </a:solidFill>
                          <a:effectLst/>
                          <a:latin typeface="Calibri"/>
                        </a:rPr>
                        <a:t>23,8 %</a:t>
                      </a:r>
                    </a:p>
                  </a:txBody>
                  <a:tcPr marL="9525" marR="9525" marT="9525" marB="0" anchor="ctr"/>
                </a:tc>
                <a:extLst>
                  <a:ext uri="{0D108BD9-81ED-4DB2-BD59-A6C34878D82A}">
                    <a16:rowId xmlns:a16="http://schemas.microsoft.com/office/drawing/2014/main" val="10003"/>
                  </a:ext>
                </a:extLst>
              </a:tr>
              <a:tr h="240027">
                <a:tc>
                  <a:txBody>
                    <a:bodyPr/>
                    <a:lstStyle/>
                    <a:p>
                      <a:r>
                        <a:rPr lang="nb-NO" sz="1050" dirty="0">
                          <a:solidFill>
                            <a:schemeClr val="tx1"/>
                          </a:solidFill>
                        </a:rPr>
                        <a:t>Privat</a:t>
                      </a:r>
                    </a:p>
                  </a:txBody>
                  <a:tcPr/>
                </a:tc>
                <a:tc>
                  <a:txBody>
                    <a:bodyPr/>
                    <a:lstStyle/>
                    <a:p>
                      <a:pPr algn="ctr" fontAlgn="b"/>
                      <a:r>
                        <a:rPr lang="nb-NO" sz="1100" b="0" i="0" u="none" strike="noStrike">
                          <a:solidFill>
                            <a:srgbClr val="000000"/>
                          </a:solidFill>
                          <a:effectLst/>
                          <a:latin typeface="Calibri"/>
                        </a:rPr>
                        <a:t>8,4 %</a:t>
                      </a:r>
                    </a:p>
                  </a:txBody>
                  <a:tcPr marL="9525" marR="9525" marT="9525" marB="0" anchor="ctr"/>
                </a:tc>
                <a:tc>
                  <a:txBody>
                    <a:bodyPr/>
                    <a:lstStyle/>
                    <a:p>
                      <a:pPr algn="ctr" fontAlgn="b"/>
                      <a:r>
                        <a:rPr lang="nb-NO" sz="1100" b="0" i="0" u="none" strike="noStrike">
                          <a:solidFill>
                            <a:srgbClr val="000000"/>
                          </a:solidFill>
                          <a:effectLst/>
                          <a:latin typeface="Calibri"/>
                        </a:rPr>
                        <a:t>5,4 %</a:t>
                      </a:r>
                    </a:p>
                  </a:txBody>
                  <a:tcPr marL="9525" marR="9525" marT="9525" marB="0" anchor="ctr"/>
                </a:tc>
                <a:tc>
                  <a:txBody>
                    <a:bodyPr/>
                    <a:lstStyle/>
                    <a:p>
                      <a:pPr algn="ctr" fontAlgn="b"/>
                      <a:r>
                        <a:rPr lang="nb-NO" sz="1100" b="0" i="0" u="none" strike="noStrike">
                          <a:solidFill>
                            <a:srgbClr val="000000"/>
                          </a:solidFill>
                          <a:effectLst/>
                          <a:latin typeface="Calibri"/>
                        </a:rPr>
                        <a:t>5,8 %</a:t>
                      </a:r>
                    </a:p>
                  </a:txBody>
                  <a:tcPr marL="9525" marR="9525" marT="9525" marB="0" anchor="ctr"/>
                </a:tc>
                <a:tc>
                  <a:txBody>
                    <a:bodyPr/>
                    <a:lstStyle/>
                    <a:p>
                      <a:pPr algn="ctr" fontAlgn="b"/>
                      <a:r>
                        <a:rPr lang="nb-NO" sz="1100" b="0" i="0" u="none" strike="noStrike">
                          <a:solidFill>
                            <a:srgbClr val="000000"/>
                          </a:solidFill>
                          <a:effectLst/>
                          <a:latin typeface="Calibri"/>
                        </a:rPr>
                        <a:t>6,3 %</a:t>
                      </a:r>
                    </a:p>
                  </a:txBody>
                  <a:tcPr marL="9525" marR="9525" marT="9525" marB="0" anchor="ctr"/>
                </a:tc>
                <a:extLst>
                  <a:ext uri="{0D108BD9-81ED-4DB2-BD59-A6C34878D82A}">
                    <a16:rowId xmlns:a16="http://schemas.microsoft.com/office/drawing/2014/main" val="10004"/>
                  </a:ext>
                </a:extLst>
              </a:tr>
              <a:tr h="240027">
                <a:tc>
                  <a:txBody>
                    <a:bodyPr/>
                    <a:lstStyle/>
                    <a:p>
                      <a:r>
                        <a:rPr lang="nb-NO" sz="1050" dirty="0">
                          <a:solidFill>
                            <a:schemeClr val="tx1"/>
                          </a:solidFill>
                        </a:rPr>
                        <a:t>Offentlig</a:t>
                      </a:r>
                    </a:p>
                  </a:txBody>
                  <a:tcPr/>
                </a:tc>
                <a:tc>
                  <a:txBody>
                    <a:bodyPr/>
                    <a:lstStyle/>
                    <a:p>
                      <a:pPr algn="ctr" fontAlgn="b"/>
                      <a:r>
                        <a:rPr lang="nb-NO" sz="1100" b="0" i="0" u="none" strike="noStrike">
                          <a:solidFill>
                            <a:srgbClr val="000000"/>
                          </a:solidFill>
                          <a:effectLst/>
                          <a:latin typeface="Calibri"/>
                        </a:rPr>
                        <a:t>4,6 %</a:t>
                      </a:r>
                    </a:p>
                  </a:txBody>
                  <a:tcPr marL="9525" marR="9525" marT="9525" marB="0" anchor="ctr"/>
                </a:tc>
                <a:tc>
                  <a:txBody>
                    <a:bodyPr/>
                    <a:lstStyle/>
                    <a:p>
                      <a:pPr algn="ctr" fontAlgn="b"/>
                      <a:r>
                        <a:rPr lang="nb-NO" sz="1100" b="0" i="0" u="none" strike="noStrike">
                          <a:solidFill>
                            <a:srgbClr val="000000"/>
                          </a:solidFill>
                          <a:effectLst/>
                          <a:latin typeface="Calibri"/>
                        </a:rPr>
                        <a:t>5,3 %</a:t>
                      </a:r>
                    </a:p>
                  </a:txBody>
                  <a:tcPr marL="9525" marR="9525" marT="9525" marB="0" anchor="ctr"/>
                </a:tc>
                <a:tc>
                  <a:txBody>
                    <a:bodyPr/>
                    <a:lstStyle/>
                    <a:p>
                      <a:pPr algn="ctr" fontAlgn="b"/>
                      <a:r>
                        <a:rPr lang="nb-NO" sz="1100" b="0" i="0" u="none" strike="noStrike">
                          <a:solidFill>
                            <a:srgbClr val="000000"/>
                          </a:solidFill>
                          <a:effectLst/>
                          <a:latin typeface="Calibri"/>
                        </a:rPr>
                        <a:t>3,6 %</a:t>
                      </a:r>
                    </a:p>
                  </a:txBody>
                  <a:tcPr marL="9525" marR="9525" marT="9525" marB="0" anchor="ctr"/>
                </a:tc>
                <a:tc>
                  <a:txBody>
                    <a:bodyPr/>
                    <a:lstStyle/>
                    <a:p>
                      <a:pPr algn="ctr" fontAlgn="b"/>
                      <a:r>
                        <a:rPr lang="nb-NO" sz="1100" b="0" i="0" u="none" strike="noStrike" dirty="0">
                          <a:solidFill>
                            <a:srgbClr val="000000"/>
                          </a:solidFill>
                          <a:effectLst/>
                          <a:latin typeface="Calibri"/>
                        </a:rPr>
                        <a:t>4,1 %</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1" name="Tabell 10"/>
          <p:cNvGraphicFramePr>
            <a:graphicFrameLocks noGrp="1"/>
          </p:cNvGraphicFramePr>
          <p:nvPr>
            <p:extLst>
              <p:ext uri="{D42A27DB-BD31-4B8C-83A1-F6EECF244321}">
                <p14:modId xmlns:p14="http://schemas.microsoft.com/office/powerpoint/2010/main" val="249859813"/>
              </p:ext>
            </p:extLst>
          </p:nvPr>
        </p:nvGraphicFramePr>
        <p:xfrm>
          <a:off x="5436095" y="2924944"/>
          <a:ext cx="3456385" cy="1508760"/>
        </p:xfrm>
        <a:graphic>
          <a:graphicData uri="http://schemas.openxmlformats.org/drawingml/2006/table">
            <a:tbl>
              <a:tblPr firstRow="1" bandRow="1">
                <a:tableStyleId>{5FD0F851-EC5A-4D38-B0AD-8093EC10F338}</a:tableStyleId>
              </a:tblPr>
              <a:tblGrid>
                <a:gridCol w="661861">
                  <a:extLst>
                    <a:ext uri="{9D8B030D-6E8A-4147-A177-3AD203B41FA5}">
                      <a16:colId xmlns:a16="http://schemas.microsoft.com/office/drawing/2014/main" val="20000"/>
                    </a:ext>
                  </a:extLst>
                </a:gridCol>
                <a:gridCol w="720693">
                  <a:extLst>
                    <a:ext uri="{9D8B030D-6E8A-4147-A177-3AD203B41FA5}">
                      <a16:colId xmlns:a16="http://schemas.microsoft.com/office/drawing/2014/main" val="20001"/>
                    </a:ext>
                  </a:extLst>
                </a:gridCol>
                <a:gridCol w="691277">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40027">
                <a:tc>
                  <a:txBody>
                    <a:bodyPr/>
                    <a:lstStyle/>
                    <a:p>
                      <a:endParaRPr lang="nb-NO" sz="1050" dirty="0">
                        <a:solidFill>
                          <a:schemeClr val="tx1"/>
                        </a:solidFill>
                      </a:endParaRPr>
                    </a:p>
                  </a:txBody>
                  <a:tcPr/>
                </a:tc>
                <a:tc>
                  <a:txBody>
                    <a:bodyPr/>
                    <a:lstStyle/>
                    <a:p>
                      <a:r>
                        <a:rPr lang="nb-NO" sz="1050" dirty="0" err="1">
                          <a:solidFill>
                            <a:schemeClr val="tx1"/>
                          </a:solidFill>
                        </a:rPr>
                        <a:t>Hum</a:t>
                      </a:r>
                      <a:endParaRPr lang="nb-NO" sz="1050" dirty="0">
                        <a:solidFill>
                          <a:schemeClr val="tx1"/>
                        </a:solidFill>
                      </a:endParaRPr>
                    </a:p>
                  </a:txBody>
                  <a:tcPr/>
                </a:tc>
                <a:tc>
                  <a:txBody>
                    <a:bodyPr/>
                    <a:lstStyle/>
                    <a:p>
                      <a:r>
                        <a:rPr lang="nb-NO" sz="1050" dirty="0" err="1">
                          <a:solidFill>
                            <a:schemeClr val="tx1"/>
                          </a:solidFill>
                        </a:rPr>
                        <a:t>Ped</a:t>
                      </a:r>
                      <a:endParaRPr lang="nb-NO" sz="1050" dirty="0">
                        <a:solidFill>
                          <a:schemeClr val="tx1"/>
                        </a:solidFill>
                      </a:endParaRPr>
                    </a:p>
                  </a:txBody>
                  <a:tcPr/>
                </a:tc>
                <a:tc>
                  <a:txBody>
                    <a:bodyPr/>
                    <a:lstStyle/>
                    <a:p>
                      <a:r>
                        <a:rPr lang="nb-NO" sz="1050" dirty="0" err="1">
                          <a:solidFill>
                            <a:schemeClr val="tx1"/>
                          </a:solidFill>
                        </a:rPr>
                        <a:t>Samf</a:t>
                      </a:r>
                      <a:endParaRPr lang="nb-NO" sz="1050" dirty="0">
                        <a:solidFill>
                          <a:schemeClr val="tx1"/>
                        </a:solidFill>
                      </a:endParaRPr>
                    </a:p>
                  </a:txBody>
                  <a:tcPr/>
                </a:tc>
                <a:tc>
                  <a:txBody>
                    <a:bodyPr/>
                    <a:lstStyle/>
                    <a:p>
                      <a:r>
                        <a:rPr lang="nb-NO" sz="1050" dirty="0">
                          <a:solidFill>
                            <a:schemeClr val="tx1"/>
                          </a:solidFill>
                        </a:rPr>
                        <a:t>Totalt</a:t>
                      </a:r>
                    </a:p>
                  </a:txBody>
                  <a:tcPr/>
                </a:tc>
                <a:extLst>
                  <a:ext uri="{0D108BD9-81ED-4DB2-BD59-A6C34878D82A}">
                    <a16:rowId xmlns:a16="http://schemas.microsoft.com/office/drawing/2014/main" val="10000"/>
                  </a:ext>
                </a:extLst>
              </a:tr>
              <a:tr h="240027">
                <a:tc>
                  <a:txBody>
                    <a:bodyPr/>
                    <a:lstStyle/>
                    <a:p>
                      <a:r>
                        <a:rPr lang="nb-NO" sz="1050" b="1" dirty="0">
                          <a:solidFill>
                            <a:schemeClr val="tx1"/>
                          </a:solidFill>
                        </a:rPr>
                        <a:t>Totalt</a:t>
                      </a:r>
                    </a:p>
                  </a:txBody>
                  <a:tcPr/>
                </a:tc>
                <a:tc>
                  <a:txBody>
                    <a:bodyPr/>
                    <a:lstStyle/>
                    <a:p>
                      <a:pPr algn="ctr" fontAlgn="b"/>
                      <a:r>
                        <a:rPr lang="nb-NO" sz="1100" b="1" i="0" u="none" strike="noStrike" dirty="0">
                          <a:solidFill>
                            <a:srgbClr val="000000"/>
                          </a:solidFill>
                          <a:effectLst/>
                          <a:latin typeface="Calibri"/>
                        </a:rPr>
                        <a:t>17,7 %</a:t>
                      </a:r>
                    </a:p>
                  </a:txBody>
                  <a:tcPr marL="9525" marR="9525" marT="9525" marB="0" anchor="ctr"/>
                </a:tc>
                <a:tc>
                  <a:txBody>
                    <a:bodyPr/>
                    <a:lstStyle/>
                    <a:p>
                      <a:pPr algn="ctr" fontAlgn="b"/>
                      <a:r>
                        <a:rPr lang="nb-NO" sz="1100" b="1" i="0" u="none" strike="noStrike" dirty="0">
                          <a:solidFill>
                            <a:srgbClr val="000000"/>
                          </a:solidFill>
                          <a:effectLst/>
                          <a:latin typeface="Calibri"/>
                        </a:rPr>
                        <a:t>8,1 %</a:t>
                      </a:r>
                    </a:p>
                  </a:txBody>
                  <a:tcPr marL="9525" marR="9525" marT="9525" marB="0" anchor="ctr"/>
                </a:tc>
                <a:tc>
                  <a:txBody>
                    <a:bodyPr/>
                    <a:lstStyle/>
                    <a:p>
                      <a:pPr algn="ctr" fontAlgn="b"/>
                      <a:r>
                        <a:rPr lang="nb-NO" sz="1100" b="1" i="0" u="none" strike="noStrike" dirty="0">
                          <a:solidFill>
                            <a:srgbClr val="000000"/>
                          </a:solidFill>
                          <a:effectLst/>
                          <a:latin typeface="Calibri"/>
                        </a:rPr>
                        <a:t>12,2 %</a:t>
                      </a:r>
                    </a:p>
                  </a:txBody>
                  <a:tcPr marL="9525" marR="9525" marT="9525" marB="0" anchor="ctr"/>
                </a:tc>
                <a:tc>
                  <a:txBody>
                    <a:bodyPr/>
                    <a:lstStyle/>
                    <a:p>
                      <a:pPr algn="ctr" fontAlgn="b"/>
                      <a:r>
                        <a:rPr lang="nb-NO" sz="1100" b="1" i="0" u="none" strike="noStrike" dirty="0">
                          <a:solidFill>
                            <a:srgbClr val="000000"/>
                          </a:solidFill>
                          <a:effectLst/>
                          <a:latin typeface="Calibri"/>
                        </a:rPr>
                        <a:t>12,9 %</a:t>
                      </a:r>
                    </a:p>
                  </a:txBody>
                  <a:tcPr marL="9525" marR="9525" marT="9525" marB="0" anchor="ctr"/>
                </a:tc>
                <a:extLst>
                  <a:ext uri="{0D108BD9-81ED-4DB2-BD59-A6C34878D82A}">
                    <a16:rowId xmlns:a16="http://schemas.microsoft.com/office/drawing/2014/main" val="10001"/>
                  </a:ext>
                </a:extLst>
              </a:tr>
              <a:tr h="240027">
                <a:tc>
                  <a:txBody>
                    <a:bodyPr/>
                    <a:lstStyle/>
                    <a:p>
                      <a:r>
                        <a:rPr lang="nb-NO" sz="1050" dirty="0">
                          <a:solidFill>
                            <a:schemeClr val="tx1"/>
                          </a:solidFill>
                        </a:rPr>
                        <a:t>Fulltid</a:t>
                      </a:r>
                    </a:p>
                  </a:txBody>
                  <a:tcPr/>
                </a:tc>
                <a:tc>
                  <a:txBody>
                    <a:bodyPr/>
                    <a:lstStyle/>
                    <a:p>
                      <a:pPr algn="ctr" fontAlgn="b"/>
                      <a:r>
                        <a:rPr lang="nb-NO" sz="1100" b="0" i="0" u="none" strike="noStrike">
                          <a:solidFill>
                            <a:srgbClr val="000000"/>
                          </a:solidFill>
                          <a:effectLst/>
                          <a:latin typeface="Calibri"/>
                        </a:rPr>
                        <a:t>15,6 %</a:t>
                      </a:r>
                    </a:p>
                  </a:txBody>
                  <a:tcPr marL="9525" marR="9525" marT="9525" marB="0" anchor="ctr"/>
                </a:tc>
                <a:tc>
                  <a:txBody>
                    <a:bodyPr/>
                    <a:lstStyle/>
                    <a:p>
                      <a:pPr algn="ctr" fontAlgn="b"/>
                      <a:r>
                        <a:rPr lang="nb-NO" sz="1100" b="0" i="0" u="none" strike="noStrike">
                          <a:solidFill>
                            <a:srgbClr val="000000"/>
                          </a:solidFill>
                          <a:effectLst/>
                          <a:latin typeface="Calibri"/>
                        </a:rPr>
                        <a:t>6,7 %</a:t>
                      </a:r>
                    </a:p>
                  </a:txBody>
                  <a:tcPr marL="9525" marR="9525" marT="9525" marB="0" anchor="ctr"/>
                </a:tc>
                <a:tc>
                  <a:txBody>
                    <a:bodyPr/>
                    <a:lstStyle/>
                    <a:p>
                      <a:pPr algn="ctr" fontAlgn="b"/>
                      <a:r>
                        <a:rPr lang="nb-NO" sz="1100" b="0" i="0" u="none" strike="noStrike">
                          <a:solidFill>
                            <a:srgbClr val="000000"/>
                          </a:solidFill>
                          <a:effectLst/>
                          <a:latin typeface="Calibri"/>
                        </a:rPr>
                        <a:t>9,7 %</a:t>
                      </a:r>
                    </a:p>
                  </a:txBody>
                  <a:tcPr marL="9525" marR="9525" marT="9525" marB="0" anchor="ctr"/>
                </a:tc>
                <a:tc>
                  <a:txBody>
                    <a:bodyPr/>
                    <a:lstStyle/>
                    <a:p>
                      <a:pPr algn="ctr" fontAlgn="b"/>
                      <a:r>
                        <a:rPr lang="nb-NO" sz="1100" b="0" i="0" u="none" strike="noStrike">
                          <a:solidFill>
                            <a:srgbClr val="000000"/>
                          </a:solidFill>
                          <a:effectLst/>
                          <a:latin typeface="Calibri"/>
                        </a:rPr>
                        <a:t>10,6 %</a:t>
                      </a:r>
                    </a:p>
                  </a:txBody>
                  <a:tcPr marL="9525" marR="9525" marT="9525" marB="0" anchor="ctr"/>
                </a:tc>
                <a:extLst>
                  <a:ext uri="{0D108BD9-81ED-4DB2-BD59-A6C34878D82A}">
                    <a16:rowId xmlns:a16="http://schemas.microsoft.com/office/drawing/2014/main" val="10002"/>
                  </a:ext>
                </a:extLst>
              </a:tr>
              <a:tr h="240027">
                <a:tc>
                  <a:txBody>
                    <a:bodyPr/>
                    <a:lstStyle/>
                    <a:p>
                      <a:r>
                        <a:rPr lang="nb-NO" sz="1050" dirty="0">
                          <a:solidFill>
                            <a:schemeClr val="tx1"/>
                          </a:solidFill>
                        </a:rPr>
                        <a:t>Student</a:t>
                      </a:r>
                    </a:p>
                  </a:txBody>
                  <a:tcPr/>
                </a:tc>
                <a:tc>
                  <a:txBody>
                    <a:bodyPr/>
                    <a:lstStyle/>
                    <a:p>
                      <a:pPr algn="ctr" fontAlgn="b"/>
                      <a:r>
                        <a:rPr lang="nb-NO" sz="1100" b="0" i="0" u="none" strike="noStrike">
                          <a:solidFill>
                            <a:srgbClr val="000000"/>
                          </a:solidFill>
                          <a:effectLst/>
                          <a:latin typeface="Calibri"/>
                        </a:rPr>
                        <a:t>42,7 %</a:t>
                      </a:r>
                    </a:p>
                  </a:txBody>
                  <a:tcPr marL="9525" marR="9525" marT="9525" marB="0" anchor="ctr"/>
                </a:tc>
                <a:tc>
                  <a:txBody>
                    <a:bodyPr/>
                    <a:lstStyle/>
                    <a:p>
                      <a:pPr algn="ctr" fontAlgn="b"/>
                      <a:r>
                        <a:rPr lang="nb-NO" sz="1100" b="0" i="0" u="none" strike="noStrike">
                          <a:solidFill>
                            <a:srgbClr val="000000"/>
                          </a:solidFill>
                          <a:effectLst/>
                          <a:latin typeface="Calibri"/>
                        </a:rPr>
                        <a:t>45,0 %</a:t>
                      </a:r>
                    </a:p>
                  </a:txBody>
                  <a:tcPr marL="9525" marR="9525" marT="9525" marB="0" anchor="ctr"/>
                </a:tc>
                <a:tc>
                  <a:txBody>
                    <a:bodyPr/>
                    <a:lstStyle/>
                    <a:p>
                      <a:pPr algn="ctr" fontAlgn="b"/>
                      <a:r>
                        <a:rPr lang="nb-NO" sz="1100" b="0" i="0" u="none" strike="noStrike">
                          <a:solidFill>
                            <a:srgbClr val="000000"/>
                          </a:solidFill>
                          <a:effectLst/>
                          <a:latin typeface="Calibri"/>
                        </a:rPr>
                        <a:t>43,6 %</a:t>
                      </a:r>
                    </a:p>
                  </a:txBody>
                  <a:tcPr marL="9525" marR="9525" marT="9525" marB="0" anchor="ctr"/>
                </a:tc>
                <a:tc>
                  <a:txBody>
                    <a:bodyPr/>
                    <a:lstStyle/>
                    <a:p>
                      <a:pPr algn="ctr" fontAlgn="b"/>
                      <a:r>
                        <a:rPr lang="nb-NO" sz="1100" b="0" i="0" u="none" strike="noStrike">
                          <a:solidFill>
                            <a:srgbClr val="000000"/>
                          </a:solidFill>
                          <a:effectLst/>
                          <a:latin typeface="Calibri"/>
                        </a:rPr>
                        <a:t>43,4 %</a:t>
                      </a:r>
                    </a:p>
                  </a:txBody>
                  <a:tcPr marL="9525" marR="9525" marT="9525" marB="0" anchor="ctr"/>
                </a:tc>
                <a:extLst>
                  <a:ext uri="{0D108BD9-81ED-4DB2-BD59-A6C34878D82A}">
                    <a16:rowId xmlns:a16="http://schemas.microsoft.com/office/drawing/2014/main" val="10003"/>
                  </a:ext>
                </a:extLst>
              </a:tr>
              <a:tr h="240027">
                <a:tc>
                  <a:txBody>
                    <a:bodyPr/>
                    <a:lstStyle/>
                    <a:p>
                      <a:r>
                        <a:rPr lang="nb-NO" sz="1050" dirty="0">
                          <a:solidFill>
                            <a:schemeClr val="tx1"/>
                          </a:solidFill>
                        </a:rPr>
                        <a:t>Privat</a:t>
                      </a:r>
                    </a:p>
                  </a:txBody>
                  <a:tcPr/>
                </a:tc>
                <a:tc>
                  <a:txBody>
                    <a:bodyPr/>
                    <a:lstStyle/>
                    <a:p>
                      <a:pPr algn="ctr" fontAlgn="b"/>
                      <a:r>
                        <a:rPr lang="nb-NO" sz="1100" b="0" i="0" u="none" strike="noStrike">
                          <a:solidFill>
                            <a:srgbClr val="000000"/>
                          </a:solidFill>
                          <a:effectLst/>
                          <a:latin typeface="Calibri"/>
                        </a:rPr>
                        <a:t>20,0 %</a:t>
                      </a:r>
                    </a:p>
                  </a:txBody>
                  <a:tcPr marL="9525" marR="9525" marT="9525" marB="0" anchor="ctr"/>
                </a:tc>
                <a:tc>
                  <a:txBody>
                    <a:bodyPr/>
                    <a:lstStyle/>
                    <a:p>
                      <a:pPr algn="ctr" fontAlgn="b"/>
                      <a:r>
                        <a:rPr lang="nb-NO" sz="1100" b="0" i="0" u="none" strike="noStrike">
                          <a:solidFill>
                            <a:srgbClr val="000000"/>
                          </a:solidFill>
                          <a:effectLst/>
                          <a:latin typeface="Calibri"/>
                        </a:rPr>
                        <a:t>6,8 %</a:t>
                      </a:r>
                    </a:p>
                  </a:txBody>
                  <a:tcPr marL="9525" marR="9525" marT="9525" marB="0" anchor="ctr"/>
                </a:tc>
                <a:tc>
                  <a:txBody>
                    <a:bodyPr/>
                    <a:lstStyle/>
                    <a:p>
                      <a:pPr algn="ctr" fontAlgn="b"/>
                      <a:r>
                        <a:rPr lang="nb-NO" sz="1100" b="0" i="0" u="none" strike="noStrike">
                          <a:solidFill>
                            <a:srgbClr val="000000"/>
                          </a:solidFill>
                          <a:effectLst/>
                          <a:latin typeface="Calibri"/>
                        </a:rPr>
                        <a:t>13,1 %</a:t>
                      </a:r>
                    </a:p>
                  </a:txBody>
                  <a:tcPr marL="9525" marR="9525" marT="9525" marB="0" anchor="ctr"/>
                </a:tc>
                <a:tc>
                  <a:txBody>
                    <a:bodyPr/>
                    <a:lstStyle/>
                    <a:p>
                      <a:pPr algn="ctr" fontAlgn="b"/>
                      <a:r>
                        <a:rPr lang="nb-NO" sz="1100" b="0" i="0" u="none" strike="noStrike">
                          <a:solidFill>
                            <a:srgbClr val="000000"/>
                          </a:solidFill>
                          <a:effectLst/>
                          <a:latin typeface="Calibri"/>
                        </a:rPr>
                        <a:t>14,2 %</a:t>
                      </a:r>
                    </a:p>
                  </a:txBody>
                  <a:tcPr marL="9525" marR="9525" marT="9525" marB="0" anchor="ctr"/>
                </a:tc>
                <a:extLst>
                  <a:ext uri="{0D108BD9-81ED-4DB2-BD59-A6C34878D82A}">
                    <a16:rowId xmlns:a16="http://schemas.microsoft.com/office/drawing/2014/main" val="10004"/>
                  </a:ext>
                </a:extLst>
              </a:tr>
              <a:tr h="240027">
                <a:tc>
                  <a:txBody>
                    <a:bodyPr/>
                    <a:lstStyle/>
                    <a:p>
                      <a:r>
                        <a:rPr lang="nb-NO" sz="1050" dirty="0">
                          <a:solidFill>
                            <a:schemeClr val="tx1"/>
                          </a:solidFill>
                        </a:rPr>
                        <a:t>Offentlig</a:t>
                      </a:r>
                    </a:p>
                  </a:txBody>
                  <a:tcPr/>
                </a:tc>
                <a:tc>
                  <a:txBody>
                    <a:bodyPr/>
                    <a:lstStyle/>
                    <a:p>
                      <a:pPr algn="ctr" fontAlgn="b"/>
                      <a:r>
                        <a:rPr lang="nb-NO" sz="1100" b="0" i="0" u="none" strike="noStrike">
                          <a:solidFill>
                            <a:srgbClr val="000000"/>
                          </a:solidFill>
                          <a:effectLst/>
                          <a:latin typeface="Calibri"/>
                        </a:rPr>
                        <a:t>14,5 %</a:t>
                      </a:r>
                    </a:p>
                  </a:txBody>
                  <a:tcPr marL="9525" marR="9525" marT="9525" marB="0" anchor="ctr"/>
                </a:tc>
                <a:tc>
                  <a:txBody>
                    <a:bodyPr/>
                    <a:lstStyle/>
                    <a:p>
                      <a:pPr algn="ctr" fontAlgn="b"/>
                      <a:r>
                        <a:rPr lang="nb-NO" sz="1100" b="0" i="0" u="none" strike="noStrike">
                          <a:solidFill>
                            <a:srgbClr val="000000"/>
                          </a:solidFill>
                          <a:effectLst/>
                          <a:latin typeface="Calibri"/>
                        </a:rPr>
                        <a:t>6,8 %</a:t>
                      </a:r>
                    </a:p>
                  </a:txBody>
                  <a:tcPr marL="9525" marR="9525" marT="9525" marB="0" anchor="ctr"/>
                </a:tc>
                <a:tc>
                  <a:txBody>
                    <a:bodyPr/>
                    <a:lstStyle/>
                    <a:p>
                      <a:pPr algn="ctr" fontAlgn="b"/>
                      <a:r>
                        <a:rPr lang="nb-NO" sz="1100" b="0" i="0" u="none" strike="noStrike">
                          <a:solidFill>
                            <a:srgbClr val="000000"/>
                          </a:solidFill>
                          <a:effectLst/>
                          <a:latin typeface="Calibri"/>
                        </a:rPr>
                        <a:t>9,3 %</a:t>
                      </a:r>
                    </a:p>
                  </a:txBody>
                  <a:tcPr marL="9525" marR="9525" marT="9525" marB="0" anchor="ctr"/>
                </a:tc>
                <a:tc>
                  <a:txBody>
                    <a:bodyPr/>
                    <a:lstStyle/>
                    <a:p>
                      <a:pPr algn="ctr" fontAlgn="b"/>
                      <a:r>
                        <a:rPr lang="nb-NO" sz="1100" b="0" i="0" u="none" strike="noStrike" dirty="0">
                          <a:solidFill>
                            <a:srgbClr val="000000"/>
                          </a:solidFill>
                          <a:effectLst/>
                          <a:latin typeface="Calibri"/>
                        </a:rPr>
                        <a:t>10,1 %</a:t>
                      </a: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2" name="Tabell 11"/>
          <p:cNvGraphicFramePr>
            <a:graphicFrameLocks noGrp="1"/>
          </p:cNvGraphicFramePr>
          <p:nvPr>
            <p:extLst>
              <p:ext uri="{D42A27DB-BD31-4B8C-83A1-F6EECF244321}">
                <p14:modId xmlns:p14="http://schemas.microsoft.com/office/powerpoint/2010/main" val="1091070466"/>
              </p:ext>
            </p:extLst>
          </p:nvPr>
        </p:nvGraphicFramePr>
        <p:xfrm>
          <a:off x="5436095" y="4581128"/>
          <a:ext cx="3456385" cy="1508760"/>
        </p:xfrm>
        <a:graphic>
          <a:graphicData uri="http://schemas.openxmlformats.org/drawingml/2006/table">
            <a:tbl>
              <a:tblPr firstRow="1" bandRow="1">
                <a:tableStyleId>{5FD0F851-EC5A-4D38-B0AD-8093EC10F338}</a:tableStyleId>
              </a:tblPr>
              <a:tblGrid>
                <a:gridCol w="661861">
                  <a:extLst>
                    <a:ext uri="{9D8B030D-6E8A-4147-A177-3AD203B41FA5}">
                      <a16:colId xmlns:a16="http://schemas.microsoft.com/office/drawing/2014/main" val="20000"/>
                    </a:ext>
                  </a:extLst>
                </a:gridCol>
                <a:gridCol w="720693">
                  <a:extLst>
                    <a:ext uri="{9D8B030D-6E8A-4147-A177-3AD203B41FA5}">
                      <a16:colId xmlns:a16="http://schemas.microsoft.com/office/drawing/2014/main" val="20001"/>
                    </a:ext>
                  </a:extLst>
                </a:gridCol>
                <a:gridCol w="691277">
                  <a:extLst>
                    <a:ext uri="{9D8B030D-6E8A-4147-A177-3AD203B41FA5}">
                      <a16:colId xmlns:a16="http://schemas.microsoft.com/office/drawing/2014/main" val="20002"/>
                    </a:ext>
                  </a:extLst>
                </a:gridCol>
                <a:gridCol w="691277">
                  <a:extLst>
                    <a:ext uri="{9D8B030D-6E8A-4147-A177-3AD203B41FA5}">
                      <a16:colId xmlns:a16="http://schemas.microsoft.com/office/drawing/2014/main" val="20003"/>
                    </a:ext>
                  </a:extLst>
                </a:gridCol>
                <a:gridCol w="691277">
                  <a:extLst>
                    <a:ext uri="{9D8B030D-6E8A-4147-A177-3AD203B41FA5}">
                      <a16:colId xmlns:a16="http://schemas.microsoft.com/office/drawing/2014/main" val="20004"/>
                    </a:ext>
                  </a:extLst>
                </a:gridCol>
              </a:tblGrid>
              <a:tr h="240027">
                <a:tc>
                  <a:txBody>
                    <a:bodyPr/>
                    <a:lstStyle/>
                    <a:p>
                      <a:endParaRPr lang="nb-NO" sz="1050" dirty="0">
                        <a:solidFill>
                          <a:schemeClr val="tx1"/>
                        </a:solidFill>
                      </a:endParaRPr>
                    </a:p>
                  </a:txBody>
                  <a:tcPr/>
                </a:tc>
                <a:tc>
                  <a:txBody>
                    <a:bodyPr/>
                    <a:lstStyle/>
                    <a:p>
                      <a:r>
                        <a:rPr lang="nb-NO" sz="1050" dirty="0" err="1">
                          <a:solidFill>
                            <a:schemeClr val="tx1"/>
                          </a:solidFill>
                        </a:rPr>
                        <a:t>Hum</a:t>
                      </a:r>
                      <a:endParaRPr lang="nb-NO" sz="1050" dirty="0">
                        <a:solidFill>
                          <a:schemeClr val="tx1"/>
                        </a:solidFill>
                      </a:endParaRPr>
                    </a:p>
                  </a:txBody>
                  <a:tcPr/>
                </a:tc>
                <a:tc>
                  <a:txBody>
                    <a:bodyPr/>
                    <a:lstStyle/>
                    <a:p>
                      <a:r>
                        <a:rPr lang="nb-NO" sz="1050" dirty="0" err="1">
                          <a:solidFill>
                            <a:schemeClr val="tx1"/>
                          </a:solidFill>
                        </a:rPr>
                        <a:t>Ped</a:t>
                      </a:r>
                      <a:endParaRPr lang="nb-NO" sz="1050" dirty="0">
                        <a:solidFill>
                          <a:schemeClr val="tx1"/>
                        </a:solidFill>
                      </a:endParaRPr>
                    </a:p>
                  </a:txBody>
                  <a:tcPr/>
                </a:tc>
                <a:tc>
                  <a:txBody>
                    <a:bodyPr/>
                    <a:lstStyle/>
                    <a:p>
                      <a:r>
                        <a:rPr lang="nb-NO" sz="1050" dirty="0" err="1">
                          <a:solidFill>
                            <a:schemeClr val="tx1"/>
                          </a:solidFill>
                        </a:rPr>
                        <a:t>Samf</a:t>
                      </a:r>
                      <a:endParaRPr lang="nb-NO" sz="1050" dirty="0">
                        <a:solidFill>
                          <a:schemeClr val="tx1"/>
                        </a:solidFill>
                      </a:endParaRPr>
                    </a:p>
                  </a:txBody>
                  <a:tcPr/>
                </a:tc>
                <a:tc>
                  <a:txBody>
                    <a:bodyPr/>
                    <a:lstStyle/>
                    <a:p>
                      <a:r>
                        <a:rPr lang="nb-NO" sz="1050" dirty="0">
                          <a:solidFill>
                            <a:schemeClr val="tx1"/>
                          </a:solidFill>
                        </a:rPr>
                        <a:t>Totalt</a:t>
                      </a:r>
                    </a:p>
                  </a:txBody>
                  <a:tcPr/>
                </a:tc>
                <a:extLst>
                  <a:ext uri="{0D108BD9-81ED-4DB2-BD59-A6C34878D82A}">
                    <a16:rowId xmlns:a16="http://schemas.microsoft.com/office/drawing/2014/main" val="10000"/>
                  </a:ext>
                </a:extLst>
              </a:tr>
              <a:tr h="2400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050" b="1" dirty="0">
                          <a:solidFill>
                            <a:schemeClr val="tx1"/>
                          </a:solidFill>
                        </a:rPr>
                        <a:t>Totalt</a:t>
                      </a:r>
                    </a:p>
                  </a:txBody>
                  <a:tcPr/>
                </a:tc>
                <a:tc>
                  <a:txBody>
                    <a:bodyPr/>
                    <a:lstStyle/>
                    <a:p>
                      <a:pPr algn="ctr" fontAlgn="b"/>
                      <a:r>
                        <a:rPr lang="nb-NO" sz="1100" b="1" i="0" u="none" strike="noStrike" dirty="0">
                          <a:solidFill>
                            <a:srgbClr val="000000"/>
                          </a:solidFill>
                          <a:effectLst/>
                          <a:latin typeface="Calibri"/>
                        </a:rPr>
                        <a:t>11,1 %</a:t>
                      </a:r>
                    </a:p>
                  </a:txBody>
                  <a:tcPr marL="9525" marR="9525" marT="9525" marB="0" anchor="ctr"/>
                </a:tc>
                <a:tc>
                  <a:txBody>
                    <a:bodyPr/>
                    <a:lstStyle/>
                    <a:p>
                      <a:pPr algn="ctr" fontAlgn="b"/>
                      <a:r>
                        <a:rPr lang="nb-NO" sz="1100" b="1" i="0" u="none" strike="noStrike" dirty="0">
                          <a:solidFill>
                            <a:srgbClr val="000000"/>
                          </a:solidFill>
                          <a:effectLst/>
                          <a:latin typeface="Calibri"/>
                        </a:rPr>
                        <a:t>1,4 %</a:t>
                      </a:r>
                    </a:p>
                  </a:txBody>
                  <a:tcPr marL="9525" marR="9525" marT="9525" marB="0" anchor="ctr"/>
                </a:tc>
                <a:tc>
                  <a:txBody>
                    <a:bodyPr/>
                    <a:lstStyle/>
                    <a:p>
                      <a:pPr algn="ctr" fontAlgn="b"/>
                      <a:r>
                        <a:rPr lang="nb-NO" sz="1100" b="1" i="0" u="none" strike="noStrike" dirty="0">
                          <a:solidFill>
                            <a:srgbClr val="000000"/>
                          </a:solidFill>
                          <a:effectLst/>
                          <a:latin typeface="Calibri"/>
                        </a:rPr>
                        <a:t>6,9 %</a:t>
                      </a:r>
                    </a:p>
                  </a:txBody>
                  <a:tcPr marL="9525" marR="9525" marT="9525" marB="0" anchor="ctr"/>
                </a:tc>
                <a:tc>
                  <a:txBody>
                    <a:bodyPr/>
                    <a:lstStyle/>
                    <a:p>
                      <a:pPr algn="ctr" fontAlgn="b"/>
                      <a:r>
                        <a:rPr lang="nb-NO" sz="1100" b="1" i="0" u="none" strike="noStrike" dirty="0">
                          <a:solidFill>
                            <a:srgbClr val="000000"/>
                          </a:solidFill>
                          <a:effectLst/>
                          <a:latin typeface="Calibri"/>
                        </a:rPr>
                        <a:t>7,2 %</a:t>
                      </a:r>
                    </a:p>
                  </a:txBody>
                  <a:tcPr marL="9525" marR="9525" marT="9525" marB="0" anchor="ctr"/>
                </a:tc>
                <a:extLst>
                  <a:ext uri="{0D108BD9-81ED-4DB2-BD59-A6C34878D82A}">
                    <a16:rowId xmlns:a16="http://schemas.microsoft.com/office/drawing/2014/main" val="10001"/>
                  </a:ext>
                </a:extLst>
              </a:tr>
              <a:tr h="240027">
                <a:tc>
                  <a:txBody>
                    <a:bodyPr/>
                    <a:lstStyle/>
                    <a:p>
                      <a:r>
                        <a:rPr lang="nb-NO" sz="1050" dirty="0">
                          <a:solidFill>
                            <a:schemeClr val="tx1"/>
                          </a:solidFill>
                        </a:rPr>
                        <a:t>Fulltid</a:t>
                      </a:r>
                    </a:p>
                  </a:txBody>
                  <a:tcPr/>
                </a:tc>
                <a:tc>
                  <a:txBody>
                    <a:bodyPr/>
                    <a:lstStyle/>
                    <a:p>
                      <a:pPr algn="ctr" fontAlgn="b"/>
                      <a:r>
                        <a:rPr lang="nb-NO" sz="1100" b="0" i="0" u="none" strike="noStrike">
                          <a:solidFill>
                            <a:srgbClr val="000000"/>
                          </a:solidFill>
                          <a:effectLst/>
                          <a:latin typeface="Calibri"/>
                        </a:rPr>
                        <a:t>10,2 %</a:t>
                      </a:r>
                    </a:p>
                  </a:txBody>
                  <a:tcPr marL="9525" marR="9525" marT="9525" marB="0" anchor="ctr"/>
                </a:tc>
                <a:tc>
                  <a:txBody>
                    <a:bodyPr/>
                    <a:lstStyle/>
                    <a:p>
                      <a:pPr algn="ctr" fontAlgn="b"/>
                      <a:r>
                        <a:rPr lang="nb-NO" sz="1100" b="0" i="0" u="none" strike="noStrike">
                          <a:solidFill>
                            <a:srgbClr val="000000"/>
                          </a:solidFill>
                          <a:effectLst/>
                          <a:latin typeface="Calibri"/>
                        </a:rPr>
                        <a:t>1,5 %</a:t>
                      </a:r>
                    </a:p>
                  </a:txBody>
                  <a:tcPr marL="9525" marR="9525" marT="9525" marB="0" anchor="ctr"/>
                </a:tc>
                <a:tc>
                  <a:txBody>
                    <a:bodyPr/>
                    <a:lstStyle/>
                    <a:p>
                      <a:pPr algn="ctr" fontAlgn="b"/>
                      <a:r>
                        <a:rPr lang="nb-NO" sz="1100" b="0" i="0" u="none" strike="noStrike">
                          <a:solidFill>
                            <a:srgbClr val="000000"/>
                          </a:solidFill>
                          <a:effectLst/>
                          <a:latin typeface="Calibri"/>
                        </a:rPr>
                        <a:t>5,5 %</a:t>
                      </a:r>
                    </a:p>
                  </a:txBody>
                  <a:tcPr marL="9525" marR="9525" marT="9525" marB="0" anchor="ctr"/>
                </a:tc>
                <a:tc>
                  <a:txBody>
                    <a:bodyPr/>
                    <a:lstStyle/>
                    <a:p>
                      <a:pPr algn="ctr" fontAlgn="b"/>
                      <a:r>
                        <a:rPr lang="nb-NO" sz="1100" b="0" i="0" u="none" strike="noStrike">
                          <a:solidFill>
                            <a:srgbClr val="000000"/>
                          </a:solidFill>
                          <a:effectLst/>
                          <a:latin typeface="Calibri"/>
                        </a:rPr>
                        <a:t>6,0 %</a:t>
                      </a:r>
                    </a:p>
                  </a:txBody>
                  <a:tcPr marL="9525" marR="9525" marT="9525" marB="0" anchor="ctr"/>
                </a:tc>
                <a:extLst>
                  <a:ext uri="{0D108BD9-81ED-4DB2-BD59-A6C34878D82A}">
                    <a16:rowId xmlns:a16="http://schemas.microsoft.com/office/drawing/2014/main" val="10002"/>
                  </a:ext>
                </a:extLst>
              </a:tr>
              <a:tr h="240027">
                <a:tc>
                  <a:txBody>
                    <a:bodyPr/>
                    <a:lstStyle/>
                    <a:p>
                      <a:r>
                        <a:rPr lang="nb-NO" sz="1050" dirty="0">
                          <a:solidFill>
                            <a:schemeClr val="tx1"/>
                          </a:solidFill>
                        </a:rPr>
                        <a:t>Student</a:t>
                      </a:r>
                    </a:p>
                  </a:txBody>
                  <a:tcPr/>
                </a:tc>
                <a:tc>
                  <a:txBody>
                    <a:bodyPr/>
                    <a:lstStyle/>
                    <a:p>
                      <a:pPr algn="ctr" fontAlgn="b"/>
                      <a:r>
                        <a:rPr lang="nb-NO" sz="1100" b="0" i="0" u="none" strike="noStrike">
                          <a:solidFill>
                            <a:srgbClr val="000000"/>
                          </a:solidFill>
                          <a:effectLst/>
                          <a:latin typeface="Calibri"/>
                        </a:rPr>
                        <a:t>20,5 %</a:t>
                      </a:r>
                    </a:p>
                  </a:txBody>
                  <a:tcPr marL="9525" marR="9525" marT="9525" marB="0" anchor="ctr"/>
                </a:tc>
                <a:tc>
                  <a:txBody>
                    <a:bodyPr/>
                    <a:lstStyle/>
                    <a:p>
                      <a:pPr algn="ctr" fontAlgn="b"/>
                      <a:r>
                        <a:rPr lang="nb-NO" sz="1100" b="0" i="0" u="none" strike="noStrike">
                          <a:solidFill>
                            <a:srgbClr val="000000"/>
                          </a:solidFill>
                          <a:effectLst/>
                          <a:latin typeface="Calibri"/>
                        </a:rPr>
                        <a:t>0,0 %</a:t>
                      </a:r>
                    </a:p>
                  </a:txBody>
                  <a:tcPr marL="9525" marR="9525" marT="9525" marB="0" anchor="ctr"/>
                </a:tc>
                <a:tc>
                  <a:txBody>
                    <a:bodyPr/>
                    <a:lstStyle/>
                    <a:p>
                      <a:pPr algn="ctr" fontAlgn="b"/>
                      <a:r>
                        <a:rPr lang="nb-NO" sz="1100" b="0" i="0" u="none" strike="noStrike">
                          <a:solidFill>
                            <a:srgbClr val="000000"/>
                          </a:solidFill>
                          <a:effectLst/>
                          <a:latin typeface="Calibri"/>
                        </a:rPr>
                        <a:t>20,2 %</a:t>
                      </a:r>
                    </a:p>
                  </a:txBody>
                  <a:tcPr marL="9525" marR="9525" marT="9525" marB="0" anchor="ctr"/>
                </a:tc>
                <a:tc>
                  <a:txBody>
                    <a:bodyPr/>
                    <a:lstStyle/>
                    <a:p>
                      <a:pPr algn="ctr" fontAlgn="b"/>
                      <a:r>
                        <a:rPr lang="nb-NO" sz="1100" b="0" i="0" u="none" strike="noStrike">
                          <a:solidFill>
                            <a:srgbClr val="000000"/>
                          </a:solidFill>
                          <a:effectLst/>
                          <a:latin typeface="Calibri"/>
                        </a:rPr>
                        <a:t>19,7 %</a:t>
                      </a:r>
                    </a:p>
                  </a:txBody>
                  <a:tcPr marL="9525" marR="9525" marT="9525" marB="0" anchor="ctr"/>
                </a:tc>
                <a:extLst>
                  <a:ext uri="{0D108BD9-81ED-4DB2-BD59-A6C34878D82A}">
                    <a16:rowId xmlns:a16="http://schemas.microsoft.com/office/drawing/2014/main" val="10003"/>
                  </a:ext>
                </a:extLst>
              </a:tr>
              <a:tr h="240027">
                <a:tc>
                  <a:txBody>
                    <a:bodyPr/>
                    <a:lstStyle/>
                    <a:p>
                      <a:r>
                        <a:rPr lang="nb-NO" sz="1050" dirty="0">
                          <a:solidFill>
                            <a:schemeClr val="tx1"/>
                          </a:solidFill>
                        </a:rPr>
                        <a:t>Privat</a:t>
                      </a:r>
                    </a:p>
                  </a:txBody>
                  <a:tcPr/>
                </a:tc>
                <a:tc>
                  <a:txBody>
                    <a:bodyPr/>
                    <a:lstStyle/>
                    <a:p>
                      <a:pPr algn="ctr" fontAlgn="b"/>
                      <a:r>
                        <a:rPr lang="nb-NO" sz="1100" b="0" i="0" u="none" strike="noStrike">
                          <a:solidFill>
                            <a:srgbClr val="000000"/>
                          </a:solidFill>
                          <a:effectLst/>
                          <a:latin typeface="Calibri"/>
                        </a:rPr>
                        <a:t>11,7 %</a:t>
                      </a:r>
                    </a:p>
                  </a:txBody>
                  <a:tcPr marL="9525" marR="9525" marT="9525" marB="0" anchor="ctr"/>
                </a:tc>
                <a:tc>
                  <a:txBody>
                    <a:bodyPr/>
                    <a:lstStyle/>
                    <a:p>
                      <a:pPr algn="ctr" fontAlgn="b"/>
                      <a:r>
                        <a:rPr lang="nb-NO" sz="1100" b="0" i="0" u="none" strike="noStrike">
                          <a:solidFill>
                            <a:srgbClr val="000000"/>
                          </a:solidFill>
                          <a:effectLst/>
                          <a:latin typeface="Calibri"/>
                        </a:rPr>
                        <a:t>1,4 %</a:t>
                      </a:r>
                    </a:p>
                  </a:txBody>
                  <a:tcPr marL="9525" marR="9525" marT="9525" marB="0" anchor="ctr"/>
                </a:tc>
                <a:tc>
                  <a:txBody>
                    <a:bodyPr/>
                    <a:lstStyle/>
                    <a:p>
                      <a:pPr algn="ctr" fontAlgn="b"/>
                      <a:r>
                        <a:rPr lang="nb-NO" sz="1100" b="0" i="0" u="none" strike="noStrike">
                          <a:solidFill>
                            <a:srgbClr val="000000"/>
                          </a:solidFill>
                          <a:effectLst/>
                          <a:latin typeface="Calibri"/>
                        </a:rPr>
                        <a:t>7,3 %</a:t>
                      </a:r>
                    </a:p>
                  </a:txBody>
                  <a:tcPr marL="9525" marR="9525" marT="9525" marB="0" anchor="ctr"/>
                </a:tc>
                <a:tc>
                  <a:txBody>
                    <a:bodyPr/>
                    <a:lstStyle/>
                    <a:p>
                      <a:pPr algn="ctr" fontAlgn="b"/>
                      <a:r>
                        <a:rPr lang="nb-NO" sz="1100" b="0" i="0" u="none" strike="noStrike">
                          <a:solidFill>
                            <a:srgbClr val="000000"/>
                          </a:solidFill>
                          <a:effectLst/>
                          <a:latin typeface="Calibri"/>
                        </a:rPr>
                        <a:t>7,9 %</a:t>
                      </a:r>
                    </a:p>
                  </a:txBody>
                  <a:tcPr marL="9525" marR="9525" marT="9525" marB="0" anchor="ctr"/>
                </a:tc>
                <a:extLst>
                  <a:ext uri="{0D108BD9-81ED-4DB2-BD59-A6C34878D82A}">
                    <a16:rowId xmlns:a16="http://schemas.microsoft.com/office/drawing/2014/main" val="10004"/>
                  </a:ext>
                </a:extLst>
              </a:tr>
              <a:tr h="240027">
                <a:tc>
                  <a:txBody>
                    <a:bodyPr/>
                    <a:lstStyle/>
                    <a:p>
                      <a:r>
                        <a:rPr lang="nb-NO" sz="1050" dirty="0">
                          <a:solidFill>
                            <a:schemeClr val="tx1"/>
                          </a:solidFill>
                        </a:rPr>
                        <a:t>Offentlig</a:t>
                      </a:r>
                    </a:p>
                  </a:txBody>
                  <a:tcPr/>
                </a:tc>
                <a:tc>
                  <a:txBody>
                    <a:bodyPr/>
                    <a:lstStyle/>
                    <a:p>
                      <a:pPr algn="ctr" fontAlgn="b"/>
                      <a:r>
                        <a:rPr lang="nb-NO" sz="1100" b="0" i="0" u="none" strike="noStrike">
                          <a:solidFill>
                            <a:srgbClr val="000000"/>
                          </a:solidFill>
                          <a:effectLst/>
                          <a:latin typeface="Calibri"/>
                        </a:rPr>
                        <a:t>9,9 %</a:t>
                      </a:r>
                    </a:p>
                  </a:txBody>
                  <a:tcPr marL="9525" marR="9525" marT="9525" marB="0" anchor="ctr"/>
                </a:tc>
                <a:tc>
                  <a:txBody>
                    <a:bodyPr/>
                    <a:lstStyle/>
                    <a:p>
                      <a:pPr algn="ctr" fontAlgn="b"/>
                      <a:r>
                        <a:rPr lang="nb-NO" sz="1100" b="0" i="0" u="none" strike="noStrike">
                          <a:solidFill>
                            <a:srgbClr val="000000"/>
                          </a:solidFill>
                          <a:effectLst/>
                          <a:latin typeface="Calibri"/>
                        </a:rPr>
                        <a:t>1,5 %</a:t>
                      </a:r>
                    </a:p>
                  </a:txBody>
                  <a:tcPr marL="9525" marR="9525" marT="9525" marB="0" anchor="ctr"/>
                </a:tc>
                <a:tc>
                  <a:txBody>
                    <a:bodyPr/>
                    <a:lstStyle/>
                    <a:p>
                      <a:pPr algn="ctr" fontAlgn="b"/>
                      <a:r>
                        <a:rPr lang="nb-NO" sz="1100" b="0" i="0" u="none" strike="noStrike">
                          <a:solidFill>
                            <a:srgbClr val="000000"/>
                          </a:solidFill>
                          <a:effectLst/>
                          <a:latin typeface="Calibri"/>
                        </a:rPr>
                        <a:t>5,7 %</a:t>
                      </a:r>
                    </a:p>
                  </a:txBody>
                  <a:tcPr marL="9525" marR="9525" marT="9525" marB="0" anchor="ctr"/>
                </a:tc>
                <a:tc>
                  <a:txBody>
                    <a:bodyPr/>
                    <a:lstStyle/>
                    <a:p>
                      <a:pPr algn="ctr" fontAlgn="b"/>
                      <a:r>
                        <a:rPr lang="nb-NO" sz="1100" b="0" i="0" u="none" strike="noStrike" dirty="0">
                          <a:solidFill>
                            <a:srgbClr val="000000"/>
                          </a:solidFill>
                          <a:effectLst/>
                          <a:latin typeface="Calibri"/>
                        </a:rPr>
                        <a:t>6,0 %</a:t>
                      </a:r>
                    </a:p>
                  </a:txBody>
                  <a:tcPr marL="9525" marR="9525" marT="9525" marB="0" anchor="ctr"/>
                </a:tc>
                <a:extLst>
                  <a:ext uri="{0D108BD9-81ED-4DB2-BD59-A6C34878D82A}">
                    <a16:rowId xmlns:a16="http://schemas.microsoft.com/office/drawing/2014/main" val="10005"/>
                  </a:ext>
                </a:extLst>
              </a:tr>
            </a:tbl>
          </a:graphicData>
        </a:graphic>
      </p:graphicFrame>
      <p:sp>
        <p:nvSpPr>
          <p:cNvPr id="13" name="Likebent trekant 12"/>
          <p:cNvSpPr/>
          <p:nvPr/>
        </p:nvSpPr>
        <p:spPr>
          <a:xfrm rot="5400000">
            <a:off x="2735795" y="3465005"/>
            <a:ext cx="4824314" cy="432271"/>
          </a:xfrm>
          <a:prstGeom prst="triangl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4" name="TekstSylinder 13"/>
          <p:cNvSpPr txBox="1"/>
          <p:nvPr/>
        </p:nvSpPr>
        <p:spPr>
          <a:xfrm>
            <a:off x="1331415" y="991761"/>
            <a:ext cx="3024336" cy="276999"/>
          </a:xfrm>
          <a:prstGeom prst="rect">
            <a:avLst/>
          </a:prstGeom>
          <a:noFill/>
        </p:spPr>
        <p:txBody>
          <a:bodyPr wrap="square" rtlCol="0">
            <a:spAutoFit/>
          </a:bodyPr>
          <a:lstStyle/>
          <a:p>
            <a:r>
              <a:rPr lang="nb-NO" sz="1200" b="1" dirty="0"/>
              <a:t>2012</a:t>
            </a:r>
          </a:p>
        </p:txBody>
      </p:sp>
      <p:sp>
        <p:nvSpPr>
          <p:cNvPr id="15" name="TekstSylinder 14"/>
          <p:cNvSpPr txBox="1"/>
          <p:nvPr/>
        </p:nvSpPr>
        <p:spPr>
          <a:xfrm>
            <a:off x="5436096" y="980728"/>
            <a:ext cx="3024336" cy="276999"/>
          </a:xfrm>
          <a:prstGeom prst="rect">
            <a:avLst/>
          </a:prstGeom>
          <a:noFill/>
        </p:spPr>
        <p:txBody>
          <a:bodyPr wrap="square" rtlCol="0">
            <a:spAutoFit/>
          </a:bodyPr>
          <a:lstStyle/>
          <a:p>
            <a:r>
              <a:rPr lang="nb-NO" sz="1200" b="1" dirty="0"/>
              <a:t>2020</a:t>
            </a:r>
          </a:p>
        </p:txBody>
      </p:sp>
      <p:sp>
        <p:nvSpPr>
          <p:cNvPr id="16" name="Rektangel 15"/>
          <p:cNvSpPr/>
          <p:nvPr/>
        </p:nvSpPr>
        <p:spPr>
          <a:xfrm>
            <a:off x="521587" y="1268760"/>
            <a:ext cx="684000" cy="151216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7" name="TekstSylinder 16"/>
          <p:cNvSpPr txBox="1"/>
          <p:nvPr/>
        </p:nvSpPr>
        <p:spPr>
          <a:xfrm>
            <a:off x="501149" y="1817095"/>
            <a:ext cx="792087" cy="415498"/>
          </a:xfrm>
          <a:prstGeom prst="rect">
            <a:avLst/>
          </a:prstGeom>
          <a:noFill/>
        </p:spPr>
        <p:txBody>
          <a:bodyPr vert="horz" wrap="square" rtlCol="0">
            <a:spAutoFit/>
          </a:bodyPr>
          <a:lstStyle/>
          <a:p>
            <a:r>
              <a:rPr lang="nb-NO" sz="1050" dirty="0"/>
              <a:t>Ut-meldinger</a:t>
            </a:r>
          </a:p>
        </p:txBody>
      </p:sp>
      <p:sp>
        <p:nvSpPr>
          <p:cNvPr id="18" name="TekstSylinder 17"/>
          <p:cNvSpPr txBox="1"/>
          <p:nvPr/>
        </p:nvSpPr>
        <p:spPr>
          <a:xfrm>
            <a:off x="501149" y="3473279"/>
            <a:ext cx="792087" cy="415498"/>
          </a:xfrm>
          <a:prstGeom prst="rect">
            <a:avLst/>
          </a:prstGeom>
          <a:noFill/>
        </p:spPr>
        <p:txBody>
          <a:bodyPr vert="horz" wrap="square" rtlCol="0">
            <a:spAutoFit/>
          </a:bodyPr>
          <a:lstStyle/>
          <a:p>
            <a:r>
              <a:rPr lang="nb-NO" sz="1050" dirty="0"/>
              <a:t>Inn-meldinger</a:t>
            </a:r>
          </a:p>
        </p:txBody>
      </p:sp>
      <p:sp>
        <p:nvSpPr>
          <p:cNvPr id="19" name="Rektangel 18"/>
          <p:cNvSpPr/>
          <p:nvPr/>
        </p:nvSpPr>
        <p:spPr>
          <a:xfrm>
            <a:off x="521587" y="4581128"/>
            <a:ext cx="684000" cy="151216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0" name="TekstSylinder 19"/>
          <p:cNvSpPr txBox="1"/>
          <p:nvPr/>
        </p:nvSpPr>
        <p:spPr>
          <a:xfrm>
            <a:off x="501149" y="5129463"/>
            <a:ext cx="792087" cy="415498"/>
          </a:xfrm>
          <a:prstGeom prst="rect">
            <a:avLst/>
          </a:prstGeom>
          <a:noFill/>
        </p:spPr>
        <p:txBody>
          <a:bodyPr vert="horz" wrap="square" rtlCol="0">
            <a:spAutoFit/>
          </a:bodyPr>
          <a:lstStyle/>
          <a:p>
            <a:r>
              <a:rPr lang="nb-NO" sz="1050" dirty="0"/>
              <a:t>Netto tilvekst</a:t>
            </a:r>
          </a:p>
        </p:txBody>
      </p:sp>
    </p:spTree>
    <p:extLst>
      <p:ext uri="{BB962C8B-B14F-4D97-AF65-F5344CB8AC3E}">
        <p14:creationId xmlns:p14="http://schemas.microsoft.com/office/powerpoint/2010/main" val="4904316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23&quot;/&gt;&lt;CPresentation id=&quot;1&quot;&gt;&lt;m_precDefaultNumber/&gt;&lt;m_precDefaultPercent/&gt;&lt;m_precDefaultDate/&gt;&lt;m_precDefaultYear/&gt;&lt;m_precDefaultQuarter&gt;&lt;m_strFormatTime&gt;Q%5&lt;/m_strFormatTime&gt;&lt;/m_precDefaultQuarter&gt;&lt;m_precDefaultMonth/&gt;&lt;m_precDefaultWeek/&gt;&lt;m_precDefaultDay&gt;&lt;m_strFormatTime&gt;%#d&lt;/m_strFormatTime&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krPy1ohKMkuVqm.f0HfyG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Po2T08V60OKg59Fklqy_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7za1m0KFXUKwezThAKqFy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UK27X2DRN0KngNuoIpy2Q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TxARxKLgokWXOmsgOybda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Cvk08SEt602m0VtHlIp9F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EQ8XqN2LUuhwimdK2Ta6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nJfthkzjpku_.YsssjzfC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maqicAfR302mMBSedC9t0g"/>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EEbb6ilnqUiyWYSVna0Su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vfJv.VVurkW.1AeMYctw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mX513Mn5MkS_uYX0xlYAd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Tri_NN0DvU6Nybd2UJH6R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1EIu8mmoikWHC7HVCvX.Z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b7TAovzoIkq3XwAy1eQ6h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Aemb8.HJfUyN8BtRT4tq2Q"/>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Cp3pu2gA9ESczyr44bMV7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ZFJvdzZ.0U.ONs7edHl_e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LLEEcFgiM0.4veLV3cKFN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P8GpIzG7o0igqFCo6rgMc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zt.Qztb6g0Wv3KbXAe8u6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d9u.rSrr8UGgXRY0GPsDUg"/>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bktDKqAF.UqB_nnbbw41e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I6D3nUgBUUqV5D03n.2OD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07S5rbINr0aylCeHSQEQ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IirLtQYRdEWVoC22JY8Gl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HPo2T08V60OKg59Fklqy_w"/>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0p3oehPB50Oh36Sdr4fPc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vKYf3ryr60OAuzrMuKiwR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jmBfbZjBQ0a4xBK33yk.2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MS8LJW6lDE2CnxOMgBFPLw"/>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7za1m0KFXUKwezThAKqFy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ZJRTqpDpCEmNeuUWmN4BOw"/>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Cvk08SEt602m0VtHlIp9Fw"/>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hEQ8XqN2LUuhwimdK2Ta6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UK27X2DRN0KngNuoIpy2QQ"/>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TxARxKLgokWXOmsgOybda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EEbb6ilnqUiyWYSVna0SuA"/>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vfJv.VVurkW.1AeMYctwl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maqicAfR302mMBSedC9t0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nJfthkzjpku_.YsssjzfC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Aemb8.HJfUyN8BtRT4tq2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1EIu8mmoikWHC7HVCvX.Z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AOFJn4sAN0q1SwU5j3_5Gg"/>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b7TAovzoIkq3XwAy1eQ6hA"/>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Tri_NN0DvU6Nybd2UJH6R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jmvfBMxGgESH1Sky8j15r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91zUSd5hekmf4qWG2M6.I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cvvYe6ggvUiPTiJyNeEx0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cE5ut4X3T0aSF7fecPjVZA"/>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Vxa4q0KV4kCSnr2fGaUmKQ"/>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wLY03460YEONQpKiSedbBg"/>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YOtzVATszU.44WjHu_7Oh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QKBh7k6zA0SGSsc22RoIhw"/>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alBDFly9yE6XV_40g9NvVQ"/>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W_C0Ezn.akW_5dRMKKXRc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YoDLpI7DC0.HzxUz5drfk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dTWx1TntvEaMw.r4B20l4w"/>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LyLk9GeJyEG44MZlllWbmg"/>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5BQLkBCtKUSOT5oO2zdcpg"/>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_jed.DFZU0Wx0jOlyl4msQ"/>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0tfRNTg99UKiDGxcfDnEhw"/>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iPNaH7mIr0iwg8cwBR1Tm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Of7ms7GcoUa1uvd9.lKgfQ"/>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ZUyo70dVIUKdlNAm1GCNj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Glqc5zkD.k6nQjcfTYxI1Q"/>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LeePB1bEuUqGdSfFj_Ed6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UiFJI1gx7ECP4C9sbbKVmQ"/>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yI2V36aLs0KWINrj6k3b9g"/>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mok3E3Z5kEShAoGBfsbvX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oZNmT6EAYUaIg09bJHj_rg"/>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K3RagqA5lE.nXHNHcqOzmw"/>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Og8CSSWq8USSfNpWySYW9g"/>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h_4CCIXqpEKmqkofEPD76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sj7VQ69eq0qbg9KzJ3vmqQ"/>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km7CakUE9kS77Q66xl20kA"/>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ySERcnMmvEyi3e3pUCnV1g"/>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vNbfo4YXdUKYRj9jsh5ww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LzMZqwVZ4Emhvh08STRbHA"/>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PKccfzIKeUibgoeWDg7azg"/>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vhzb.HXQ3EGJLZiPqZmD3Q"/>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RGg5dX6A2ka8LlHdgkVNcA"/>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0dLcuGMhb0if6MyTP5x19w"/>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L8KkipLiCkuUozpiKSIoPw"/>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21hIW72aWEy.VBIqrkHn2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m5BcfCe_D0mMZlPO9lpP4Q"/>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IlwDZFNyFU2u_zNkoMH7ww"/>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B42Dlhtx8U..eAcrwBXh6g"/>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R31H1laQSkycAHJvqEaHLw"/>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i1kaDY2NlUe.qcV42WMjX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aVNLHCnMZUKCh8qYHlvfMg"/>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0v2mqwjtgk2UhkKF6Q_xlg"/>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daK_I5M9H0eDE23UlAQIYA"/>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zNQfeB4F10mP6FJq8zvqVw"/>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Y29KqEMrE2Jhp8Hlqr1MA"/>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FqcYqyPwGkev8UrYNCIcE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BgG7YsqB1kmdLUStqCJifQ"/>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vY7E8xcLW0urcOwClwMkhg"/>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LSDWxhI1k0yWUN7JWf4fC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p5Af9RtQtk.7pkTqjOQPcw"/>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7GU1tdXHy0e2EczusS8hS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GJ0hm3rAcUCsfOBGAu9LDQ"/>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_N7feBGvZESa8G.B1KU49g"/>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W1WNvKme9EO7DSG_WndSDw"/>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RbR.s.Z0E0G_T9M_qtSrSw"/>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uAx_ngNcLUGtSxtcOgk4h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RbhkK2PF7kS.4pIreyXtr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pjx8LTFQ0OZENoOna8Vsw"/>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jCYQdfv3z0SrU9KHvFKanw"/>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RQOoijQ_vUGF_3AX4yvFCA"/>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t.9opCDsgF0GQTmuGRE9Irw"/>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ttM8jjI6dmUKio_7d8xp.vg"/>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ttS60g5Vny0W0DuMPs9kaKw"/>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tjWp.NeQLlkGDFdvqDLzBG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tZGH8CFdipUe0hvYKxuZiig"/>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wcHU9X6LwE.57ZULiJilSg"/>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PTRBr6pwRUatjRZuS3o1Ow"/>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6Q964dKXbkea5aT7njdAB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o2XrC8ElEeJ1stpODye_w"/>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tizdEVgaAbEyjXBVR1tiLdA"/>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VbzOVzRb4UCjhp4vO0TR2g"/>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N6kCgEY31EOJAiQZtInyIg"/>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pF9l5c84TEOfKFTpJebkJg"/>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G4.817QrJUeVe.C_otBQdQ"/>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8CzjN1rw5katFV3q0mMnsw"/>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V7qdx_UULkustnkpavzfe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t5ufU35QCKUOXlQaQrY5_Zw"/>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tb7m0KkFRJ06YAFevmVlFP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tr_CImsWg9kqvoerDnQNkv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L454hjoHESH5ExFk4A_Kw"/>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t.6IjgM7MJU.1.q5PF6Srng"/>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h8GA2DTWYkWd.jpLaL8tSA"/>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bbCq9ZA81kKhOjMt0g7bb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6TJIKncP0EWjdPBVKQRWG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tVFsbpru_kanL2DBB9TOM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_fEGl.EAh0KsLu4tx3Sp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W7TQbK1nPEKsYMA4mr2OL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XNppveB2qkWyM7I7I.M6E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85ElwHnLbUehuCMhldmLX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YyOql4oikUWIq1_RpcYPm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4ajH2nSbcEG.zy8hvnSZS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xj5E2WKgikaADAXoWlG2A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XpMDnm.K4E2O7eC5Tg.CA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w_6VHVHpwkObOK5w.pA5l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YS6q72ACE.n7LZo5Hml7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1gsNHanKGUiKM7auUlZ0d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XUVJtkp3nECnjEBt0kl.4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XYilAH47ykuh0vAUQMo9P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8ARpMIz8lE2BKwGl8Td9L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ryWCVR4ewkGgu.5L3vwx9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U_I3bqtkE6LmwhFikA1s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dFCYqtCYYkKfJBlqosLLx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8YXjH3nCREemDlWw8S1sn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zt.Qztb6g0Wv3KbXAe8u6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bktDKqAF.UqB_nnbbw41e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6D3nUgBUUqV5D03n.2OD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Po2T08V60OKg59Fklqy_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9lLVj5PgIk200Kch5_ZCX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rLbyuCTnjUWgVsPi6Yh5D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1d8WiRrV5U2JgFOY89WlJ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G2U6zBdgCEipi0O7tGXms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fTRGlSFspkSgI7Oikrcv6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7za1m0KFXUKwezThAKqFy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Cvk08SEt602m0VtHlIp9F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EQ8XqN2LUuhwimdK2Ta6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UK27X2DRN0KngNuoIpy2Q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TxARxKLgokWXOmsgOybda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EEbb6ilnqUiyWYSVna0S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voTLtfzksE2HE9KXkqIYj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maqicAfR302mMBSedC9t0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nJfthkzjpku_.YsssjzfC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0SR4UQ.2hkeoV2jX3NgjQ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Aemb8.HJfUyN8BtRT4tq2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p.XUmyBJ_UOwzUoI2U8wi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b7TAovzoIkq3XwAy1eQ6h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Tri_NN0DvU6Nybd2UJH6R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YO_ptNwLEkG5441g6G0r8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2sc8ffNnO06zhxJjDU6Vm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ZFyJC8eIgEKMRsBGEMS.0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3HL5qD4OEEmk4JExsaqDW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qXNtndixeEeDHr4xqq1fS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3puFcaV40EyyshXHxnSZM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9fqCM2rC0KD7nl7leQI9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Wv4iXXlRqUGjqdzvU9_RF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zt.Qztb6g0Wv3KbXAe8u6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bktDKqAF.UqB_nnbbw41e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I6D3nUgBUUqV5D03n.2OD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07S5rbINr0aylCeHSQEQ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IirLtQYRdEWVoC22JY8Gl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Po2T08V60OKg59Fklqy_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0p3oehPB50Oh36Sdr4fPc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Qx_whbtf2U6HWJmgZLzZe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nj00rUjMxECFKSlOxKYgJ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bcst3tmJ50Shj5uokru41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MS8LJW6lDE2CnxOMgBFPL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7za1m0KFXUKwezThAKqFy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Cvk08SEt602m0VtHlIp9F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EQ8XqN2LUuhwimdK2Ta6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UK27X2DRN0KngNuoIpy2Q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TxARxKLgokWXOmsgOybda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EEbb6ilnqUiyWYSVna0Su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vfJv.VVurkW.1AeMYctwl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maqicAfR302mMBSedC9t0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UadmhuHgUGh8s_85Osyq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nJfthkzjpku_.YsssjzfC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Aemb8.HJfUyN8BtRT4tq2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b7TAovzoIkq3XwAy1eQ6h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Tri_NN0DvU6Nybd2UJH6R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1EIu8mmoikWHC7HVCvX.Z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zt.Qztb6g0Wv3KbXAe8u6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bktDKqAF.UqB_nnbbw41eQ"/>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I6D3nUgBUUqV5D03n.2OD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zW5UJ74rF0W6wYBoqD93oQ"/>
</p:tagLst>
</file>

<file path=ppt/theme/theme1.xml><?xml version="1.0" encoding="utf-8"?>
<a:theme xmlns:a="http://schemas.openxmlformats.org/drawingml/2006/main" name="Varde MAL">
  <a:themeElements>
    <a:clrScheme name="Varde-farger">
      <a:dk1>
        <a:srgbClr val="000000"/>
      </a:dk1>
      <a:lt1>
        <a:sysClr val="window" lastClr="FFFFFF"/>
      </a:lt1>
      <a:dk2>
        <a:srgbClr val="00C0F3"/>
      </a:dk2>
      <a:lt2>
        <a:srgbClr val="DFE4C3"/>
      </a:lt2>
      <a:accent1>
        <a:srgbClr val="00C0F3"/>
      </a:accent1>
      <a:accent2>
        <a:srgbClr val="C41200"/>
      </a:accent2>
      <a:accent3>
        <a:srgbClr val="DFE4C3"/>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p:properties xmlns:p="http://schemas.microsoft.com/office/2006/metadata/properties" xmlns:xsi="http://www.w3.org/2001/XMLSchema-instance">
  <documentManagement>
    <g17c6bd9ea3d44e7a423d46997064d0d xmlns="5e649dd2-2bc0-4da6-a496-a871ba36f7fb">
      <Terms xmlns="http://schemas.microsoft.com/office/infopath/2007/PartnerControls"/>
    </g17c6bd9ea3d44e7a423d46997064d0d>
    <n075dcd494de4e5f9cf49e51a38edcf6 xmlns="5e649dd2-2bc0-4da6-a496-a871ba36f7fb">
      <Terms xmlns="http://schemas.microsoft.com/office/infopath/2007/PartnerControls"/>
    </n075dcd494de4e5f9cf49e51a38edcf6>
    <o2010ef7b9f8442383f495b5c40aa604 xmlns="5e649dd2-2bc0-4da6-a496-a871ba36f7fb">
      <Terms xmlns="http://schemas.microsoft.com/office/infopath/2007/PartnerControls"/>
    </o2010ef7b9f8442383f495b5c40aa604>
    <a7e3ff9ff8624f13b966f06ad3828903 xmlns="5e649dd2-2bc0-4da6-a496-a871ba36f7fb">
      <Terms xmlns="http://schemas.microsoft.com/office/infopath/2007/PartnerControls"/>
    </a7e3ff9ff8624f13b966f06ad3828903>
    <TaxCatchAll xmlns="5e649dd2-2bc0-4da6-a496-a871ba36f7fb"/>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627535948CCEFB4E8AAADAEA7FC0B59E" ma:contentTypeVersion="9" ma:contentTypeDescription="Opprett et nytt dokument." ma:contentTypeScope="" ma:versionID="1b1f11a45b100d3b6d2fe1c3138e769e">
  <xsd:schema xmlns:xsd="http://www.w3.org/2001/XMLSchema" xmlns:xs="http://www.w3.org/2001/XMLSchema" xmlns:p="http://schemas.microsoft.com/office/2006/metadata/properties" xmlns:ns2="5e649dd2-2bc0-4da6-a496-a871ba36f7fb" targetNamespace="http://schemas.microsoft.com/office/2006/metadata/properties" ma:root="true" ma:fieldsID="8ca99f966da117f934a50c6ad0c96196" ns2:_="">
    <xsd:import namespace="5e649dd2-2bc0-4da6-a496-a871ba36f7fb"/>
    <xsd:element name="properties">
      <xsd:complexType>
        <xsd:sequence>
          <xsd:element name="documentManagement">
            <xsd:complexType>
              <xsd:all>
                <xsd:element ref="ns2:g17c6bd9ea3d44e7a423d46997064d0d" minOccurs="0"/>
                <xsd:element ref="ns2:TaxCatchAll" minOccurs="0"/>
                <xsd:element ref="ns2:TaxCatchAllLabel" minOccurs="0"/>
                <xsd:element ref="ns2:n075dcd494de4e5f9cf49e51a38edcf6" minOccurs="0"/>
                <xsd:element ref="ns2:o2010ef7b9f8442383f495b5c40aa604" minOccurs="0"/>
                <xsd:element ref="ns2:a7e3ff9ff8624f13b966f06ad3828903"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649dd2-2bc0-4da6-a496-a871ba36f7fb" elementFormDefault="qualified">
    <xsd:import namespace="http://schemas.microsoft.com/office/2006/documentManagement/types"/>
    <xsd:import namespace="http://schemas.microsoft.com/office/infopath/2007/PartnerControls"/>
    <xsd:element name="g17c6bd9ea3d44e7a423d46997064d0d" ma:index="8" nillable="true" ma:taxonomy="true" ma:internalName="g17c6bd9ea3d44e7a423d46997064d0d" ma:taxonomyFieldName="Type_x0020_Dokument" ma:displayName="Type Dokument" ma:readOnly="false" ma:default="" ma:fieldId="{017c6bd9-ea3d-44e7-a423-d46997064d0d}" ma:taxonomyMulti="true" ma:sspId="c35584e0-282d-4315-bbee-9fd3febae681" ma:termSetId="a1e1a656-ff78-4698-b1a5-42c6828e997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8bb336cf-d5d4-4d5a-a11a-db8095942c9a}" ma:internalName="TaxCatchAll" ma:showField="CatchAllData" ma:web="5e649dd2-2bc0-4da6-a496-a871ba36f7f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bb336cf-d5d4-4d5a-a11a-db8095942c9a}" ma:internalName="TaxCatchAllLabel" ma:readOnly="true" ma:showField="CatchAllDataLabel" ma:web="5e649dd2-2bc0-4da6-a496-a871ba36f7fb">
      <xsd:complexType>
        <xsd:complexContent>
          <xsd:extension base="dms:MultiChoiceLookup">
            <xsd:sequence>
              <xsd:element name="Value" type="dms:Lookup" maxOccurs="unbounded" minOccurs="0" nillable="true"/>
            </xsd:sequence>
          </xsd:extension>
        </xsd:complexContent>
      </xsd:complexType>
    </xsd:element>
    <xsd:element name="n075dcd494de4e5f9cf49e51a38edcf6" ma:index="12" nillable="true" ma:taxonomy="true" ma:internalName="n075dcd494de4e5f9cf49e51a38edcf6" ma:taxonomyFieldName="Type_x0020_Kunde" ma:displayName="Type Kunde" ma:readOnly="false" ma:default="" ma:fieldId="{7075dcd4-94de-4e5f-9cf4-9e51a38edcf6}" ma:taxonomyMulti="true" ma:sspId="c35584e0-282d-4315-bbee-9fd3febae681" ma:termSetId="f0de5b6e-1668-4cbd-8d31-21225fbdef52" ma:anchorId="00000000-0000-0000-0000-000000000000" ma:open="false" ma:isKeyword="false">
      <xsd:complexType>
        <xsd:sequence>
          <xsd:element ref="pc:Terms" minOccurs="0" maxOccurs="1"/>
        </xsd:sequence>
      </xsd:complexType>
    </xsd:element>
    <xsd:element name="o2010ef7b9f8442383f495b5c40aa604" ma:index="14" nillable="true" ma:taxonomy="true" ma:internalName="o2010ef7b9f8442383f495b5c40aa604" ma:taxonomyFieldName="Type_x0020_Leveranse" ma:displayName="Type Leveranse" ma:default="" ma:fieldId="{82010ef7-b9f8-4423-83f4-95b5c40aa604}" ma:taxonomyMulti="true" ma:sspId="c35584e0-282d-4315-bbee-9fd3febae681" ma:termSetId="0daea5fa-a3eb-4708-af4c-0427a71fdae2" ma:anchorId="00000000-0000-0000-0000-000000000000" ma:open="false" ma:isKeyword="false">
      <xsd:complexType>
        <xsd:sequence>
          <xsd:element ref="pc:Terms" minOccurs="0" maxOccurs="1"/>
        </xsd:sequence>
      </xsd:complexType>
    </xsd:element>
    <xsd:element name="a7e3ff9ff8624f13b966f06ad3828903" ma:index="16" nillable="true" ma:taxonomy="true" ma:internalName="a7e3ff9ff8624f13b966f06ad3828903" ma:taxonomyFieldName="Stikkord" ma:displayName="Stikkord" ma:default="" ma:fieldId="{a7e3ff9f-f862-4f13-b966-f06ad3828903}" ma:taxonomyMulti="true" ma:sspId="c35584e0-282d-4315-bbee-9fd3febae681" ma:termSetId="6cd30ad4-ca40-43e2-8799-8f81e8a386aa"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Kund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1642C9-4C58-45DF-8B26-6910482410BE}">
  <ds:schemaRefs>
    <ds:schemaRef ds:uri="http://schemas.microsoft.com/sharepoint/v3/contenttype/forms"/>
  </ds:schemaRefs>
</ds:datastoreItem>
</file>

<file path=customXml/itemProps2.xml><?xml version="1.0" encoding="utf-8"?>
<ds:datastoreItem xmlns:ds="http://schemas.openxmlformats.org/officeDocument/2006/customXml" ds:itemID="{C88F9181-81DE-422F-9A62-67F15B16FADC}">
  <ds:schemaRefs>
    <ds:schemaRef ds:uri="http://schemas.microsoft.com/office/2006/metadata/customXsn"/>
  </ds:schemaRefs>
</ds:datastoreItem>
</file>

<file path=customXml/itemProps3.xml><?xml version="1.0" encoding="utf-8"?>
<ds:datastoreItem xmlns:ds="http://schemas.openxmlformats.org/officeDocument/2006/customXml" ds:itemID="{24158339-71F8-46CB-92C7-9FF82BA8D5BE}">
  <ds:schemaRefs>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5e649dd2-2bc0-4da6-a496-a871ba36f7fb"/>
    <ds:schemaRef ds:uri="http://www.w3.org/XML/1998/namespace"/>
    <ds:schemaRef ds:uri="http://purl.org/dc/terms/"/>
    <ds:schemaRef ds:uri="http://purl.org/dc/dcmitype/"/>
  </ds:schemaRefs>
</ds:datastoreItem>
</file>

<file path=customXml/itemProps4.xml><?xml version="1.0" encoding="utf-8"?>
<ds:datastoreItem xmlns:ds="http://schemas.openxmlformats.org/officeDocument/2006/customXml" ds:itemID="{E1E4EF84-7F69-4EE3-B18B-A096977EC6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649dd2-2bc0-4da6-a496-a871ba36f7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Varde MAL</Template>
  <TotalTime>3107</TotalTime>
  <Words>1991</Words>
  <Application>Microsoft Office PowerPoint</Application>
  <PresentationFormat>Skjermfremvisning (4:3)</PresentationFormat>
  <Paragraphs>822</Paragraphs>
  <Slides>10</Slides>
  <Notes>0</Notes>
  <HiddenSlides>0</HiddenSlides>
  <MMClips>0</MMClips>
  <ScaleCrop>false</ScaleCrop>
  <HeadingPairs>
    <vt:vector size="8" baseType="variant">
      <vt:variant>
        <vt:lpstr>Brukte skrifter</vt:lpstr>
      </vt:variant>
      <vt:variant>
        <vt:i4>2</vt:i4>
      </vt:variant>
      <vt:variant>
        <vt:lpstr>Tema</vt:lpstr>
      </vt:variant>
      <vt:variant>
        <vt:i4>1</vt:i4>
      </vt:variant>
      <vt:variant>
        <vt:lpstr>Innebygde OLE-servere</vt:lpstr>
      </vt:variant>
      <vt:variant>
        <vt:i4>2</vt:i4>
      </vt:variant>
      <vt:variant>
        <vt:lpstr>Lysbildetitler</vt:lpstr>
      </vt:variant>
      <vt:variant>
        <vt:i4>10</vt:i4>
      </vt:variant>
    </vt:vector>
  </HeadingPairs>
  <TitlesOfParts>
    <vt:vector size="15" baseType="lpstr">
      <vt:lpstr>Arial</vt:lpstr>
      <vt:lpstr>Calibri</vt:lpstr>
      <vt:lpstr>Varde MAL</vt:lpstr>
      <vt:lpstr>think-cell Slide</vt:lpstr>
      <vt:lpstr>Chart</vt:lpstr>
      <vt:lpstr>Strategi – 20 000 i 2020</vt:lpstr>
      <vt:lpstr>Resultat av segment- og driverundersøkelse</vt:lpstr>
      <vt:lpstr>Mål: 16 850 medlemmer innen 2020 - Markedet og medlemmer 2020 ekskl. skolesektoren</vt:lpstr>
      <vt:lpstr>Mål og delmål</vt:lpstr>
      <vt:lpstr>Delmål: Humanistiske- og estetiske fag -Redusere utmeldinger og øke innmeldinger blant private og studenter med 10% </vt:lpstr>
      <vt:lpstr>Delmål: Pedagogiske fag -Holde dekningsgraden konstant på  2,7% vil medføre en netto tilvekst på 1,4%</vt:lpstr>
      <vt:lpstr>Delmål: Samfunnsfag -Redusere utmeldinger og øke innmeldinger blant private og studenter med 10%</vt:lpstr>
      <vt:lpstr>Inn- og utmeldinger og netto tilvekst</vt:lpstr>
      <vt:lpstr>Ut- og innmeldinger og netto tilvekst 2012 og 2020</vt:lpstr>
      <vt:lpstr>PowerPoint-presentasjon</vt:lpstr>
    </vt:vector>
  </TitlesOfParts>
  <Company>Varde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Your User Name</dc:creator>
  <cp:lastModifiedBy>Sophie Ravn Spurkeland</cp:lastModifiedBy>
  <cp:revision>184</cp:revision>
  <cp:lastPrinted>2013-03-18T15:36:43Z</cp:lastPrinted>
  <dcterms:created xsi:type="dcterms:W3CDTF">2010-09-10T07:37:33Z</dcterms:created>
  <dcterms:modified xsi:type="dcterms:W3CDTF">2019-06-06T07:46:26Z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0x010100627535948CCEFB4E8AAADAEA7FC0B59E</vt:lpwstr>
  </property>
  <property fmtid="{D5CDD505-2E9C-101B-9397-08002B2CF9AE}" pid="3" name="Bilde">
    <vt:lpwstr/>
  </property>
  <property fmtid="{D5CDD505-2E9C-101B-9397-08002B2CF9AE}" pid="4" name="TemplateUrl">
    <vt:lpwstr/>
  </property>
  <property fmtid="{D5CDD505-2E9C-101B-9397-08002B2CF9AE}" pid="5" name="Order">
    <vt:r8>4700</vt:r8>
  </property>
  <property fmtid="{D5CDD505-2E9C-101B-9397-08002B2CF9AE}" pid="6" name="xd_Signature">
    <vt:bool>false</vt:bool>
  </property>
  <property fmtid="{D5CDD505-2E9C-101B-9397-08002B2CF9AE}" pid="7" name="xd_ProgID">
    <vt:lpwstr/>
  </property>
</Properties>
</file>