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2.xml" ContentType="application/vnd.openxmlformats-officedocument.presentationml.notesSlide+xml"/>
  <Override PartName="/ppt/tags/tag102.xml" ContentType="application/vnd.openxmlformats-officedocument.presentationml.tags+xml"/>
  <Override PartName="/ppt/notesSlides/notesSlide1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1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6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70.xml" ContentType="application/vnd.openxmlformats-officedocument.presentationml.tags+xml"/>
  <Override PartName="/ppt/notesSlides/notesSlide19.xml" ContentType="application/vnd.openxmlformats-officedocument.presentationml.notesSlide+xml"/>
  <Override PartName="/ppt/tags/tag17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432" r:id="rId2"/>
    <p:sldId id="425" r:id="rId3"/>
    <p:sldId id="426" r:id="rId4"/>
    <p:sldId id="427" r:id="rId5"/>
    <p:sldId id="428" r:id="rId6"/>
    <p:sldId id="429" r:id="rId7"/>
    <p:sldId id="430" r:id="rId8"/>
    <p:sldId id="309" r:id="rId9"/>
    <p:sldId id="326" r:id="rId10"/>
    <p:sldId id="381" r:id="rId11"/>
    <p:sldId id="276" r:id="rId12"/>
    <p:sldId id="364" r:id="rId13"/>
    <p:sldId id="341" r:id="rId14"/>
    <p:sldId id="342" r:id="rId15"/>
    <p:sldId id="379" r:id="rId16"/>
    <p:sldId id="410" r:id="rId17"/>
    <p:sldId id="285" r:id="rId18"/>
    <p:sldId id="380" r:id="rId19"/>
    <p:sldId id="325" r:id="rId20"/>
    <p:sldId id="424" r:id="rId21"/>
    <p:sldId id="416" r:id="rId22"/>
    <p:sldId id="382" r:id="rId23"/>
    <p:sldId id="283" r:id="rId24"/>
    <p:sldId id="431" r:id="rId25"/>
    <p:sldId id="433" r:id="rId26"/>
  </p:sldIdLst>
  <p:sldSz cx="9144000" cy="6858000" type="screen4x3"/>
  <p:notesSz cx="6797675" cy="9928225"/>
  <p:custDataLst>
    <p:tags r:id="rId28"/>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p15:clr>
            <a:srgbClr val="A4A3A4"/>
          </p15:clr>
        </p15:guide>
        <p15:guide id="2" pos="2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1CE"/>
    <a:srgbClr val="E4DACE"/>
    <a:srgbClr val="DAE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8757" autoAdjust="0"/>
  </p:normalViewPr>
  <p:slideViewPr>
    <p:cSldViewPr showGuides="1">
      <p:cViewPr varScale="1">
        <p:scale>
          <a:sx n="86" d="100"/>
          <a:sy n="86" d="100"/>
        </p:scale>
        <p:origin x="1474" y="72"/>
      </p:cViewPr>
      <p:guideLst>
        <p:guide orient="horz" pos="1842"/>
        <p:guide pos="2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'Ark1'!$B$1</c:f>
              <c:strCache>
                <c:ptCount val="1"/>
              </c:strCache>
            </c:strRef>
          </c:tx>
          <c:dPt>
            <c:idx val="0"/>
            <c:bubble3D val="0"/>
            <c:spPr>
              <a:solidFill>
                <a:schemeClr val="bg1"/>
              </a:solidFill>
              <a:ln>
                <a:solidFill>
                  <a:schemeClr val="tx1">
                    <a:lumMod val="65000"/>
                    <a:lumOff val="35000"/>
                  </a:schemeClr>
                </a:solidFill>
              </a:ln>
            </c:spPr>
            <c:extLst>
              <c:ext xmlns:c16="http://schemas.microsoft.com/office/drawing/2014/chart" uri="{C3380CC4-5D6E-409C-BE32-E72D297353CC}">
                <c16:uniqueId val="{00000000-ABAC-4002-A2C6-B25CE0F4ED6D}"/>
              </c:ext>
            </c:extLst>
          </c:dPt>
          <c:dPt>
            <c:idx val="1"/>
            <c:bubble3D val="0"/>
            <c:spPr>
              <a:solidFill>
                <a:schemeClr val="bg1">
                  <a:lumMod val="50000"/>
                </a:schemeClr>
              </a:solidFill>
              <a:ln>
                <a:solidFill>
                  <a:schemeClr val="tx1">
                    <a:lumMod val="65000"/>
                    <a:lumOff val="35000"/>
                  </a:schemeClr>
                </a:solidFill>
              </a:ln>
            </c:spPr>
            <c:extLst>
              <c:ext xmlns:c16="http://schemas.microsoft.com/office/drawing/2014/chart" uri="{C3380CC4-5D6E-409C-BE32-E72D297353CC}">
                <c16:uniqueId val="{00000001-ABAC-4002-A2C6-B25CE0F4ED6D}"/>
              </c:ext>
            </c:extLst>
          </c:dPt>
          <c:cat>
            <c:strRef>
              <c:f>'Ark1'!$A$2:$A$3</c:f>
              <c:strCache>
                <c:ptCount val="2"/>
                <c:pt idx="0">
                  <c:v>felt 1</c:v>
                </c:pt>
                <c:pt idx="1">
                  <c:v>felt 2</c:v>
                </c:pt>
              </c:strCache>
            </c:strRef>
          </c:cat>
          <c:val>
            <c:numRef>
              <c:f>'Ark1'!$B$2:$B$3</c:f>
              <c:numCache>
                <c:formatCode>General</c:formatCode>
                <c:ptCount val="2"/>
                <c:pt idx="0">
                  <c:v>5</c:v>
                </c:pt>
                <c:pt idx="1">
                  <c:v>15</c:v>
                </c:pt>
              </c:numCache>
            </c:numRef>
          </c:val>
          <c:extLst>
            <c:ext xmlns:c16="http://schemas.microsoft.com/office/drawing/2014/chart" uri="{C3380CC4-5D6E-409C-BE32-E72D297353CC}">
              <c16:uniqueId val="{00000002-ABAC-4002-A2C6-B25CE0F4ED6D}"/>
            </c:ext>
          </c:extLst>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1"/>
            </a:solidFill>
            <a:ln>
              <a:solidFill>
                <a:schemeClr val="tx1">
                  <a:lumMod val="65000"/>
                  <a:lumOff val="35000"/>
                </a:schemeClr>
              </a:solidFill>
            </a:ln>
          </c:spPr>
          <c:dPt>
            <c:idx val="1"/>
            <c:bubble3D val="0"/>
            <c:spPr>
              <a:solidFill>
                <a:schemeClr val="tx1">
                  <a:lumMod val="50000"/>
                  <a:lumOff val="50000"/>
                </a:schemeClr>
              </a:solidFill>
              <a:ln>
                <a:solidFill>
                  <a:schemeClr val="tx1">
                    <a:lumMod val="65000"/>
                    <a:lumOff val="35000"/>
                  </a:schemeClr>
                </a:solidFill>
              </a:ln>
            </c:spPr>
            <c:extLst>
              <c:ext xmlns:c16="http://schemas.microsoft.com/office/drawing/2014/chart" uri="{C3380CC4-5D6E-409C-BE32-E72D297353CC}">
                <c16:uniqueId val="{00000000-05B3-45CD-A031-617E04D7C1D0}"/>
              </c:ext>
            </c:extLst>
          </c:dPt>
          <c:cat>
            <c:strRef>
              <c:f>'Ark1'!$A$5:$A$6</c:f>
              <c:strCache>
                <c:ptCount val="2"/>
                <c:pt idx="0">
                  <c:v>felt 3</c:v>
                </c:pt>
                <c:pt idx="1">
                  <c:v>felt 4</c:v>
                </c:pt>
              </c:strCache>
            </c:strRef>
          </c:cat>
          <c:val>
            <c:numRef>
              <c:f>'Ark1'!$B$5:$B$6</c:f>
              <c:numCache>
                <c:formatCode>General</c:formatCode>
                <c:ptCount val="2"/>
                <c:pt idx="0">
                  <c:v>10</c:v>
                </c:pt>
                <c:pt idx="1">
                  <c:v>10</c:v>
                </c:pt>
              </c:numCache>
            </c:numRef>
          </c:val>
          <c:extLst>
            <c:ext xmlns:c16="http://schemas.microsoft.com/office/drawing/2014/chart" uri="{C3380CC4-5D6E-409C-BE32-E72D297353CC}">
              <c16:uniqueId val="{00000001-05B3-45CD-A031-617E04D7C1D0}"/>
            </c:ext>
          </c:extLst>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1"/>
            </a:solidFill>
            <a:ln>
              <a:solidFill>
                <a:schemeClr val="tx1">
                  <a:lumMod val="65000"/>
                  <a:lumOff val="35000"/>
                </a:schemeClr>
              </a:solidFill>
            </a:ln>
          </c:spPr>
          <c:dPt>
            <c:idx val="1"/>
            <c:bubble3D val="0"/>
            <c:spPr>
              <a:solidFill>
                <a:schemeClr val="tx1">
                  <a:lumMod val="50000"/>
                  <a:lumOff val="50000"/>
                </a:schemeClr>
              </a:solidFill>
              <a:ln>
                <a:solidFill>
                  <a:schemeClr val="tx1">
                    <a:lumMod val="65000"/>
                    <a:lumOff val="35000"/>
                  </a:schemeClr>
                </a:solidFill>
              </a:ln>
            </c:spPr>
            <c:extLst>
              <c:ext xmlns:c16="http://schemas.microsoft.com/office/drawing/2014/chart" uri="{C3380CC4-5D6E-409C-BE32-E72D297353CC}">
                <c16:uniqueId val="{00000000-5EB0-4F88-891B-FB345FF692A9}"/>
              </c:ext>
            </c:extLst>
          </c:dPt>
          <c:cat>
            <c:strRef>
              <c:f>'Ark1'!$A$5:$A$6</c:f>
              <c:strCache>
                <c:ptCount val="2"/>
                <c:pt idx="0">
                  <c:v>felt 3</c:v>
                </c:pt>
                <c:pt idx="1">
                  <c:v>felt 4</c:v>
                </c:pt>
              </c:strCache>
            </c:strRef>
          </c:cat>
          <c:val>
            <c:numRef>
              <c:f>'Ark1'!$B$5:$B$6</c:f>
              <c:numCache>
                <c:formatCode>General</c:formatCode>
                <c:ptCount val="2"/>
                <c:pt idx="0">
                  <c:v>10</c:v>
                </c:pt>
                <c:pt idx="1">
                  <c:v>10</c:v>
                </c:pt>
              </c:numCache>
            </c:numRef>
          </c:val>
          <c:extLst>
            <c:ext xmlns:c16="http://schemas.microsoft.com/office/drawing/2014/chart" uri="{C3380CC4-5D6E-409C-BE32-E72D297353CC}">
              <c16:uniqueId val="{00000001-5EB0-4F88-891B-FB345FF692A9}"/>
            </c:ext>
          </c:extLst>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1"/>
            </a:solidFill>
            <a:ln>
              <a:solidFill>
                <a:schemeClr val="tx1">
                  <a:lumMod val="65000"/>
                  <a:lumOff val="35000"/>
                </a:schemeClr>
              </a:solidFill>
            </a:ln>
          </c:spPr>
          <c:dPt>
            <c:idx val="1"/>
            <c:bubble3D val="0"/>
            <c:spPr>
              <a:solidFill>
                <a:schemeClr val="tx1">
                  <a:lumMod val="50000"/>
                  <a:lumOff val="50000"/>
                </a:schemeClr>
              </a:solidFill>
              <a:ln>
                <a:solidFill>
                  <a:schemeClr val="tx1">
                    <a:lumMod val="65000"/>
                    <a:lumOff val="35000"/>
                  </a:schemeClr>
                </a:solidFill>
              </a:ln>
            </c:spPr>
            <c:extLst>
              <c:ext xmlns:c16="http://schemas.microsoft.com/office/drawing/2014/chart" uri="{C3380CC4-5D6E-409C-BE32-E72D297353CC}">
                <c16:uniqueId val="{00000000-856B-44A2-8D85-6E20A62A675F}"/>
              </c:ext>
            </c:extLst>
          </c:dPt>
          <c:cat>
            <c:strRef>
              <c:f>'Ark1'!$A$8:$A$9</c:f>
              <c:strCache>
                <c:ptCount val="2"/>
                <c:pt idx="0">
                  <c:v>felt 5</c:v>
                </c:pt>
                <c:pt idx="1">
                  <c:v>felt 6</c:v>
                </c:pt>
              </c:strCache>
            </c:strRef>
          </c:cat>
          <c:val>
            <c:numRef>
              <c:f>'Ark1'!$B$8:$B$9</c:f>
              <c:numCache>
                <c:formatCode>General</c:formatCode>
                <c:ptCount val="2"/>
                <c:pt idx="0">
                  <c:v>15</c:v>
                </c:pt>
                <c:pt idx="1">
                  <c:v>7</c:v>
                </c:pt>
              </c:numCache>
            </c:numRef>
          </c:val>
          <c:extLst>
            <c:ext xmlns:c16="http://schemas.microsoft.com/office/drawing/2014/chart" uri="{C3380CC4-5D6E-409C-BE32-E72D297353CC}">
              <c16:uniqueId val="{00000001-856B-44A2-8D85-6E20A62A675F}"/>
            </c:ext>
          </c:extLst>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1"/>
            </a:solidFill>
            <a:ln>
              <a:solidFill>
                <a:schemeClr val="tx1">
                  <a:lumMod val="65000"/>
                  <a:lumOff val="35000"/>
                </a:schemeClr>
              </a:solidFill>
            </a:ln>
          </c:spPr>
          <c:dPt>
            <c:idx val="1"/>
            <c:bubble3D val="0"/>
            <c:spPr>
              <a:solidFill>
                <a:schemeClr val="tx1">
                  <a:lumMod val="50000"/>
                  <a:lumOff val="50000"/>
                </a:schemeClr>
              </a:solidFill>
              <a:ln>
                <a:solidFill>
                  <a:schemeClr val="tx1">
                    <a:lumMod val="65000"/>
                    <a:lumOff val="35000"/>
                  </a:schemeClr>
                </a:solidFill>
              </a:ln>
            </c:spPr>
            <c:extLst>
              <c:ext xmlns:c16="http://schemas.microsoft.com/office/drawing/2014/chart" uri="{C3380CC4-5D6E-409C-BE32-E72D297353CC}">
                <c16:uniqueId val="{00000000-777E-4EEA-B548-485369162BCB}"/>
              </c:ext>
            </c:extLst>
          </c:dPt>
          <c:cat>
            <c:strRef>
              <c:f>'Ark1'!$A$8:$A$9</c:f>
              <c:strCache>
                <c:ptCount val="2"/>
                <c:pt idx="0">
                  <c:v>felt 5</c:v>
                </c:pt>
                <c:pt idx="1">
                  <c:v>felt 6</c:v>
                </c:pt>
              </c:strCache>
            </c:strRef>
          </c:cat>
          <c:val>
            <c:numRef>
              <c:f>'Ark1'!$B$8:$B$9</c:f>
              <c:numCache>
                <c:formatCode>General</c:formatCode>
                <c:ptCount val="2"/>
                <c:pt idx="0">
                  <c:v>15</c:v>
                </c:pt>
                <c:pt idx="1">
                  <c:v>7</c:v>
                </c:pt>
              </c:numCache>
            </c:numRef>
          </c:val>
          <c:extLst>
            <c:ext xmlns:c16="http://schemas.microsoft.com/office/drawing/2014/chart" uri="{C3380CC4-5D6E-409C-BE32-E72D297353CC}">
              <c16:uniqueId val="{00000001-777E-4EEA-B548-485369162BCB}"/>
            </c:ext>
          </c:extLst>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9BE3B-784C-4001-98FC-F985D5F80F9A}" type="doc">
      <dgm:prSet loTypeId="urn:microsoft.com/office/officeart/2005/8/layout/process3" loCatId="process" qsTypeId="urn:microsoft.com/office/officeart/2005/8/quickstyle/simple1" qsCatId="simple" csTypeId="urn:microsoft.com/office/officeart/2005/8/colors/accent4_2" csCatId="accent4" phldr="1"/>
      <dgm:spPr/>
      <dgm:t>
        <a:bodyPr/>
        <a:lstStyle/>
        <a:p>
          <a:endParaRPr lang="nb-NO"/>
        </a:p>
      </dgm:t>
    </dgm:pt>
    <dgm:pt modelId="{37D3A0F9-9733-42E7-A23F-6124B71B4CCF}">
      <dgm:prSet phldrT="[Tekst]" custT="1"/>
      <dgm:spPr>
        <a:solidFill>
          <a:schemeClr val="tx2">
            <a:lumMod val="50000"/>
          </a:schemeClr>
        </a:solidFill>
      </dgm:spPr>
      <dgm:t>
        <a:bodyPr/>
        <a:lstStyle/>
        <a:p>
          <a:r>
            <a:rPr lang="nb-NO" sz="1000" dirty="0"/>
            <a:t> </a:t>
          </a:r>
          <a:r>
            <a:rPr lang="nb-NO" sz="1100" b="1" dirty="0"/>
            <a:t>Steg 1: Kartlegge drivere hos eksisterende medlemmer</a:t>
          </a:r>
        </a:p>
      </dgm:t>
    </dgm:pt>
    <dgm:pt modelId="{141CC90E-F3CD-4ACA-932F-4B8158FC5EC8}" type="parTrans" cxnId="{02515D50-72DF-4769-93C6-8A8AA2FB5FBA}">
      <dgm:prSet/>
      <dgm:spPr/>
      <dgm:t>
        <a:bodyPr/>
        <a:lstStyle/>
        <a:p>
          <a:endParaRPr lang="nb-NO" sz="800"/>
        </a:p>
      </dgm:t>
    </dgm:pt>
    <dgm:pt modelId="{5B547958-AD24-4379-91D4-8E810F47B16F}" type="sibTrans" cxnId="{02515D50-72DF-4769-93C6-8A8AA2FB5FBA}">
      <dgm:prSet custT="1"/>
      <dgm:spPr/>
      <dgm:t>
        <a:bodyPr/>
        <a:lstStyle/>
        <a:p>
          <a:endParaRPr lang="nb-NO" sz="900"/>
        </a:p>
      </dgm:t>
    </dgm:pt>
    <dgm:pt modelId="{38B994CF-6FFF-488A-A6F8-175E4C265450}">
      <dgm:prSet phldrT="[Tekst]" custT="1"/>
      <dgm:spPr>
        <a:ln w="6350"/>
      </dgm:spPr>
      <dgm:t>
        <a:bodyPr/>
        <a:lstStyle/>
        <a:p>
          <a:r>
            <a:rPr lang="nb-NO" sz="1000" b="1" u="sng" dirty="0"/>
            <a:t>Formål: </a:t>
          </a:r>
        </a:p>
      </dgm:t>
    </dgm:pt>
    <dgm:pt modelId="{61CF0ECC-29BB-4065-9479-8C8EB98BA10B}" type="parTrans" cxnId="{B8F1C59F-EC16-4A35-905F-20EE81FCCE81}">
      <dgm:prSet/>
      <dgm:spPr/>
      <dgm:t>
        <a:bodyPr/>
        <a:lstStyle/>
        <a:p>
          <a:endParaRPr lang="nb-NO" sz="800"/>
        </a:p>
      </dgm:t>
    </dgm:pt>
    <dgm:pt modelId="{53971345-FB58-4A7A-ADBC-90BFAF94EEAC}" type="sibTrans" cxnId="{B8F1C59F-EC16-4A35-905F-20EE81FCCE81}">
      <dgm:prSet/>
      <dgm:spPr/>
      <dgm:t>
        <a:bodyPr/>
        <a:lstStyle/>
        <a:p>
          <a:endParaRPr lang="nb-NO" sz="800"/>
        </a:p>
      </dgm:t>
    </dgm:pt>
    <dgm:pt modelId="{EBF5909B-D0BE-45FD-A0DB-1B769B4B35A7}">
      <dgm:prSet phldrT="[Tekst]" custT="1"/>
      <dgm:spPr>
        <a:solidFill>
          <a:schemeClr val="accent1">
            <a:lumMod val="50000"/>
          </a:schemeClr>
        </a:solidFill>
      </dgm:spPr>
      <dgm:t>
        <a:bodyPr/>
        <a:lstStyle/>
        <a:p>
          <a:r>
            <a:rPr lang="nb-NO" sz="1100" dirty="0"/>
            <a:t> </a:t>
          </a:r>
          <a:r>
            <a:rPr lang="nb-NO" sz="1100" b="1" dirty="0"/>
            <a:t>Steg 2: Kartlegge drivere hos potensielle medlemmer</a:t>
          </a:r>
        </a:p>
      </dgm:t>
    </dgm:pt>
    <dgm:pt modelId="{6F3AF07E-DC42-4125-9C5A-61DB98E7929B}" type="parTrans" cxnId="{19E76068-07B5-4960-B7E9-8FAF664CB188}">
      <dgm:prSet/>
      <dgm:spPr/>
      <dgm:t>
        <a:bodyPr/>
        <a:lstStyle/>
        <a:p>
          <a:endParaRPr lang="nb-NO" sz="800"/>
        </a:p>
      </dgm:t>
    </dgm:pt>
    <dgm:pt modelId="{92FB22E1-B2FB-4461-9474-80DA8D93D8A6}" type="sibTrans" cxnId="{19E76068-07B5-4960-B7E9-8FAF664CB188}">
      <dgm:prSet custT="1"/>
      <dgm:spPr/>
      <dgm:t>
        <a:bodyPr/>
        <a:lstStyle/>
        <a:p>
          <a:endParaRPr lang="nb-NO" sz="900"/>
        </a:p>
      </dgm:t>
    </dgm:pt>
    <dgm:pt modelId="{FAAE6DBE-4C14-4281-BF1D-829ACF253495}">
      <dgm:prSet phldrT="[Tekst]" custT="1"/>
      <dgm:spPr>
        <a:ln w="6350"/>
      </dgm:spPr>
      <dgm:t>
        <a:bodyPr/>
        <a:lstStyle/>
        <a:p>
          <a:r>
            <a:rPr lang="nb-NO" sz="1000" b="1" u="sng">
              <a:solidFill>
                <a:sysClr val="windowText" lastClr="000000"/>
              </a:solidFill>
            </a:rPr>
            <a:t> Formål</a:t>
          </a:r>
          <a:r>
            <a:rPr lang="nb-NO" sz="1000" b="1" u="sng" dirty="0">
              <a:solidFill>
                <a:sysClr val="windowText" lastClr="000000"/>
              </a:solidFill>
            </a:rPr>
            <a:t>:</a:t>
          </a:r>
        </a:p>
      </dgm:t>
    </dgm:pt>
    <dgm:pt modelId="{7654192B-C1E1-4137-88F4-B94950EAE73C}" type="parTrans" cxnId="{E0DC29E0-2397-42BD-A3A8-2447D967BC9B}">
      <dgm:prSet/>
      <dgm:spPr/>
      <dgm:t>
        <a:bodyPr/>
        <a:lstStyle/>
        <a:p>
          <a:endParaRPr lang="nb-NO" sz="800"/>
        </a:p>
      </dgm:t>
    </dgm:pt>
    <dgm:pt modelId="{A0BE9A21-CCF0-40B8-8B08-7B1E7ED02291}" type="sibTrans" cxnId="{E0DC29E0-2397-42BD-A3A8-2447D967BC9B}">
      <dgm:prSet/>
      <dgm:spPr/>
      <dgm:t>
        <a:bodyPr/>
        <a:lstStyle/>
        <a:p>
          <a:endParaRPr lang="nb-NO" sz="800"/>
        </a:p>
      </dgm:t>
    </dgm:pt>
    <dgm:pt modelId="{1153FCE3-42F6-48AF-9FC2-5E51F2D5F740}">
      <dgm:prSet phldrT="[Tekst]" custT="1"/>
      <dgm:spPr/>
      <dgm:t>
        <a:bodyPr/>
        <a:lstStyle/>
        <a:p>
          <a:r>
            <a:rPr lang="nb-NO" sz="1000" dirty="0"/>
            <a:t> </a:t>
          </a:r>
          <a:r>
            <a:rPr lang="nb-NO" sz="1100" b="1" dirty="0"/>
            <a:t>Steg 3: Kvantifisering av drivere</a:t>
          </a:r>
        </a:p>
      </dgm:t>
    </dgm:pt>
    <dgm:pt modelId="{D6187995-748C-4314-BE5E-70139F3BA153}" type="parTrans" cxnId="{2B4E99E5-6125-47F2-9665-D88FC6575165}">
      <dgm:prSet/>
      <dgm:spPr/>
      <dgm:t>
        <a:bodyPr/>
        <a:lstStyle/>
        <a:p>
          <a:endParaRPr lang="nb-NO" sz="800"/>
        </a:p>
      </dgm:t>
    </dgm:pt>
    <dgm:pt modelId="{0D2005A2-7ADD-4065-B5E8-0B98A22EB0E6}" type="sibTrans" cxnId="{2B4E99E5-6125-47F2-9665-D88FC6575165}">
      <dgm:prSet/>
      <dgm:spPr/>
      <dgm:t>
        <a:bodyPr/>
        <a:lstStyle/>
        <a:p>
          <a:endParaRPr lang="nb-NO" sz="800"/>
        </a:p>
      </dgm:t>
    </dgm:pt>
    <dgm:pt modelId="{B6490F27-2C08-4329-891B-FB28D783BFBD}">
      <dgm:prSet phldrT="[Tekst]" custT="1"/>
      <dgm:spPr>
        <a:ln w="6350"/>
      </dgm:spPr>
      <dgm:t>
        <a:bodyPr/>
        <a:lstStyle/>
        <a:p>
          <a:r>
            <a:rPr lang="nb-NO" sz="1050" b="1" u="sng" dirty="0">
              <a:solidFill>
                <a:schemeClr val="tx1">
                  <a:lumMod val="50000"/>
                  <a:lumOff val="50000"/>
                </a:schemeClr>
              </a:solidFill>
            </a:rPr>
            <a:t> Formål:</a:t>
          </a:r>
        </a:p>
      </dgm:t>
    </dgm:pt>
    <dgm:pt modelId="{D7F35638-B391-4422-8996-A9CADB888026}" type="parTrans" cxnId="{4D1EF19A-6A26-4799-9D9E-CCF059DCCAE2}">
      <dgm:prSet/>
      <dgm:spPr/>
      <dgm:t>
        <a:bodyPr/>
        <a:lstStyle/>
        <a:p>
          <a:endParaRPr lang="nb-NO" sz="800"/>
        </a:p>
      </dgm:t>
    </dgm:pt>
    <dgm:pt modelId="{A0CDA687-7AF0-47D2-8427-EC45764ABB90}" type="sibTrans" cxnId="{4D1EF19A-6A26-4799-9D9E-CCF059DCCAE2}">
      <dgm:prSet/>
      <dgm:spPr/>
      <dgm:t>
        <a:bodyPr/>
        <a:lstStyle/>
        <a:p>
          <a:endParaRPr lang="nb-NO" sz="800"/>
        </a:p>
      </dgm:t>
    </dgm:pt>
    <dgm:pt modelId="{181D2EF3-0CDF-4FF5-8213-8119A6827B50}">
      <dgm:prSet phldrT="[Tekst]" custT="1"/>
      <dgm:spPr>
        <a:ln w="6350"/>
      </dgm:spPr>
      <dgm:t>
        <a:bodyPr/>
        <a:lstStyle/>
        <a:p>
          <a:r>
            <a:rPr lang="nb-NO" sz="1000" dirty="0"/>
            <a:t>Kartlegge eksisterende medlemmers drivere for medlemskap, samt avdekke eventuelt gap mot organisasjonen</a:t>
          </a:r>
        </a:p>
      </dgm:t>
    </dgm:pt>
    <dgm:pt modelId="{186A0493-2DD9-4D37-8115-3BDD9486764F}" type="parTrans" cxnId="{4B4966C5-1630-48DC-983C-D314DE3F5B71}">
      <dgm:prSet/>
      <dgm:spPr/>
      <dgm:t>
        <a:bodyPr/>
        <a:lstStyle/>
        <a:p>
          <a:endParaRPr lang="nb-NO"/>
        </a:p>
      </dgm:t>
    </dgm:pt>
    <dgm:pt modelId="{E390DE3E-D542-4BDA-976A-E10A70448C81}" type="sibTrans" cxnId="{4B4966C5-1630-48DC-983C-D314DE3F5B71}">
      <dgm:prSet/>
      <dgm:spPr/>
      <dgm:t>
        <a:bodyPr/>
        <a:lstStyle/>
        <a:p>
          <a:endParaRPr lang="nb-NO"/>
        </a:p>
      </dgm:t>
    </dgm:pt>
    <dgm:pt modelId="{4BD1957F-8693-45B5-AF6D-24187EBADB89}">
      <dgm:prSet phldrT="[Tekst]" custT="1"/>
      <dgm:spPr>
        <a:ln w="6350"/>
      </dgm:spPr>
      <dgm:t>
        <a:bodyPr/>
        <a:lstStyle/>
        <a:p>
          <a:r>
            <a:rPr lang="nb-NO" sz="1000" dirty="0"/>
            <a:t>Fokusgruppe I: 5 representanter fra ulike funksjoner i organisasjonen</a:t>
          </a:r>
        </a:p>
      </dgm:t>
    </dgm:pt>
    <dgm:pt modelId="{9E83D94C-3560-4E51-B1B9-B6DD5E337FC1}" type="parTrans" cxnId="{8AE75606-2512-4602-9C9F-F003D564B955}">
      <dgm:prSet/>
      <dgm:spPr/>
      <dgm:t>
        <a:bodyPr/>
        <a:lstStyle/>
        <a:p>
          <a:endParaRPr lang="nb-NO"/>
        </a:p>
      </dgm:t>
    </dgm:pt>
    <dgm:pt modelId="{79BA50D8-AD4A-4FBE-875C-99234C4E2765}" type="sibTrans" cxnId="{8AE75606-2512-4602-9C9F-F003D564B955}">
      <dgm:prSet/>
      <dgm:spPr/>
      <dgm:t>
        <a:bodyPr/>
        <a:lstStyle/>
        <a:p>
          <a:endParaRPr lang="nb-NO"/>
        </a:p>
      </dgm:t>
    </dgm:pt>
    <dgm:pt modelId="{7B26FBDC-E8A9-45FF-8180-E4767285D7CD}">
      <dgm:prSet phldrT="[Tekst]" custT="1"/>
      <dgm:spPr>
        <a:ln w="6350"/>
      </dgm:spPr>
      <dgm:t>
        <a:bodyPr/>
        <a:lstStyle/>
        <a:p>
          <a:r>
            <a:rPr lang="nb-NO" sz="1000" dirty="0">
              <a:solidFill>
                <a:sysClr val="windowText" lastClr="000000"/>
              </a:solidFill>
            </a:rPr>
            <a:t> 6- 8 dybdeintervjuer blant (a) studenter  og (b) erfarne samfunnsvitere som i dag ikke er medlem</a:t>
          </a:r>
        </a:p>
      </dgm:t>
    </dgm:pt>
    <dgm:pt modelId="{EC64E7B0-19AC-4FCD-BB21-0E26504E06C8}" type="parTrans" cxnId="{AC74C940-C0B3-4A79-9255-1FF5471D91DF}">
      <dgm:prSet/>
      <dgm:spPr/>
      <dgm:t>
        <a:bodyPr/>
        <a:lstStyle/>
        <a:p>
          <a:endParaRPr lang="nb-NO"/>
        </a:p>
      </dgm:t>
    </dgm:pt>
    <dgm:pt modelId="{E64EEFD2-1AA6-47EB-8EFE-B8FEAC5EEEE0}" type="sibTrans" cxnId="{AC74C940-C0B3-4A79-9255-1FF5471D91DF}">
      <dgm:prSet/>
      <dgm:spPr/>
      <dgm:t>
        <a:bodyPr/>
        <a:lstStyle/>
        <a:p>
          <a:endParaRPr lang="nb-NO"/>
        </a:p>
      </dgm:t>
    </dgm:pt>
    <dgm:pt modelId="{DDD24229-8C79-43A2-BA02-EDB29F6A29B9}">
      <dgm:prSet phldrT="[Tekst]" custT="1"/>
      <dgm:spPr>
        <a:ln w="6350"/>
      </dgm:spPr>
      <dgm:t>
        <a:bodyPr/>
        <a:lstStyle/>
        <a:p>
          <a:endParaRPr lang="nb-NO" sz="1050" dirty="0">
            <a:solidFill>
              <a:schemeClr val="tx1">
                <a:lumMod val="50000"/>
                <a:lumOff val="50000"/>
              </a:schemeClr>
            </a:solidFill>
          </a:endParaRPr>
        </a:p>
      </dgm:t>
    </dgm:pt>
    <dgm:pt modelId="{C1D57EEF-B393-4A86-BC0D-FC52547E341D}" type="parTrans" cxnId="{1FCEC100-37CA-4A9C-AE5A-88D9FBF72506}">
      <dgm:prSet/>
      <dgm:spPr/>
      <dgm:t>
        <a:bodyPr/>
        <a:lstStyle/>
        <a:p>
          <a:endParaRPr lang="nb-NO"/>
        </a:p>
      </dgm:t>
    </dgm:pt>
    <dgm:pt modelId="{3C78145E-8E41-4474-A60F-AA33F45EF03F}" type="sibTrans" cxnId="{1FCEC100-37CA-4A9C-AE5A-88D9FBF72506}">
      <dgm:prSet/>
      <dgm:spPr/>
      <dgm:t>
        <a:bodyPr/>
        <a:lstStyle/>
        <a:p>
          <a:endParaRPr lang="nb-NO"/>
        </a:p>
      </dgm:t>
    </dgm:pt>
    <dgm:pt modelId="{993D7F64-85A1-48D3-9312-E0D15E82AF54}">
      <dgm:prSet phldrT="[Tekst]" custT="1"/>
      <dgm:spPr>
        <a:ln w="6350"/>
      </dgm:spPr>
      <dgm:t>
        <a:bodyPr/>
        <a:lstStyle/>
        <a:p>
          <a:r>
            <a:rPr lang="nb-NO" sz="1000" dirty="0"/>
            <a:t>Fokusgruppe II: 5 representanter fra ulike utdannelsesretning, alder og kjønn</a:t>
          </a:r>
        </a:p>
      </dgm:t>
    </dgm:pt>
    <dgm:pt modelId="{D35466BA-90ED-4FD0-87AC-7A6742ADE42E}" type="parTrans" cxnId="{DFE76C0B-1ABA-4EB6-AADF-DB21068EB590}">
      <dgm:prSet/>
      <dgm:spPr/>
      <dgm:t>
        <a:bodyPr/>
        <a:lstStyle/>
        <a:p>
          <a:endParaRPr lang="nb-NO"/>
        </a:p>
      </dgm:t>
    </dgm:pt>
    <dgm:pt modelId="{62EF2B9F-2A93-4404-BCFB-EBCCD20E7830}" type="sibTrans" cxnId="{DFE76C0B-1ABA-4EB6-AADF-DB21068EB590}">
      <dgm:prSet/>
      <dgm:spPr/>
      <dgm:t>
        <a:bodyPr/>
        <a:lstStyle/>
        <a:p>
          <a:endParaRPr lang="nb-NO"/>
        </a:p>
      </dgm:t>
    </dgm:pt>
    <dgm:pt modelId="{51D1A291-9911-4015-A5D7-F0FCD62B8EF3}">
      <dgm:prSet phldrT="[Tekst]" custT="1"/>
      <dgm:spPr>
        <a:ln w="6350"/>
      </dgm:spPr>
      <dgm:t>
        <a:bodyPr/>
        <a:lstStyle/>
        <a:p>
          <a:r>
            <a:rPr lang="nb-NO" sz="1000" dirty="0"/>
            <a:t>Fokusgruppe III: Kontrollgruppe. Samme sammensetning som FG II</a:t>
          </a:r>
        </a:p>
      </dgm:t>
    </dgm:pt>
    <dgm:pt modelId="{9BB3E55F-576D-40DA-A074-E0543C963788}" type="parTrans" cxnId="{D32B509B-59B2-4928-9921-BD249992CA4B}">
      <dgm:prSet/>
      <dgm:spPr/>
      <dgm:t>
        <a:bodyPr/>
        <a:lstStyle/>
        <a:p>
          <a:endParaRPr lang="nb-NO"/>
        </a:p>
      </dgm:t>
    </dgm:pt>
    <dgm:pt modelId="{21E09E64-5899-454F-BB29-13363ECAE50E}" type="sibTrans" cxnId="{D32B509B-59B2-4928-9921-BD249992CA4B}">
      <dgm:prSet/>
      <dgm:spPr/>
      <dgm:t>
        <a:bodyPr/>
        <a:lstStyle/>
        <a:p>
          <a:endParaRPr lang="nb-NO"/>
        </a:p>
      </dgm:t>
    </dgm:pt>
    <dgm:pt modelId="{B4FB2096-DF7C-46F1-8648-83A686221041}">
      <dgm:prSet phldrT="[Tekst]" custT="1"/>
      <dgm:spPr>
        <a:ln w="6350"/>
      </dgm:spPr>
      <dgm:t>
        <a:bodyPr/>
        <a:lstStyle/>
        <a:p>
          <a:r>
            <a:rPr lang="nb-NO" sz="1000" dirty="0">
              <a:solidFill>
                <a:sysClr val="windowText" lastClr="000000"/>
              </a:solidFill>
            </a:rPr>
            <a:t>Kartlegge potensielle medlemmers drivere, samt avdekke gap </a:t>
          </a:r>
          <a:r>
            <a:rPr lang="nb-NO" sz="1000" dirty="0" err="1">
              <a:solidFill>
                <a:sysClr val="windowText" lastClr="000000"/>
              </a:solidFill>
            </a:rPr>
            <a:t>ift</a:t>
          </a:r>
          <a:r>
            <a:rPr lang="nb-NO" sz="1000" dirty="0">
              <a:solidFill>
                <a:sysClr val="windowText" lastClr="000000"/>
              </a:solidFill>
            </a:rPr>
            <a:t> (steg 1) eksisterende medlemmer og organisasjonen</a:t>
          </a:r>
        </a:p>
      </dgm:t>
    </dgm:pt>
    <dgm:pt modelId="{95101B83-524F-47E7-A042-473A358D03ED}" type="parTrans" cxnId="{6D83581A-508E-465F-A44A-8B509F84BAD1}">
      <dgm:prSet/>
      <dgm:spPr/>
      <dgm:t>
        <a:bodyPr/>
        <a:lstStyle/>
        <a:p>
          <a:endParaRPr lang="nb-NO"/>
        </a:p>
      </dgm:t>
    </dgm:pt>
    <dgm:pt modelId="{07A2C250-F3E0-4424-B952-9B47C40C6E11}" type="sibTrans" cxnId="{6D83581A-508E-465F-A44A-8B509F84BAD1}">
      <dgm:prSet/>
      <dgm:spPr/>
      <dgm:t>
        <a:bodyPr/>
        <a:lstStyle/>
        <a:p>
          <a:endParaRPr lang="nb-NO"/>
        </a:p>
      </dgm:t>
    </dgm:pt>
    <dgm:pt modelId="{695C74A0-66A6-4ED7-8F35-38383C5EF18F}">
      <dgm:prSet phldrT="[Tekst]" custT="1"/>
      <dgm:spPr>
        <a:ln w="6350"/>
      </dgm:spPr>
      <dgm:t>
        <a:bodyPr/>
        <a:lstStyle/>
        <a:p>
          <a:r>
            <a:rPr lang="nb-NO" sz="1000" b="1" u="sng" dirty="0">
              <a:solidFill>
                <a:sysClr val="windowText" lastClr="000000"/>
              </a:solidFill>
            </a:rPr>
            <a:t>Metodisk tilnærming:</a:t>
          </a:r>
        </a:p>
      </dgm:t>
    </dgm:pt>
    <dgm:pt modelId="{9982D0CA-9050-4234-ABC0-088AABF16CBE}" type="parTrans" cxnId="{23050C9E-CD62-4340-9B15-1F983639AE59}">
      <dgm:prSet/>
      <dgm:spPr/>
      <dgm:t>
        <a:bodyPr/>
        <a:lstStyle/>
        <a:p>
          <a:endParaRPr lang="nb-NO"/>
        </a:p>
      </dgm:t>
    </dgm:pt>
    <dgm:pt modelId="{B94D61AA-D4C9-410C-A9EF-8312EAF6836D}" type="sibTrans" cxnId="{23050C9E-CD62-4340-9B15-1F983639AE59}">
      <dgm:prSet/>
      <dgm:spPr/>
      <dgm:t>
        <a:bodyPr/>
        <a:lstStyle/>
        <a:p>
          <a:endParaRPr lang="nb-NO"/>
        </a:p>
      </dgm:t>
    </dgm:pt>
    <dgm:pt modelId="{170416DD-CDE8-4D17-ABF2-7D0FC219BA3E}">
      <dgm:prSet phldrT="[Tekst]" custT="1"/>
      <dgm:spPr>
        <a:ln w="6350"/>
      </dgm:spPr>
      <dgm:t>
        <a:bodyPr/>
        <a:lstStyle/>
        <a:p>
          <a:endParaRPr lang="nb-NO" sz="1000" dirty="0">
            <a:solidFill>
              <a:sysClr val="windowText" lastClr="000000"/>
            </a:solidFill>
          </a:endParaRPr>
        </a:p>
      </dgm:t>
    </dgm:pt>
    <dgm:pt modelId="{D0E46CFC-E84F-4719-8410-74BDE4D9329F}" type="parTrans" cxnId="{10B0F541-4054-4C3B-8883-227233265806}">
      <dgm:prSet/>
      <dgm:spPr/>
      <dgm:t>
        <a:bodyPr/>
        <a:lstStyle/>
        <a:p>
          <a:endParaRPr lang="nb-NO"/>
        </a:p>
      </dgm:t>
    </dgm:pt>
    <dgm:pt modelId="{7CB9DBCD-AF0A-4BB0-BBE3-2C83C348A7EE}" type="sibTrans" cxnId="{10B0F541-4054-4C3B-8883-227233265806}">
      <dgm:prSet/>
      <dgm:spPr/>
      <dgm:t>
        <a:bodyPr/>
        <a:lstStyle/>
        <a:p>
          <a:endParaRPr lang="nb-NO"/>
        </a:p>
      </dgm:t>
    </dgm:pt>
    <dgm:pt modelId="{D813D73C-E4ED-401A-99F7-8A9FAA645829}">
      <dgm:prSet phldrT="[Tekst]" custT="1"/>
      <dgm:spPr>
        <a:ln w="6350"/>
      </dgm:spPr>
      <dgm:t>
        <a:bodyPr/>
        <a:lstStyle/>
        <a:p>
          <a:r>
            <a:rPr lang="nb-NO" sz="1050" dirty="0">
              <a:solidFill>
                <a:schemeClr val="tx1">
                  <a:lumMod val="50000"/>
                  <a:lumOff val="50000"/>
                </a:schemeClr>
              </a:solidFill>
            </a:rPr>
            <a:t> Kartlegge hvilke drivere som har størst effekt. </a:t>
          </a:r>
        </a:p>
      </dgm:t>
    </dgm:pt>
    <dgm:pt modelId="{8E0C2612-1AD6-4441-8FE5-D5D1D82931A4}" type="parTrans" cxnId="{2B1DCCA7-C746-4881-BBF2-F5E4413D1A15}">
      <dgm:prSet/>
      <dgm:spPr/>
      <dgm:t>
        <a:bodyPr/>
        <a:lstStyle/>
        <a:p>
          <a:endParaRPr lang="nb-NO"/>
        </a:p>
      </dgm:t>
    </dgm:pt>
    <dgm:pt modelId="{45A8F487-AABD-4305-A67B-A04FE4CCD05A}" type="sibTrans" cxnId="{2B1DCCA7-C746-4881-BBF2-F5E4413D1A15}">
      <dgm:prSet/>
      <dgm:spPr/>
      <dgm:t>
        <a:bodyPr/>
        <a:lstStyle/>
        <a:p>
          <a:endParaRPr lang="nb-NO"/>
        </a:p>
      </dgm:t>
    </dgm:pt>
    <dgm:pt modelId="{A7C24B10-414B-4588-9632-588A9683E46E}">
      <dgm:prSet phldrT="[Tekst]" custT="1"/>
      <dgm:spPr>
        <a:ln w="6350"/>
      </dgm:spPr>
      <dgm:t>
        <a:bodyPr/>
        <a:lstStyle/>
        <a:p>
          <a:r>
            <a:rPr lang="nb-NO" sz="1050" b="1" u="sng" dirty="0">
              <a:solidFill>
                <a:schemeClr val="tx1">
                  <a:lumMod val="50000"/>
                  <a:lumOff val="50000"/>
                </a:schemeClr>
              </a:solidFill>
            </a:rPr>
            <a:t>Metodisk tilnærming:</a:t>
          </a:r>
        </a:p>
      </dgm:t>
    </dgm:pt>
    <dgm:pt modelId="{7DB8D383-B052-4024-A864-02515AB6BD12}" type="parTrans" cxnId="{9B60FFD8-3E3F-432E-B2BE-83D525EA84EE}">
      <dgm:prSet/>
      <dgm:spPr/>
      <dgm:t>
        <a:bodyPr/>
        <a:lstStyle/>
        <a:p>
          <a:endParaRPr lang="nb-NO"/>
        </a:p>
      </dgm:t>
    </dgm:pt>
    <dgm:pt modelId="{896D1673-FE56-4214-9CE2-41D7CC64EFEA}" type="sibTrans" cxnId="{9B60FFD8-3E3F-432E-B2BE-83D525EA84EE}">
      <dgm:prSet/>
      <dgm:spPr/>
      <dgm:t>
        <a:bodyPr/>
        <a:lstStyle/>
        <a:p>
          <a:endParaRPr lang="nb-NO"/>
        </a:p>
      </dgm:t>
    </dgm:pt>
    <dgm:pt modelId="{4DFA04C3-E1E9-4238-BC4C-3F3F1B0CF35F}">
      <dgm:prSet phldrT="[Tekst]" custT="1"/>
      <dgm:spPr>
        <a:ln w="6350"/>
      </dgm:spPr>
      <dgm:t>
        <a:bodyPr/>
        <a:lstStyle/>
        <a:p>
          <a:endParaRPr lang="nb-NO" sz="1050" dirty="0">
            <a:solidFill>
              <a:schemeClr val="tx1">
                <a:lumMod val="50000"/>
                <a:lumOff val="50000"/>
              </a:schemeClr>
            </a:solidFill>
          </a:endParaRPr>
        </a:p>
      </dgm:t>
    </dgm:pt>
    <dgm:pt modelId="{C4B373E5-81E5-4EC9-9F87-25EDF845F71A}" type="parTrans" cxnId="{2CCAAA50-692D-49CF-8E8D-AD56C6621796}">
      <dgm:prSet/>
      <dgm:spPr/>
      <dgm:t>
        <a:bodyPr/>
        <a:lstStyle/>
        <a:p>
          <a:endParaRPr lang="nb-NO"/>
        </a:p>
      </dgm:t>
    </dgm:pt>
    <dgm:pt modelId="{1479223F-D541-4CFB-B7F8-03AF8B71552A}" type="sibTrans" cxnId="{2CCAAA50-692D-49CF-8E8D-AD56C6621796}">
      <dgm:prSet/>
      <dgm:spPr/>
      <dgm:t>
        <a:bodyPr/>
        <a:lstStyle/>
        <a:p>
          <a:endParaRPr lang="nb-NO"/>
        </a:p>
      </dgm:t>
    </dgm:pt>
    <dgm:pt modelId="{28B6B613-3798-4C95-A288-500B10065692}">
      <dgm:prSet phldrT="[Tekst]" custT="1"/>
      <dgm:spPr>
        <a:ln w="6350"/>
      </dgm:spPr>
      <dgm:t>
        <a:bodyPr/>
        <a:lstStyle/>
        <a:p>
          <a:r>
            <a:rPr lang="nb-NO" sz="1050" dirty="0">
              <a:solidFill>
                <a:schemeClr val="tx1">
                  <a:lumMod val="50000"/>
                  <a:lumOff val="50000"/>
                </a:schemeClr>
              </a:solidFill>
            </a:rPr>
            <a:t> Oppsett  av kvantitativ spørreundersøkelse  basert på steg 1 og 2</a:t>
          </a:r>
        </a:p>
      </dgm:t>
    </dgm:pt>
    <dgm:pt modelId="{B3B3A5EC-412D-4E2F-B6D0-5869561ED6A0}" type="parTrans" cxnId="{203958BC-A99D-4A28-A786-7087102D3736}">
      <dgm:prSet/>
      <dgm:spPr/>
      <dgm:t>
        <a:bodyPr/>
        <a:lstStyle/>
        <a:p>
          <a:endParaRPr lang="nb-NO"/>
        </a:p>
      </dgm:t>
    </dgm:pt>
    <dgm:pt modelId="{F3A6D720-A5D7-4D5E-95FA-3C9E28584187}" type="sibTrans" cxnId="{203958BC-A99D-4A28-A786-7087102D3736}">
      <dgm:prSet/>
      <dgm:spPr/>
      <dgm:t>
        <a:bodyPr/>
        <a:lstStyle/>
        <a:p>
          <a:endParaRPr lang="nb-NO"/>
        </a:p>
      </dgm:t>
    </dgm:pt>
    <dgm:pt modelId="{75A3F0CE-88FE-4C49-A634-E32F2975516A}">
      <dgm:prSet phldrT="[Tekst]" custT="1"/>
      <dgm:spPr>
        <a:ln w="6350"/>
      </dgm:spPr>
      <dgm:t>
        <a:bodyPr/>
        <a:lstStyle/>
        <a:p>
          <a:r>
            <a:rPr lang="nb-NO" sz="1050" dirty="0">
              <a:solidFill>
                <a:schemeClr val="tx1">
                  <a:lumMod val="50000"/>
                  <a:lumOff val="50000"/>
                </a:schemeClr>
              </a:solidFill>
            </a:rPr>
            <a:t> Utsendelse blant medlemmer. </a:t>
          </a:r>
        </a:p>
      </dgm:t>
    </dgm:pt>
    <dgm:pt modelId="{498F2CC3-A7D7-43B3-AE16-447863A4E28E}" type="parTrans" cxnId="{B47D74AE-FCE0-4AA7-9741-F2D0D453D87C}">
      <dgm:prSet/>
      <dgm:spPr/>
      <dgm:t>
        <a:bodyPr/>
        <a:lstStyle/>
        <a:p>
          <a:endParaRPr lang="nb-NO"/>
        </a:p>
      </dgm:t>
    </dgm:pt>
    <dgm:pt modelId="{92D2E2EB-675F-4E5E-B66E-0DE2506CC9C8}" type="sibTrans" cxnId="{B47D74AE-FCE0-4AA7-9741-F2D0D453D87C}">
      <dgm:prSet/>
      <dgm:spPr/>
      <dgm:t>
        <a:bodyPr/>
        <a:lstStyle/>
        <a:p>
          <a:endParaRPr lang="nb-NO"/>
        </a:p>
      </dgm:t>
    </dgm:pt>
    <dgm:pt modelId="{218F8A70-41C7-4375-9967-B5B06A1B4F8C}">
      <dgm:prSet phldrT="[Tekst]" custT="1"/>
      <dgm:spPr>
        <a:ln w="6350"/>
      </dgm:spPr>
      <dgm:t>
        <a:bodyPr/>
        <a:lstStyle/>
        <a:p>
          <a:endParaRPr lang="nb-NO" sz="1050" dirty="0">
            <a:solidFill>
              <a:schemeClr val="tx1">
                <a:lumMod val="50000"/>
                <a:lumOff val="50000"/>
              </a:schemeClr>
            </a:solidFill>
          </a:endParaRPr>
        </a:p>
      </dgm:t>
    </dgm:pt>
    <dgm:pt modelId="{2A65B910-06DD-4F67-8EF0-ABA9DD1FF14B}" type="parTrans" cxnId="{E65616D8-565C-49D6-9D40-A39D01EAC9F2}">
      <dgm:prSet/>
      <dgm:spPr/>
      <dgm:t>
        <a:bodyPr/>
        <a:lstStyle/>
        <a:p>
          <a:endParaRPr lang="nb-NO"/>
        </a:p>
      </dgm:t>
    </dgm:pt>
    <dgm:pt modelId="{198A5597-1BDF-4FC2-97AE-295ACC83D7F6}" type="sibTrans" cxnId="{E65616D8-565C-49D6-9D40-A39D01EAC9F2}">
      <dgm:prSet/>
      <dgm:spPr/>
      <dgm:t>
        <a:bodyPr/>
        <a:lstStyle/>
        <a:p>
          <a:endParaRPr lang="nb-NO"/>
        </a:p>
      </dgm:t>
    </dgm:pt>
    <dgm:pt modelId="{F38AD815-C309-4999-B65C-850CEBDAA9AB}">
      <dgm:prSet phldrT="[Tekst]" custT="1"/>
      <dgm:spPr>
        <a:ln w="6350"/>
      </dgm:spPr>
      <dgm:t>
        <a:bodyPr/>
        <a:lstStyle/>
        <a:p>
          <a:r>
            <a:rPr lang="nb-NO" sz="1050" dirty="0">
              <a:solidFill>
                <a:schemeClr val="tx1">
                  <a:lumMod val="50000"/>
                  <a:lumOff val="50000"/>
                </a:schemeClr>
              </a:solidFill>
            </a:rPr>
            <a:t>Gjennomføring og rapportering</a:t>
          </a:r>
        </a:p>
      </dgm:t>
    </dgm:pt>
    <dgm:pt modelId="{5A336099-CFA4-4F7B-A90D-FCAF559222D9}" type="parTrans" cxnId="{A57A94E5-B709-4D70-9969-6B02AEB04ED3}">
      <dgm:prSet/>
      <dgm:spPr/>
      <dgm:t>
        <a:bodyPr/>
        <a:lstStyle/>
        <a:p>
          <a:endParaRPr lang="nb-NO"/>
        </a:p>
      </dgm:t>
    </dgm:pt>
    <dgm:pt modelId="{186FD5EE-028B-446E-AF42-7FBEDF372DF5}" type="sibTrans" cxnId="{A57A94E5-B709-4D70-9969-6B02AEB04ED3}">
      <dgm:prSet/>
      <dgm:spPr/>
      <dgm:t>
        <a:bodyPr/>
        <a:lstStyle/>
        <a:p>
          <a:endParaRPr lang="nb-NO"/>
        </a:p>
      </dgm:t>
    </dgm:pt>
    <dgm:pt modelId="{EBB4B8ED-BDE2-4EA1-A1C5-C48CAB34E03F}">
      <dgm:prSet phldrT="[Tekst]" custT="1"/>
      <dgm:spPr>
        <a:ln w="6350"/>
      </dgm:spPr>
      <dgm:t>
        <a:bodyPr/>
        <a:lstStyle/>
        <a:p>
          <a:endParaRPr lang="nb-NO" sz="1000" dirty="0"/>
        </a:p>
      </dgm:t>
    </dgm:pt>
    <dgm:pt modelId="{85FB02E2-1054-4290-AA0B-55FE3C0AF6C7}" type="sibTrans" cxnId="{4190775F-12D7-43F0-ABDA-1D0988568BBF}">
      <dgm:prSet/>
      <dgm:spPr/>
      <dgm:t>
        <a:bodyPr/>
        <a:lstStyle/>
        <a:p>
          <a:endParaRPr lang="nb-NO"/>
        </a:p>
      </dgm:t>
    </dgm:pt>
    <dgm:pt modelId="{233E2534-85CE-4FF3-916F-40A8FA6997BF}" type="parTrans" cxnId="{4190775F-12D7-43F0-ABDA-1D0988568BBF}">
      <dgm:prSet/>
      <dgm:spPr/>
      <dgm:t>
        <a:bodyPr/>
        <a:lstStyle/>
        <a:p>
          <a:endParaRPr lang="nb-NO"/>
        </a:p>
      </dgm:t>
    </dgm:pt>
    <dgm:pt modelId="{5493B612-A638-4074-BD4B-E40654E2ABA5}">
      <dgm:prSet phldrT="[Tekst]" custT="1"/>
      <dgm:spPr>
        <a:ln w="6350"/>
      </dgm:spPr>
      <dgm:t>
        <a:bodyPr/>
        <a:lstStyle/>
        <a:p>
          <a:r>
            <a:rPr lang="nb-NO" sz="1000" b="1" u="sng" dirty="0"/>
            <a:t>Metodisk tilnærming:</a:t>
          </a:r>
        </a:p>
      </dgm:t>
    </dgm:pt>
    <dgm:pt modelId="{295E9B09-4279-4BD2-BC81-141D94226E22}" type="sibTrans" cxnId="{16D7C81F-04AA-4BDA-A647-4B25447BA4AA}">
      <dgm:prSet/>
      <dgm:spPr/>
      <dgm:t>
        <a:bodyPr/>
        <a:lstStyle/>
        <a:p>
          <a:endParaRPr lang="nb-NO"/>
        </a:p>
      </dgm:t>
    </dgm:pt>
    <dgm:pt modelId="{AB8D103E-93A6-49FB-ABAB-77C09C8BCE78}" type="parTrans" cxnId="{16D7C81F-04AA-4BDA-A647-4B25447BA4AA}">
      <dgm:prSet/>
      <dgm:spPr/>
      <dgm:t>
        <a:bodyPr/>
        <a:lstStyle/>
        <a:p>
          <a:endParaRPr lang="nb-NO"/>
        </a:p>
      </dgm:t>
    </dgm:pt>
    <dgm:pt modelId="{546B59EA-9878-42C4-AD16-8F947AD509AC}">
      <dgm:prSet phldrT="[Tekst]" custT="1"/>
      <dgm:spPr>
        <a:ln w="6350"/>
      </dgm:spPr>
      <dgm:t>
        <a:bodyPr/>
        <a:lstStyle/>
        <a:p>
          <a:r>
            <a:rPr lang="nb-NO" sz="1000" dirty="0"/>
            <a:t>GAPs-forståelse </a:t>
          </a:r>
          <a:r>
            <a:rPr lang="nb-NO" sz="1000" dirty="0" err="1"/>
            <a:t>ift</a:t>
          </a:r>
          <a:r>
            <a:rPr lang="nb-NO" sz="1000" dirty="0"/>
            <a:t>. drivere i forskjellige segmenter</a:t>
          </a:r>
        </a:p>
      </dgm:t>
    </dgm:pt>
    <dgm:pt modelId="{C568E481-E857-4604-BDA7-4E8938C15961}" type="parTrans" cxnId="{E30FEC8F-8CB3-45F0-B1F2-2EB1D4419173}">
      <dgm:prSet/>
      <dgm:spPr/>
      <dgm:t>
        <a:bodyPr/>
        <a:lstStyle/>
        <a:p>
          <a:endParaRPr lang="nb-NO"/>
        </a:p>
      </dgm:t>
    </dgm:pt>
    <dgm:pt modelId="{293FF4DE-CBB0-4466-8FB4-175F0C6979A2}" type="sibTrans" cxnId="{E30FEC8F-8CB3-45F0-B1F2-2EB1D4419173}">
      <dgm:prSet/>
      <dgm:spPr/>
      <dgm:t>
        <a:bodyPr/>
        <a:lstStyle/>
        <a:p>
          <a:endParaRPr lang="nb-NO"/>
        </a:p>
      </dgm:t>
    </dgm:pt>
    <dgm:pt modelId="{81A4FC7C-AA7E-4B62-90DF-38D2F3E4BAF5}" type="pres">
      <dgm:prSet presAssocID="{BA59BE3B-784C-4001-98FC-F985D5F80F9A}" presName="linearFlow" presStyleCnt="0">
        <dgm:presLayoutVars>
          <dgm:dir/>
          <dgm:animLvl val="lvl"/>
          <dgm:resizeHandles val="exact"/>
        </dgm:presLayoutVars>
      </dgm:prSet>
      <dgm:spPr/>
    </dgm:pt>
    <dgm:pt modelId="{A261C31D-7A5D-4D31-8099-BFA511ECA46C}" type="pres">
      <dgm:prSet presAssocID="{37D3A0F9-9733-42E7-A23F-6124B71B4CCF}" presName="composite" presStyleCnt="0"/>
      <dgm:spPr/>
    </dgm:pt>
    <dgm:pt modelId="{6C0F302B-B5BA-4793-9DD3-CE471D7012A6}" type="pres">
      <dgm:prSet presAssocID="{37D3A0F9-9733-42E7-A23F-6124B71B4CCF}" presName="parTx" presStyleLbl="node1" presStyleIdx="0" presStyleCnt="3">
        <dgm:presLayoutVars>
          <dgm:chMax val="0"/>
          <dgm:chPref val="0"/>
          <dgm:bulletEnabled val="1"/>
        </dgm:presLayoutVars>
      </dgm:prSet>
      <dgm:spPr/>
    </dgm:pt>
    <dgm:pt modelId="{02095A4B-7DD5-465F-BB3D-95BA2B3BF31B}" type="pres">
      <dgm:prSet presAssocID="{37D3A0F9-9733-42E7-A23F-6124B71B4CCF}" presName="parSh" presStyleLbl="node1" presStyleIdx="0" presStyleCnt="3"/>
      <dgm:spPr/>
    </dgm:pt>
    <dgm:pt modelId="{56D6EF65-5CEF-47CD-8E1A-90E6F13589B5}" type="pres">
      <dgm:prSet presAssocID="{37D3A0F9-9733-42E7-A23F-6124B71B4CCF}" presName="desTx" presStyleLbl="fgAcc1" presStyleIdx="0" presStyleCnt="3" custScaleX="119976">
        <dgm:presLayoutVars>
          <dgm:bulletEnabled val="1"/>
        </dgm:presLayoutVars>
      </dgm:prSet>
      <dgm:spPr/>
    </dgm:pt>
    <dgm:pt modelId="{A5DB0786-5248-4FDB-B12A-04F7DBBE8C77}" type="pres">
      <dgm:prSet presAssocID="{5B547958-AD24-4379-91D4-8E810F47B16F}" presName="sibTrans" presStyleLbl="sibTrans2D1" presStyleIdx="0" presStyleCnt="2"/>
      <dgm:spPr/>
    </dgm:pt>
    <dgm:pt modelId="{2720AE3E-EE1C-47A0-BF02-294018BBD67C}" type="pres">
      <dgm:prSet presAssocID="{5B547958-AD24-4379-91D4-8E810F47B16F}" presName="connTx" presStyleLbl="sibTrans2D1" presStyleIdx="0" presStyleCnt="2"/>
      <dgm:spPr/>
    </dgm:pt>
    <dgm:pt modelId="{420B7FDA-0752-421E-B787-2C44F18AB60C}" type="pres">
      <dgm:prSet presAssocID="{EBF5909B-D0BE-45FD-A0DB-1B769B4B35A7}" presName="composite" presStyleCnt="0"/>
      <dgm:spPr/>
    </dgm:pt>
    <dgm:pt modelId="{8665DDA6-34D4-458F-BD7E-E102AF267CF0}" type="pres">
      <dgm:prSet presAssocID="{EBF5909B-D0BE-45FD-A0DB-1B769B4B35A7}" presName="parTx" presStyleLbl="node1" presStyleIdx="0" presStyleCnt="3">
        <dgm:presLayoutVars>
          <dgm:chMax val="0"/>
          <dgm:chPref val="0"/>
          <dgm:bulletEnabled val="1"/>
        </dgm:presLayoutVars>
      </dgm:prSet>
      <dgm:spPr/>
    </dgm:pt>
    <dgm:pt modelId="{E2CF707D-BC43-4662-8D6B-8B60F3347F43}" type="pres">
      <dgm:prSet presAssocID="{EBF5909B-D0BE-45FD-A0DB-1B769B4B35A7}" presName="parSh" presStyleLbl="node1" presStyleIdx="1" presStyleCnt="3"/>
      <dgm:spPr/>
    </dgm:pt>
    <dgm:pt modelId="{EE4B0BFF-9342-4A8F-B053-D6362F9D52DE}" type="pres">
      <dgm:prSet presAssocID="{EBF5909B-D0BE-45FD-A0DB-1B769B4B35A7}" presName="desTx" presStyleLbl="fgAcc1" presStyleIdx="1" presStyleCnt="3" custScaleX="119976">
        <dgm:presLayoutVars>
          <dgm:bulletEnabled val="1"/>
        </dgm:presLayoutVars>
      </dgm:prSet>
      <dgm:spPr/>
    </dgm:pt>
    <dgm:pt modelId="{9EB44FE1-CEA5-4AC2-B748-1A47167F7E8B}" type="pres">
      <dgm:prSet presAssocID="{92FB22E1-B2FB-4461-9474-80DA8D93D8A6}" presName="sibTrans" presStyleLbl="sibTrans2D1" presStyleIdx="1" presStyleCnt="2" custLinFactNeighborX="-17332"/>
      <dgm:spPr/>
    </dgm:pt>
    <dgm:pt modelId="{CAF0B73B-0BE3-4DD2-8C40-AD3ECCA3D512}" type="pres">
      <dgm:prSet presAssocID="{92FB22E1-B2FB-4461-9474-80DA8D93D8A6}" presName="connTx" presStyleLbl="sibTrans2D1" presStyleIdx="1" presStyleCnt="2"/>
      <dgm:spPr/>
    </dgm:pt>
    <dgm:pt modelId="{4EB92FA9-C933-4E7F-8E0D-3082B870260B}" type="pres">
      <dgm:prSet presAssocID="{1153FCE3-42F6-48AF-9FC2-5E51F2D5F740}" presName="composite" presStyleCnt="0"/>
      <dgm:spPr/>
    </dgm:pt>
    <dgm:pt modelId="{24AC23C0-DA21-423C-9568-B8A8DBFEE76A}" type="pres">
      <dgm:prSet presAssocID="{1153FCE3-42F6-48AF-9FC2-5E51F2D5F740}" presName="parTx" presStyleLbl="node1" presStyleIdx="1" presStyleCnt="3">
        <dgm:presLayoutVars>
          <dgm:chMax val="0"/>
          <dgm:chPref val="0"/>
          <dgm:bulletEnabled val="1"/>
        </dgm:presLayoutVars>
      </dgm:prSet>
      <dgm:spPr/>
    </dgm:pt>
    <dgm:pt modelId="{A6299E8E-E99B-4B34-8E95-5A03EF9951AD}" type="pres">
      <dgm:prSet presAssocID="{1153FCE3-42F6-48AF-9FC2-5E51F2D5F740}" presName="parSh" presStyleLbl="node1" presStyleIdx="2" presStyleCnt="3"/>
      <dgm:spPr/>
    </dgm:pt>
    <dgm:pt modelId="{614025EC-76FD-4D3B-8F1E-83C7E84CC7C7}" type="pres">
      <dgm:prSet presAssocID="{1153FCE3-42F6-48AF-9FC2-5E51F2D5F740}" presName="desTx" presStyleLbl="fgAcc1" presStyleIdx="2" presStyleCnt="3" custScaleX="119976">
        <dgm:presLayoutVars>
          <dgm:bulletEnabled val="1"/>
        </dgm:presLayoutVars>
      </dgm:prSet>
      <dgm:spPr/>
    </dgm:pt>
  </dgm:ptLst>
  <dgm:cxnLst>
    <dgm:cxn modelId="{1FCEC100-37CA-4A9C-AE5A-88D9FBF72506}" srcId="{218F8A70-41C7-4375-9967-B5B06A1B4F8C}" destId="{DDD24229-8C79-43A2-BA02-EDB29F6A29B9}" srcOrd="0" destOrd="0" parTransId="{C1D57EEF-B393-4A86-BC0D-FC52547E341D}" sibTransId="{3C78145E-8E41-4474-A60F-AA33F45EF03F}"/>
    <dgm:cxn modelId="{8AE75606-2512-4602-9C9F-F003D564B955}" srcId="{37D3A0F9-9733-42E7-A23F-6124B71B4CCF}" destId="{4BD1957F-8693-45B5-AF6D-24187EBADB89}" srcOrd="5" destOrd="0" parTransId="{9E83D94C-3560-4E51-B1B9-B6DD5E337FC1}" sibTransId="{79BA50D8-AD4A-4FBE-875C-99234C4E2765}"/>
    <dgm:cxn modelId="{DFE76C0B-1ABA-4EB6-AADF-DB21068EB590}" srcId="{37D3A0F9-9733-42E7-A23F-6124B71B4CCF}" destId="{993D7F64-85A1-48D3-9312-E0D15E82AF54}" srcOrd="6" destOrd="0" parTransId="{D35466BA-90ED-4FD0-87AC-7A6742ADE42E}" sibTransId="{62EF2B9F-2A93-4404-BCFB-EBCCD20E7830}"/>
    <dgm:cxn modelId="{6D83581A-508E-465F-A44A-8B509F84BAD1}" srcId="{EBF5909B-D0BE-45FD-A0DB-1B769B4B35A7}" destId="{B4FB2096-DF7C-46F1-8648-83A686221041}" srcOrd="1" destOrd="0" parTransId="{95101B83-524F-47E7-A042-473A358D03ED}" sibTransId="{07A2C250-F3E0-4424-B952-9B47C40C6E11}"/>
    <dgm:cxn modelId="{7DC92C1C-D34E-47C9-8045-4ADAA89B26A6}" type="presOf" srcId="{37D3A0F9-9733-42E7-A23F-6124B71B4CCF}" destId="{6C0F302B-B5BA-4793-9DD3-CE471D7012A6}" srcOrd="0" destOrd="0" presId="urn:microsoft.com/office/officeart/2005/8/layout/process3"/>
    <dgm:cxn modelId="{BF65931C-C697-40F2-8B60-BAF0240CCCB6}" type="presOf" srcId="{1153FCE3-42F6-48AF-9FC2-5E51F2D5F740}" destId="{24AC23C0-DA21-423C-9568-B8A8DBFEE76A}" srcOrd="0" destOrd="0" presId="urn:microsoft.com/office/officeart/2005/8/layout/process3"/>
    <dgm:cxn modelId="{16D7C81F-04AA-4BDA-A647-4B25447BA4AA}" srcId="{37D3A0F9-9733-42E7-A23F-6124B71B4CCF}" destId="{5493B612-A638-4074-BD4B-E40654E2ABA5}" srcOrd="4" destOrd="0" parTransId="{AB8D103E-93A6-49FB-ABAB-77C09C8BCE78}" sibTransId="{295E9B09-4279-4BD2-BC81-141D94226E22}"/>
    <dgm:cxn modelId="{A1A79B24-DDBA-481E-BE92-49285855148C}" type="presOf" srcId="{4DFA04C3-E1E9-4238-BC4C-3F3F1B0CF35F}" destId="{614025EC-76FD-4D3B-8F1E-83C7E84CC7C7}" srcOrd="0" destOrd="2" presId="urn:microsoft.com/office/officeart/2005/8/layout/process3"/>
    <dgm:cxn modelId="{459B5427-3E7D-46C7-AB30-AE7E3DA9ACBF}" type="presOf" srcId="{A7C24B10-414B-4588-9632-588A9683E46E}" destId="{614025EC-76FD-4D3B-8F1E-83C7E84CC7C7}" srcOrd="0" destOrd="3" presId="urn:microsoft.com/office/officeart/2005/8/layout/process3"/>
    <dgm:cxn modelId="{7DEE3F30-2362-43F0-949B-07F10B12FF2C}" type="presOf" srcId="{B6490F27-2C08-4329-891B-FB28D783BFBD}" destId="{614025EC-76FD-4D3B-8F1E-83C7E84CC7C7}" srcOrd="0" destOrd="0" presId="urn:microsoft.com/office/officeart/2005/8/layout/process3"/>
    <dgm:cxn modelId="{74C9C43A-2D3A-4768-9CB0-23BF759ADF9B}" type="presOf" srcId="{38B994CF-6FFF-488A-A6F8-175E4C265450}" destId="{56D6EF65-5CEF-47CD-8E1A-90E6F13589B5}" srcOrd="0" destOrd="0" presId="urn:microsoft.com/office/officeart/2005/8/layout/process3"/>
    <dgm:cxn modelId="{AC74C940-C0B3-4A79-9255-1FF5471D91DF}" srcId="{695C74A0-66A6-4ED7-8F35-38383C5EF18F}" destId="{7B26FBDC-E8A9-45FF-8180-E4767285D7CD}" srcOrd="0" destOrd="0" parTransId="{EC64E7B0-19AC-4FCD-BB21-0E26504E06C8}" sibTransId="{E64EEFD2-1AA6-47EB-8EFE-B8FEAC5EEEE0}"/>
    <dgm:cxn modelId="{965F655B-D656-4376-8E15-0982258EF74D}" type="presOf" srcId="{4BD1957F-8693-45B5-AF6D-24187EBADB89}" destId="{56D6EF65-5CEF-47CD-8E1A-90E6F13589B5}" srcOrd="0" destOrd="5" presId="urn:microsoft.com/office/officeart/2005/8/layout/process3"/>
    <dgm:cxn modelId="{4190775F-12D7-43F0-ABDA-1D0988568BBF}" srcId="{37D3A0F9-9733-42E7-A23F-6124B71B4CCF}" destId="{EBB4B8ED-BDE2-4EA1-A1C5-C48CAB34E03F}" srcOrd="3" destOrd="0" parTransId="{233E2534-85CE-4FF3-916F-40A8FA6997BF}" sibTransId="{85FB02E2-1054-4290-AA0B-55FE3C0AF6C7}"/>
    <dgm:cxn modelId="{10B0F541-4054-4C3B-8883-227233265806}" srcId="{EBF5909B-D0BE-45FD-A0DB-1B769B4B35A7}" destId="{170416DD-CDE8-4D17-ABF2-7D0FC219BA3E}" srcOrd="2" destOrd="0" parTransId="{D0E46CFC-E84F-4719-8410-74BDE4D9329F}" sibTransId="{7CB9DBCD-AF0A-4BB0-BBE3-2C83C348A7EE}"/>
    <dgm:cxn modelId="{8319B742-B63D-4C12-AA31-D62595CA7C48}" type="presOf" srcId="{993D7F64-85A1-48D3-9312-E0D15E82AF54}" destId="{56D6EF65-5CEF-47CD-8E1A-90E6F13589B5}" srcOrd="0" destOrd="6" presId="urn:microsoft.com/office/officeart/2005/8/layout/process3"/>
    <dgm:cxn modelId="{19E76068-07B5-4960-B7E9-8FAF664CB188}" srcId="{BA59BE3B-784C-4001-98FC-F985D5F80F9A}" destId="{EBF5909B-D0BE-45FD-A0DB-1B769B4B35A7}" srcOrd="1" destOrd="0" parTransId="{6F3AF07E-DC42-4125-9C5A-61DB98E7929B}" sibTransId="{92FB22E1-B2FB-4461-9474-80DA8D93D8A6}"/>
    <dgm:cxn modelId="{3120466A-215A-4673-AD30-6FD0BB284186}" type="presOf" srcId="{170416DD-CDE8-4D17-ABF2-7D0FC219BA3E}" destId="{EE4B0BFF-9342-4A8F-B053-D6362F9D52DE}" srcOrd="0" destOrd="2" presId="urn:microsoft.com/office/officeart/2005/8/layout/process3"/>
    <dgm:cxn modelId="{E5F9F64D-98B3-463B-9CFE-E21A3D0229A0}" type="presOf" srcId="{37D3A0F9-9733-42E7-A23F-6124B71B4CCF}" destId="{02095A4B-7DD5-465F-BB3D-95BA2B3BF31B}" srcOrd="1" destOrd="0" presId="urn:microsoft.com/office/officeart/2005/8/layout/process3"/>
    <dgm:cxn modelId="{02515D50-72DF-4769-93C6-8A8AA2FB5FBA}" srcId="{BA59BE3B-784C-4001-98FC-F985D5F80F9A}" destId="{37D3A0F9-9733-42E7-A23F-6124B71B4CCF}" srcOrd="0" destOrd="0" parTransId="{141CC90E-F3CD-4ACA-932F-4B8158FC5EC8}" sibTransId="{5B547958-AD24-4379-91D4-8E810F47B16F}"/>
    <dgm:cxn modelId="{2CCAAA50-692D-49CF-8E8D-AD56C6621796}" srcId="{1153FCE3-42F6-48AF-9FC2-5E51F2D5F740}" destId="{4DFA04C3-E1E9-4238-BC4C-3F3F1B0CF35F}" srcOrd="2" destOrd="0" parTransId="{C4B373E5-81E5-4EC9-9F87-25EDF845F71A}" sibTransId="{1479223F-D541-4CFB-B7F8-03AF8B71552A}"/>
    <dgm:cxn modelId="{48D86559-47EA-4EE5-96F1-617BF20FB3DA}" type="presOf" srcId="{5B547958-AD24-4379-91D4-8E810F47B16F}" destId="{A5DB0786-5248-4FDB-B12A-04F7DBBE8C77}" srcOrd="0" destOrd="0" presId="urn:microsoft.com/office/officeart/2005/8/layout/process3"/>
    <dgm:cxn modelId="{4957D279-8B97-47C0-B723-0485983D85FD}" type="presOf" srcId="{EBF5909B-D0BE-45FD-A0DB-1B769B4B35A7}" destId="{E2CF707D-BC43-4662-8D6B-8B60F3347F43}" srcOrd="1" destOrd="0" presId="urn:microsoft.com/office/officeart/2005/8/layout/process3"/>
    <dgm:cxn modelId="{C79C647E-00FB-46DF-8032-6CFC2A59E0C6}" type="presOf" srcId="{F38AD815-C309-4999-B65C-850CEBDAA9AB}" destId="{614025EC-76FD-4D3B-8F1E-83C7E84CC7C7}" srcOrd="0" destOrd="6" presId="urn:microsoft.com/office/officeart/2005/8/layout/process3"/>
    <dgm:cxn modelId="{57264C81-9C41-4966-AC25-B667F55F8765}" type="presOf" srcId="{EBF5909B-D0BE-45FD-A0DB-1B769B4B35A7}" destId="{8665DDA6-34D4-458F-BD7E-E102AF267CF0}" srcOrd="0" destOrd="0" presId="urn:microsoft.com/office/officeart/2005/8/layout/process3"/>
    <dgm:cxn modelId="{E30FEC8F-8CB3-45F0-B1F2-2EB1D4419173}" srcId="{37D3A0F9-9733-42E7-A23F-6124B71B4CCF}" destId="{546B59EA-9878-42C4-AD16-8F947AD509AC}" srcOrd="2" destOrd="0" parTransId="{C568E481-E857-4604-BDA7-4E8938C15961}" sibTransId="{293FF4DE-CBB0-4466-8FB4-175F0C6979A2}"/>
    <dgm:cxn modelId="{A64BA192-5D2C-45E6-BE8D-C2A74DAD2D6B}" type="presOf" srcId="{D813D73C-E4ED-401A-99F7-8A9FAA645829}" destId="{614025EC-76FD-4D3B-8F1E-83C7E84CC7C7}" srcOrd="0" destOrd="1" presId="urn:microsoft.com/office/officeart/2005/8/layout/process3"/>
    <dgm:cxn modelId="{DFC9FF99-8C20-4539-A2FC-66CCD83E9FFA}" type="presOf" srcId="{28B6B613-3798-4C95-A288-500B10065692}" destId="{614025EC-76FD-4D3B-8F1E-83C7E84CC7C7}" srcOrd="0" destOrd="4" presId="urn:microsoft.com/office/officeart/2005/8/layout/process3"/>
    <dgm:cxn modelId="{4D1EF19A-6A26-4799-9D9E-CCF059DCCAE2}" srcId="{1153FCE3-42F6-48AF-9FC2-5E51F2D5F740}" destId="{B6490F27-2C08-4329-891B-FB28D783BFBD}" srcOrd="0" destOrd="0" parTransId="{D7F35638-B391-4422-8996-A9CADB888026}" sibTransId="{A0CDA687-7AF0-47D2-8427-EC45764ABB90}"/>
    <dgm:cxn modelId="{D32B509B-59B2-4928-9921-BD249992CA4B}" srcId="{37D3A0F9-9733-42E7-A23F-6124B71B4CCF}" destId="{51D1A291-9911-4015-A5D7-F0FCD62B8EF3}" srcOrd="7" destOrd="0" parTransId="{9BB3E55F-576D-40DA-A074-E0543C963788}" sibTransId="{21E09E64-5899-454F-BB29-13363ECAE50E}"/>
    <dgm:cxn modelId="{E89A3A9D-D31A-46A5-8319-323A795D06F7}" type="presOf" srcId="{1153FCE3-42F6-48AF-9FC2-5E51F2D5F740}" destId="{A6299E8E-E99B-4B34-8E95-5A03EF9951AD}" srcOrd="1" destOrd="0" presId="urn:microsoft.com/office/officeart/2005/8/layout/process3"/>
    <dgm:cxn modelId="{2F626D9D-DBFA-4D03-9AE8-C2A3D36E7C46}" type="presOf" srcId="{218F8A70-41C7-4375-9967-B5B06A1B4F8C}" destId="{614025EC-76FD-4D3B-8F1E-83C7E84CC7C7}" srcOrd="0" destOrd="7" presId="urn:microsoft.com/office/officeart/2005/8/layout/process3"/>
    <dgm:cxn modelId="{23050C9E-CD62-4340-9B15-1F983639AE59}" srcId="{EBF5909B-D0BE-45FD-A0DB-1B769B4B35A7}" destId="{695C74A0-66A6-4ED7-8F35-38383C5EF18F}" srcOrd="3" destOrd="0" parTransId="{9982D0CA-9050-4234-ABC0-088AABF16CBE}" sibTransId="{B94D61AA-D4C9-410C-A9EF-8312EAF6836D}"/>
    <dgm:cxn modelId="{B8F1C59F-EC16-4A35-905F-20EE81FCCE81}" srcId="{37D3A0F9-9733-42E7-A23F-6124B71B4CCF}" destId="{38B994CF-6FFF-488A-A6F8-175E4C265450}" srcOrd="0" destOrd="0" parTransId="{61CF0ECC-29BB-4065-9479-8C8EB98BA10B}" sibTransId="{53971345-FB58-4A7A-ADBC-90BFAF94EEAC}"/>
    <dgm:cxn modelId="{74FB2BA3-780A-484C-AB0B-912057FD5A61}" type="presOf" srcId="{BA59BE3B-784C-4001-98FC-F985D5F80F9A}" destId="{81A4FC7C-AA7E-4B62-90DF-38D2F3E4BAF5}" srcOrd="0" destOrd="0" presId="urn:microsoft.com/office/officeart/2005/8/layout/process3"/>
    <dgm:cxn modelId="{2B1DCCA7-C746-4881-BBF2-F5E4413D1A15}" srcId="{1153FCE3-42F6-48AF-9FC2-5E51F2D5F740}" destId="{D813D73C-E4ED-401A-99F7-8A9FAA645829}" srcOrd="1" destOrd="0" parTransId="{8E0C2612-1AD6-4441-8FE5-D5D1D82931A4}" sibTransId="{45A8F487-AABD-4305-A67B-A04FE4CCD05A}"/>
    <dgm:cxn modelId="{B47D74AE-FCE0-4AA7-9741-F2D0D453D87C}" srcId="{1153FCE3-42F6-48AF-9FC2-5E51F2D5F740}" destId="{75A3F0CE-88FE-4C49-A634-E32F2975516A}" srcOrd="5" destOrd="0" parTransId="{498F2CC3-A7D7-43B3-AE16-447863A4E28E}" sibTransId="{92D2E2EB-675F-4E5E-B66E-0DE2506CC9C8}"/>
    <dgm:cxn modelId="{222AC8BB-E0C3-4165-9462-5F05FBA2FF47}" type="presOf" srcId="{92FB22E1-B2FB-4461-9474-80DA8D93D8A6}" destId="{CAF0B73B-0BE3-4DD2-8C40-AD3ECCA3D512}" srcOrd="1" destOrd="0" presId="urn:microsoft.com/office/officeart/2005/8/layout/process3"/>
    <dgm:cxn modelId="{203958BC-A99D-4A28-A786-7087102D3736}" srcId="{1153FCE3-42F6-48AF-9FC2-5E51F2D5F740}" destId="{28B6B613-3798-4C95-A288-500B10065692}" srcOrd="4" destOrd="0" parTransId="{B3B3A5EC-412D-4E2F-B6D0-5869561ED6A0}" sibTransId="{F3A6D720-A5D7-4D5E-95FA-3C9E28584187}"/>
    <dgm:cxn modelId="{C0AC01C3-1CA8-4ABC-9D05-145A6DE76ED3}" type="presOf" srcId="{51D1A291-9911-4015-A5D7-F0FCD62B8EF3}" destId="{56D6EF65-5CEF-47CD-8E1A-90E6F13589B5}" srcOrd="0" destOrd="7" presId="urn:microsoft.com/office/officeart/2005/8/layout/process3"/>
    <dgm:cxn modelId="{4B4966C5-1630-48DC-983C-D314DE3F5B71}" srcId="{37D3A0F9-9733-42E7-A23F-6124B71B4CCF}" destId="{181D2EF3-0CDF-4FF5-8213-8119A6827B50}" srcOrd="1" destOrd="0" parTransId="{186A0493-2DD9-4D37-8115-3BDD9486764F}" sibTransId="{E390DE3E-D542-4BDA-976A-E10A70448C81}"/>
    <dgm:cxn modelId="{B380CACB-AEA3-4D3C-9C59-14329C208A3C}" type="presOf" srcId="{B4FB2096-DF7C-46F1-8648-83A686221041}" destId="{EE4B0BFF-9342-4A8F-B053-D6362F9D52DE}" srcOrd="0" destOrd="1" presId="urn:microsoft.com/office/officeart/2005/8/layout/process3"/>
    <dgm:cxn modelId="{EE94D6CE-681D-4CAC-BFE3-6F667E1CB74C}" type="presOf" srcId="{181D2EF3-0CDF-4FF5-8213-8119A6827B50}" destId="{56D6EF65-5CEF-47CD-8E1A-90E6F13589B5}" srcOrd="0" destOrd="1" presId="urn:microsoft.com/office/officeart/2005/8/layout/process3"/>
    <dgm:cxn modelId="{83B115D1-7A25-466C-A49A-C5A113DF4C2E}" type="presOf" srcId="{92FB22E1-B2FB-4461-9474-80DA8D93D8A6}" destId="{9EB44FE1-CEA5-4AC2-B748-1A47167F7E8B}" srcOrd="0" destOrd="0" presId="urn:microsoft.com/office/officeart/2005/8/layout/process3"/>
    <dgm:cxn modelId="{C25E64D5-4042-466A-8D81-5800F90859F6}" type="presOf" srcId="{5B547958-AD24-4379-91D4-8E810F47B16F}" destId="{2720AE3E-EE1C-47A0-BF02-294018BBD67C}" srcOrd="1" destOrd="0" presId="urn:microsoft.com/office/officeart/2005/8/layout/process3"/>
    <dgm:cxn modelId="{A298C5D5-A520-41B2-870B-A1F98366CC73}" type="presOf" srcId="{DDD24229-8C79-43A2-BA02-EDB29F6A29B9}" destId="{614025EC-76FD-4D3B-8F1E-83C7E84CC7C7}" srcOrd="0" destOrd="8" presId="urn:microsoft.com/office/officeart/2005/8/layout/process3"/>
    <dgm:cxn modelId="{E65616D8-565C-49D6-9D40-A39D01EAC9F2}" srcId="{1153FCE3-42F6-48AF-9FC2-5E51F2D5F740}" destId="{218F8A70-41C7-4375-9967-B5B06A1B4F8C}" srcOrd="7" destOrd="0" parTransId="{2A65B910-06DD-4F67-8EF0-ABA9DD1FF14B}" sibTransId="{198A5597-1BDF-4FC2-97AE-295ACC83D7F6}"/>
    <dgm:cxn modelId="{9B60FFD8-3E3F-432E-B2BE-83D525EA84EE}" srcId="{1153FCE3-42F6-48AF-9FC2-5E51F2D5F740}" destId="{A7C24B10-414B-4588-9632-588A9683E46E}" srcOrd="3" destOrd="0" parTransId="{7DB8D383-B052-4024-A864-02515AB6BD12}" sibTransId="{896D1673-FE56-4214-9CE2-41D7CC64EFEA}"/>
    <dgm:cxn modelId="{3E1336DD-E596-4198-9C71-99015B3953CB}" type="presOf" srcId="{546B59EA-9878-42C4-AD16-8F947AD509AC}" destId="{56D6EF65-5CEF-47CD-8E1A-90E6F13589B5}" srcOrd="0" destOrd="2" presId="urn:microsoft.com/office/officeart/2005/8/layout/process3"/>
    <dgm:cxn modelId="{A5B05EDD-B433-4040-BA89-CDCAE43ED41A}" type="presOf" srcId="{5493B612-A638-4074-BD4B-E40654E2ABA5}" destId="{56D6EF65-5CEF-47CD-8E1A-90E6F13589B5}" srcOrd="0" destOrd="4" presId="urn:microsoft.com/office/officeart/2005/8/layout/process3"/>
    <dgm:cxn modelId="{8491C7DE-5150-43C3-89BA-074B0BD822D9}" type="presOf" srcId="{FAAE6DBE-4C14-4281-BF1D-829ACF253495}" destId="{EE4B0BFF-9342-4A8F-B053-D6362F9D52DE}" srcOrd="0" destOrd="0" presId="urn:microsoft.com/office/officeart/2005/8/layout/process3"/>
    <dgm:cxn modelId="{E0DC29E0-2397-42BD-A3A8-2447D967BC9B}" srcId="{EBF5909B-D0BE-45FD-A0DB-1B769B4B35A7}" destId="{FAAE6DBE-4C14-4281-BF1D-829ACF253495}" srcOrd="0" destOrd="0" parTransId="{7654192B-C1E1-4137-88F4-B94950EAE73C}" sibTransId="{A0BE9A21-CCF0-40B8-8B08-7B1E7ED02291}"/>
    <dgm:cxn modelId="{BBC449E0-612F-4F9D-9E40-1880B2543823}" type="presOf" srcId="{75A3F0CE-88FE-4C49-A634-E32F2975516A}" destId="{614025EC-76FD-4D3B-8F1E-83C7E84CC7C7}" srcOrd="0" destOrd="5" presId="urn:microsoft.com/office/officeart/2005/8/layout/process3"/>
    <dgm:cxn modelId="{A57A94E5-B709-4D70-9969-6B02AEB04ED3}" srcId="{1153FCE3-42F6-48AF-9FC2-5E51F2D5F740}" destId="{F38AD815-C309-4999-B65C-850CEBDAA9AB}" srcOrd="6" destOrd="0" parTransId="{5A336099-CFA4-4F7B-A90D-FCAF559222D9}" sibTransId="{186FD5EE-028B-446E-AF42-7FBEDF372DF5}"/>
    <dgm:cxn modelId="{2B4E99E5-6125-47F2-9665-D88FC6575165}" srcId="{BA59BE3B-784C-4001-98FC-F985D5F80F9A}" destId="{1153FCE3-42F6-48AF-9FC2-5E51F2D5F740}" srcOrd="2" destOrd="0" parTransId="{D6187995-748C-4314-BE5E-70139F3BA153}" sibTransId="{0D2005A2-7ADD-4065-B5E8-0B98A22EB0E6}"/>
    <dgm:cxn modelId="{706FC3E7-5006-4FF4-A6D5-31C58BD94277}" type="presOf" srcId="{EBB4B8ED-BDE2-4EA1-A1C5-C48CAB34E03F}" destId="{56D6EF65-5CEF-47CD-8E1A-90E6F13589B5}" srcOrd="0" destOrd="3" presId="urn:microsoft.com/office/officeart/2005/8/layout/process3"/>
    <dgm:cxn modelId="{94DC7DF5-B7F6-4A27-93FF-D31F2A59C1AA}" type="presOf" srcId="{7B26FBDC-E8A9-45FF-8180-E4767285D7CD}" destId="{EE4B0BFF-9342-4A8F-B053-D6362F9D52DE}" srcOrd="0" destOrd="4" presId="urn:microsoft.com/office/officeart/2005/8/layout/process3"/>
    <dgm:cxn modelId="{9E04A5FF-96FE-44BF-A50E-6612C544CCD5}" type="presOf" srcId="{695C74A0-66A6-4ED7-8F35-38383C5EF18F}" destId="{EE4B0BFF-9342-4A8F-B053-D6362F9D52DE}" srcOrd="0" destOrd="3" presId="urn:microsoft.com/office/officeart/2005/8/layout/process3"/>
    <dgm:cxn modelId="{FC2D9194-1D22-4BCE-ACF1-AF628824B29C}" type="presParOf" srcId="{81A4FC7C-AA7E-4B62-90DF-38D2F3E4BAF5}" destId="{A261C31D-7A5D-4D31-8099-BFA511ECA46C}" srcOrd="0" destOrd="0" presId="urn:microsoft.com/office/officeart/2005/8/layout/process3"/>
    <dgm:cxn modelId="{76EE1B22-F3B9-4BA4-87C8-149103F3A84B}" type="presParOf" srcId="{A261C31D-7A5D-4D31-8099-BFA511ECA46C}" destId="{6C0F302B-B5BA-4793-9DD3-CE471D7012A6}" srcOrd="0" destOrd="0" presId="urn:microsoft.com/office/officeart/2005/8/layout/process3"/>
    <dgm:cxn modelId="{AEE40523-E3DC-48E7-B81A-E0BB38DB84E0}" type="presParOf" srcId="{A261C31D-7A5D-4D31-8099-BFA511ECA46C}" destId="{02095A4B-7DD5-465F-BB3D-95BA2B3BF31B}" srcOrd="1" destOrd="0" presId="urn:microsoft.com/office/officeart/2005/8/layout/process3"/>
    <dgm:cxn modelId="{8DE9A576-0A72-4466-AE78-5D3EEA12873D}" type="presParOf" srcId="{A261C31D-7A5D-4D31-8099-BFA511ECA46C}" destId="{56D6EF65-5CEF-47CD-8E1A-90E6F13589B5}" srcOrd="2" destOrd="0" presId="urn:microsoft.com/office/officeart/2005/8/layout/process3"/>
    <dgm:cxn modelId="{DB0B8712-F079-40F5-A7FC-24B8827F9CA4}" type="presParOf" srcId="{81A4FC7C-AA7E-4B62-90DF-38D2F3E4BAF5}" destId="{A5DB0786-5248-4FDB-B12A-04F7DBBE8C77}" srcOrd="1" destOrd="0" presId="urn:microsoft.com/office/officeart/2005/8/layout/process3"/>
    <dgm:cxn modelId="{8064AB7D-4548-4208-B57A-F33FDF533EB8}" type="presParOf" srcId="{A5DB0786-5248-4FDB-B12A-04F7DBBE8C77}" destId="{2720AE3E-EE1C-47A0-BF02-294018BBD67C}" srcOrd="0" destOrd="0" presId="urn:microsoft.com/office/officeart/2005/8/layout/process3"/>
    <dgm:cxn modelId="{3C039158-6A2F-4F63-BE75-0DD1C8D065B5}" type="presParOf" srcId="{81A4FC7C-AA7E-4B62-90DF-38D2F3E4BAF5}" destId="{420B7FDA-0752-421E-B787-2C44F18AB60C}" srcOrd="2" destOrd="0" presId="urn:microsoft.com/office/officeart/2005/8/layout/process3"/>
    <dgm:cxn modelId="{00FC8BDE-49EE-49BE-9A9D-D0BCC02C9735}" type="presParOf" srcId="{420B7FDA-0752-421E-B787-2C44F18AB60C}" destId="{8665DDA6-34D4-458F-BD7E-E102AF267CF0}" srcOrd="0" destOrd="0" presId="urn:microsoft.com/office/officeart/2005/8/layout/process3"/>
    <dgm:cxn modelId="{0B53BDB7-7BE8-4B79-A1A3-17A1A765556C}" type="presParOf" srcId="{420B7FDA-0752-421E-B787-2C44F18AB60C}" destId="{E2CF707D-BC43-4662-8D6B-8B60F3347F43}" srcOrd="1" destOrd="0" presId="urn:microsoft.com/office/officeart/2005/8/layout/process3"/>
    <dgm:cxn modelId="{762B4284-FAA3-416B-9D71-37ADF7E6A637}" type="presParOf" srcId="{420B7FDA-0752-421E-B787-2C44F18AB60C}" destId="{EE4B0BFF-9342-4A8F-B053-D6362F9D52DE}" srcOrd="2" destOrd="0" presId="urn:microsoft.com/office/officeart/2005/8/layout/process3"/>
    <dgm:cxn modelId="{44A11B7F-F1B4-49E0-BBB7-7D01CCF0308D}" type="presParOf" srcId="{81A4FC7C-AA7E-4B62-90DF-38D2F3E4BAF5}" destId="{9EB44FE1-CEA5-4AC2-B748-1A47167F7E8B}" srcOrd="3" destOrd="0" presId="urn:microsoft.com/office/officeart/2005/8/layout/process3"/>
    <dgm:cxn modelId="{0199ADAC-B024-40B7-8C1B-ECF2F6262737}" type="presParOf" srcId="{9EB44FE1-CEA5-4AC2-B748-1A47167F7E8B}" destId="{CAF0B73B-0BE3-4DD2-8C40-AD3ECCA3D512}" srcOrd="0" destOrd="0" presId="urn:microsoft.com/office/officeart/2005/8/layout/process3"/>
    <dgm:cxn modelId="{CE47BB69-3E02-43D1-BEFE-92452C9A2064}" type="presParOf" srcId="{81A4FC7C-AA7E-4B62-90DF-38D2F3E4BAF5}" destId="{4EB92FA9-C933-4E7F-8E0D-3082B870260B}" srcOrd="4" destOrd="0" presId="urn:microsoft.com/office/officeart/2005/8/layout/process3"/>
    <dgm:cxn modelId="{32268DF3-043E-4F19-A943-A5130682E185}" type="presParOf" srcId="{4EB92FA9-C933-4E7F-8E0D-3082B870260B}" destId="{24AC23C0-DA21-423C-9568-B8A8DBFEE76A}" srcOrd="0" destOrd="0" presId="urn:microsoft.com/office/officeart/2005/8/layout/process3"/>
    <dgm:cxn modelId="{0CA57D14-9ECE-4D6C-B836-02F2DA79BB17}" type="presParOf" srcId="{4EB92FA9-C933-4E7F-8E0D-3082B870260B}" destId="{A6299E8E-E99B-4B34-8E95-5A03EF9951AD}" srcOrd="1" destOrd="0" presId="urn:microsoft.com/office/officeart/2005/8/layout/process3"/>
    <dgm:cxn modelId="{F8B8E752-BB17-4FA1-8B9F-CEF42D5EEA9A}" type="presParOf" srcId="{4EB92FA9-C933-4E7F-8E0D-3082B870260B}" destId="{614025EC-76FD-4D3B-8F1E-83C7E84CC7C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95A4B-7DD5-465F-BB3D-95BA2B3BF31B}">
      <dsp:nvSpPr>
        <dsp:cNvPr id="0" name=""/>
        <dsp:cNvSpPr/>
      </dsp:nvSpPr>
      <dsp:spPr>
        <a:xfrm>
          <a:off x="6239" y="-3177"/>
          <a:ext cx="1738245" cy="874168"/>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nb-NO" sz="1000" kern="1200" dirty="0"/>
            <a:t> </a:t>
          </a:r>
          <a:r>
            <a:rPr lang="nb-NO" sz="1100" b="1" kern="1200" dirty="0"/>
            <a:t>Steg 1: Kartlegge drivere hos eksisterende medlemmer</a:t>
          </a:r>
        </a:p>
      </dsp:txBody>
      <dsp:txXfrm>
        <a:off x="6239" y="-3177"/>
        <a:ext cx="1738245" cy="582779"/>
      </dsp:txXfrm>
    </dsp:sp>
    <dsp:sp modelId="{56D6EF65-5CEF-47CD-8E1A-90E6F13589B5}">
      <dsp:nvSpPr>
        <dsp:cNvPr id="0" name=""/>
        <dsp:cNvSpPr/>
      </dsp:nvSpPr>
      <dsp:spPr>
        <a:xfrm>
          <a:off x="188013" y="579601"/>
          <a:ext cx="2085477" cy="3240000"/>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nb-NO" sz="1000" b="1" u="sng" kern="1200" dirty="0"/>
            <a:t>Formål: </a:t>
          </a:r>
        </a:p>
        <a:p>
          <a:pPr marL="57150" lvl="1" indent="-57150" algn="l" defTabSz="444500">
            <a:lnSpc>
              <a:spcPct val="90000"/>
            </a:lnSpc>
            <a:spcBef>
              <a:spcPct val="0"/>
            </a:spcBef>
            <a:spcAft>
              <a:spcPct val="15000"/>
            </a:spcAft>
            <a:buChar char="•"/>
          </a:pPr>
          <a:r>
            <a:rPr lang="nb-NO" sz="1000" kern="1200" dirty="0"/>
            <a:t>Kartlegge eksisterende medlemmers drivere for medlemskap, samt avdekke eventuelt gap mot organisasjonen</a:t>
          </a:r>
        </a:p>
        <a:p>
          <a:pPr marL="57150" lvl="1" indent="-57150" algn="l" defTabSz="444500">
            <a:lnSpc>
              <a:spcPct val="90000"/>
            </a:lnSpc>
            <a:spcBef>
              <a:spcPct val="0"/>
            </a:spcBef>
            <a:spcAft>
              <a:spcPct val="15000"/>
            </a:spcAft>
            <a:buChar char="•"/>
          </a:pPr>
          <a:r>
            <a:rPr lang="nb-NO" sz="1000" kern="1200" dirty="0"/>
            <a:t>GAPs-forståelse </a:t>
          </a:r>
          <a:r>
            <a:rPr lang="nb-NO" sz="1000" kern="1200" dirty="0" err="1"/>
            <a:t>ift</a:t>
          </a:r>
          <a:r>
            <a:rPr lang="nb-NO" sz="1000" kern="1200" dirty="0"/>
            <a:t>. drivere i forskjellige segmenter</a:t>
          </a:r>
        </a:p>
        <a:p>
          <a:pPr marL="57150" lvl="1" indent="-57150" algn="l" defTabSz="444500">
            <a:lnSpc>
              <a:spcPct val="90000"/>
            </a:lnSpc>
            <a:spcBef>
              <a:spcPct val="0"/>
            </a:spcBef>
            <a:spcAft>
              <a:spcPct val="15000"/>
            </a:spcAft>
            <a:buChar char="•"/>
          </a:pPr>
          <a:endParaRPr lang="nb-NO" sz="1000" kern="1200" dirty="0"/>
        </a:p>
        <a:p>
          <a:pPr marL="57150" lvl="1" indent="-57150" algn="l" defTabSz="444500">
            <a:lnSpc>
              <a:spcPct val="90000"/>
            </a:lnSpc>
            <a:spcBef>
              <a:spcPct val="0"/>
            </a:spcBef>
            <a:spcAft>
              <a:spcPct val="15000"/>
            </a:spcAft>
            <a:buChar char="•"/>
          </a:pPr>
          <a:r>
            <a:rPr lang="nb-NO" sz="1000" b="1" u="sng" kern="1200" dirty="0"/>
            <a:t>Metodisk tilnærming:</a:t>
          </a:r>
        </a:p>
        <a:p>
          <a:pPr marL="57150" lvl="1" indent="-57150" algn="l" defTabSz="444500">
            <a:lnSpc>
              <a:spcPct val="90000"/>
            </a:lnSpc>
            <a:spcBef>
              <a:spcPct val="0"/>
            </a:spcBef>
            <a:spcAft>
              <a:spcPct val="15000"/>
            </a:spcAft>
            <a:buChar char="•"/>
          </a:pPr>
          <a:r>
            <a:rPr lang="nb-NO" sz="1000" kern="1200" dirty="0"/>
            <a:t>Fokusgruppe I: 5 representanter fra ulike funksjoner i organisasjonen</a:t>
          </a:r>
        </a:p>
        <a:p>
          <a:pPr marL="57150" lvl="1" indent="-57150" algn="l" defTabSz="444500">
            <a:lnSpc>
              <a:spcPct val="90000"/>
            </a:lnSpc>
            <a:spcBef>
              <a:spcPct val="0"/>
            </a:spcBef>
            <a:spcAft>
              <a:spcPct val="15000"/>
            </a:spcAft>
            <a:buChar char="•"/>
          </a:pPr>
          <a:r>
            <a:rPr lang="nb-NO" sz="1000" kern="1200" dirty="0"/>
            <a:t>Fokusgruppe II: 5 representanter fra ulike utdannelsesretning, alder og kjønn</a:t>
          </a:r>
        </a:p>
        <a:p>
          <a:pPr marL="57150" lvl="1" indent="-57150" algn="l" defTabSz="444500">
            <a:lnSpc>
              <a:spcPct val="90000"/>
            </a:lnSpc>
            <a:spcBef>
              <a:spcPct val="0"/>
            </a:spcBef>
            <a:spcAft>
              <a:spcPct val="15000"/>
            </a:spcAft>
            <a:buChar char="•"/>
          </a:pPr>
          <a:r>
            <a:rPr lang="nb-NO" sz="1000" kern="1200" dirty="0"/>
            <a:t>Fokusgruppe III: Kontrollgruppe. Samme sammensetning som FG II</a:t>
          </a:r>
        </a:p>
      </dsp:txBody>
      <dsp:txXfrm>
        <a:off x="249095" y="640683"/>
        <a:ext cx="1963313" cy="3117836"/>
      </dsp:txXfrm>
    </dsp:sp>
    <dsp:sp modelId="{A5DB0786-5248-4FDB-B12A-04F7DBBE8C77}">
      <dsp:nvSpPr>
        <dsp:cNvPr id="0" name=""/>
        <dsp:cNvSpPr/>
      </dsp:nvSpPr>
      <dsp:spPr>
        <a:xfrm>
          <a:off x="2051071" y="72036"/>
          <a:ext cx="649962" cy="43235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nb-NO" sz="900" kern="1200"/>
        </a:p>
      </dsp:txBody>
      <dsp:txXfrm>
        <a:off x="2051071" y="158506"/>
        <a:ext cx="520257" cy="259410"/>
      </dsp:txXfrm>
    </dsp:sp>
    <dsp:sp modelId="{E2CF707D-BC43-4662-8D6B-8B60F3347F43}">
      <dsp:nvSpPr>
        <dsp:cNvPr id="0" name=""/>
        <dsp:cNvSpPr/>
      </dsp:nvSpPr>
      <dsp:spPr>
        <a:xfrm>
          <a:off x="2970830" y="-3177"/>
          <a:ext cx="1738245" cy="874168"/>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nb-NO" sz="1100" kern="1200" dirty="0"/>
            <a:t> </a:t>
          </a:r>
          <a:r>
            <a:rPr lang="nb-NO" sz="1100" b="1" kern="1200" dirty="0"/>
            <a:t>Steg 2: Kartlegge drivere hos potensielle medlemmer</a:t>
          </a:r>
        </a:p>
      </dsp:txBody>
      <dsp:txXfrm>
        <a:off x="2970830" y="-3177"/>
        <a:ext cx="1738245" cy="582779"/>
      </dsp:txXfrm>
    </dsp:sp>
    <dsp:sp modelId="{EE4B0BFF-9342-4A8F-B053-D6362F9D52DE}">
      <dsp:nvSpPr>
        <dsp:cNvPr id="0" name=""/>
        <dsp:cNvSpPr/>
      </dsp:nvSpPr>
      <dsp:spPr>
        <a:xfrm>
          <a:off x="3152604" y="579601"/>
          <a:ext cx="2085477" cy="3240000"/>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nb-NO" sz="1000" b="1" u="sng" kern="1200">
              <a:solidFill>
                <a:sysClr val="windowText" lastClr="000000"/>
              </a:solidFill>
            </a:rPr>
            <a:t> Formål</a:t>
          </a:r>
          <a:r>
            <a:rPr lang="nb-NO" sz="1000" b="1" u="sng" kern="1200" dirty="0">
              <a:solidFill>
                <a:sysClr val="windowText" lastClr="000000"/>
              </a:solidFill>
            </a:rPr>
            <a:t>:</a:t>
          </a:r>
        </a:p>
        <a:p>
          <a:pPr marL="57150" lvl="1" indent="-57150" algn="l" defTabSz="444500">
            <a:lnSpc>
              <a:spcPct val="90000"/>
            </a:lnSpc>
            <a:spcBef>
              <a:spcPct val="0"/>
            </a:spcBef>
            <a:spcAft>
              <a:spcPct val="15000"/>
            </a:spcAft>
            <a:buChar char="•"/>
          </a:pPr>
          <a:r>
            <a:rPr lang="nb-NO" sz="1000" kern="1200" dirty="0">
              <a:solidFill>
                <a:sysClr val="windowText" lastClr="000000"/>
              </a:solidFill>
            </a:rPr>
            <a:t>Kartlegge potensielle medlemmers drivere, samt avdekke gap </a:t>
          </a:r>
          <a:r>
            <a:rPr lang="nb-NO" sz="1000" kern="1200" dirty="0" err="1">
              <a:solidFill>
                <a:sysClr val="windowText" lastClr="000000"/>
              </a:solidFill>
            </a:rPr>
            <a:t>ift</a:t>
          </a:r>
          <a:r>
            <a:rPr lang="nb-NO" sz="1000" kern="1200" dirty="0">
              <a:solidFill>
                <a:sysClr val="windowText" lastClr="000000"/>
              </a:solidFill>
            </a:rPr>
            <a:t> (steg 1) eksisterende medlemmer og organisasjonen</a:t>
          </a:r>
        </a:p>
        <a:p>
          <a:pPr marL="57150" lvl="1" indent="-57150" algn="l" defTabSz="444500">
            <a:lnSpc>
              <a:spcPct val="90000"/>
            </a:lnSpc>
            <a:spcBef>
              <a:spcPct val="0"/>
            </a:spcBef>
            <a:spcAft>
              <a:spcPct val="15000"/>
            </a:spcAft>
            <a:buChar char="•"/>
          </a:pPr>
          <a:endParaRPr lang="nb-NO" sz="1000" kern="1200" dirty="0">
            <a:solidFill>
              <a:sysClr val="windowText" lastClr="000000"/>
            </a:solidFill>
          </a:endParaRPr>
        </a:p>
        <a:p>
          <a:pPr marL="57150" lvl="1" indent="-57150" algn="l" defTabSz="444500">
            <a:lnSpc>
              <a:spcPct val="90000"/>
            </a:lnSpc>
            <a:spcBef>
              <a:spcPct val="0"/>
            </a:spcBef>
            <a:spcAft>
              <a:spcPct val="15000"/>
            </a:spcAft>
            <a:buChar char="•"/>
          </a:pPr>
          <a:r>
            <a:rPr lang="nb-NO" sz="1000" b="1" u="sng" kern="1200" dirty="0">
              <a:solidFill>
                <a:sysClr val="windowText" lastClr="000000"/>
              </a:solidFill>
            </a:rPr>
            <a:t>Metodisk tilnærming:</a:t>
          </a:r>
        </a:p>
        <a:p>
          <a:pPr marL="114300" lvl="2" indent="-57150" algn="l" defTabSz="444500">
            <a:lnSpc>
              <a:spcPct val="90000"/>
            </a:lnSpc>
            <a:spcBef>
              <a:spcPct val="0"/>
            </a:spcBef>
            <a:spcAft>
              <a:spcPct val="15000"/>
            </a:spcAft>
            <a:buChar char="•"/>
          </a:pPr>
          <a:r>
            <a:rPr lang="nb-NO" sz="1000" kern="1200" dirty="0">
              <a:solidFill>
                <a:sysClr val="windowText" lastClr="000000"/>
              </a:solidFill>
            </a:rPr>
            <a:t> 6- 8 dybdeintervjuer blant (a) studenter  og (b) erfarne samfunnsvitere som i dag ikke er medlem</a:t>
          </a:r>
        </a:p>
      </dsp:txBody>
      <dsp:txXfrm>
        <a:off x="3213686" y="640683"/>
        <a:ext cx="1963313" cy="3117836"/>
      </dsp:txXfrm>
    </dsp:sp>
    <dsp:sp modelId="{9EB44FE1-CEA5-4AC2-B748-1A47167F7E8B}">
      <dsp:nvSpPr>
        <dsp:cNvPr id="0" name=""/>
        <dsp:cNvSpPr/>
      </dsp:nvSpPr>
      <dsp:spPr>
        <a:xfrm>
          <a:off x="4903010" y="72036"/>
          <a:ext cx="649962" cy="43235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nb-NO" sz="900" kern="1200"/>
        </a:p>
      </dsp:txBody>
      <dsp:txXfrm>
        <a:off x="4903010" y="158506"/>
        <a:ext cx="520257" cy="259410"/>
      </dsp:txXfrm>
    </dsp:sp>
    <dsp:sp modelId="{A6299E8E-E99B-4B34-8E95-5A03EF9951AD}">
      <dsp:nvSpPr>
        <dsp:cNvPr id="0" name=""/>
        <dsp:cNvSpPr/>
      </dsp:nvSpPr>
      <dsp:spPr>
        <a:xfrm>
          <a:off x="5935420" y="-3177"/>
          <a:ext cx="1738245" cy="87416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nb-NO" sz="1000" kern="1200" dirty="0"/>
            <a:t> </a:t>
          </a:r>
          <a:r>
            <a:rPr lang="nb-NO" sz="1100" b="1" kern="1200" dirty="0"/>
            <a:t>Steg 3: Kvantifisering av drivere</a:t>
          </a:r>
        </a:p>
      </dsp:txBody>
      <dsp:txXfrm>
        <a:off x="5935420" y="-3177"/>
        <a:ext cx="1738245" cy="582779"/>
      </dsp:txXfrm>
    </dsp:sp>
    <dsp:sp modelId="{614025EC-76FD-4D3B-8F1E-83C7E84CC7C7}">
      <dsp:nvSpPr>
        <dsp:cNvPr id="0" name=""/>
        <dsp:cNvSpPr/>
      </dsp:nvSpPr>
      <dsp:spPr>
        <a:xfrm>
          <a:off x="6117195" y="579601"/>
          <a:ext cx="2085477" cy="3240000"/>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nb-NO" sz="1050" b="1" u="sng" kern="1200" dirty="0">
              <a:solidFill>
                <a:schemeClr val="tx1">
                  <a:lumMod val="50000"/>
                  <a:lumOff val="50000"/>
                </a:schemeClr>
              </a:solidFill>
            </a:rPr>
            <a:t> Formål:</a:t>
          </a:r>
        </a:p>
        <a:p>
          <a:pPr marL="57150" lvl="1" indent="-57150" algn="l" defTabSz="466725">
            <a:lnSpc>
              <a:spcPct val="90000"/>
            </a:lnSpc>
            <a:spcBef>
              <a:spcPct val="0"/>
            </a:spcBef>
            <a:spcAft>
              <a:spcPct val="15000"/>
            </a:spcAft>
            <a:buChar char="•"/>
          </a:pPr>
          <a:r>
            <a:rPr lang="nb-NO" sz="1050" kern="1200" dirty="0">
              <a:solidFill>
                <a:schemeClr val="tx1">
                  <a:lumMod val="50000"/>
                  <a:lumOff val="50000"/>
                </a:schemeClr>
              </a:solidFill>
            </a:rPr>
            <a:t> Kartlegge hvilke drivere som har størst effekt. </a:t>
          </a:r>
        </a:p>
        <a:p>
          <a:pPr marL="57150" lvl="1" indent="-57150" algn="l" defTabSz="466725">
            <a:lnSpc>
              <a:spcPct val="90000"/>
            </a:lnSpc>
            <a:spcBef>
              <a:spcPct val="0"/>
            </a:spcBef>
            <a:spcAft>
              <a:spcPct val="15000"/>
            </a:spcAft>
            <a:buChar char="•"/>
          </a:pPr>
          <a:endParaRPr lang="nb-NO" sz="1050" kern="1200" dirty="0">
            <a:solidFill>
              <a:schemeClr val="tx1">
                <a:lumMod val="50000"/>
                <a:lumOff val="50000"/>
              </a:schemeClr>
            </a:solidFill>
          </a:endParaRPr>
        </a:p>
        <a:p>
          <a:pPr marL="57150" lvl="1" indent="-57150" algn="l" defTabSz="466725">
            <a:lnSpc>
              <a:spcPct val="90000"/>
            </a:lnSpc>
            <a:spcBef>
              <a:spcPct val="0"/>
            </a:spcBef>
            <a:spcAft>
              <a:spcPct val="15000"/>
            </a:spcAft>
            <a:buChar char="•"/>
          </a:pPr>
          <a:r>
            <a:rPr lang="nb-NO" sz="1050" b="1" u="sng" kern="1200" dirty="0">
              <a:solidFill>
                <a:schemeClr val="tx1">
                  <a:lumMod val="50000"/>
                  <a:lumOff val="50000"/>
                </a:schemeClr>
              </a:solidFill>
            </a:rPr>
            <a:t>Metodisk tilnærming:</a:t>
          </a:r>
        </a:p>
        <a:p>
          <a:pPr marL="57150" lvl="1" indent="-57150" algn="l" defTabSz="466725">
            <a:lnSpc>
              <a:spcPct val="90000"/>
            </a:lnSpc>
            <a:spcBef>
              <a:spcPct val="0"/>
            </a:spcBef>
            <a:spcAft>
              <a:spcPct val="15000"/>
            </a:spcAft>
            <a:buChar char="•"/>
          </a:pPr>
          <a:r>
            <a:rPr lang="nb-NO" sz="1050" kern="1200" dirty="0">
              <a:solidFill>
                <a:schemeClr val="tx1">
                  <a:lumMod val="50000"/>
                  <a:lumOff val="50000"/>
                </a:schemeClr>
              </a:solidFill>
            </a:rPr>
            <a:t> Oppsett  av kvantitativ spørreundersøkelse  basert på steg 1 og 2</a:t>
          </a:r>
        </a:p>
        <a:p>
          <a:pPr marL="57150" lvl="1" indent="-57150" algn="l" defTabSz="466725">
            <a:lnSpc>
              <a:spcPct val="90000"/>
            </a:lnSpc>
            <a:spcBef>
              <a:spcPct val="0"/>
            </a:spcBef>
            <a:spcAft>
              <a:spcPct val="15000"/>
            </a:spcAft>
            <a:buChar char="•"/>
          </a:pPr>
          <a:r>
            <a:rPr lang="nb-NO" sz="1050" kern="1200" dirty="0">
              <a:solidFill>
                <a:schemeClr val="tx1">
                  <a:lumMod val="50000"/>
                  <a:lumOff val="50000"/>
                </a:schemeClr>
              </a:solidFill>
            </a:rPr>
            <a:t> Utsendelse blant medlemmer. </a:t>
          </a:r>
        </a:p>
        <a:p>
          <a:pPr marL="57150" lvl="1" indent="-57150" algn="l" defTabSz="466725">
            <a:lnSpc>
              <a:spcPct val="90000"/>
            </a:lnSpc>
            <a:spcBef>
              <a:spcPct val="0"/>
            </a:spcBef>
            <a:spcAft>
              <a:spcPct val="15000"/>
            </a:spcAft>
            <a:buChar char="•"/>
          </a:pPr>
          <a:r>
            <a:rPr lang="nb-NO" sz="1050" kern="1200" dirty="0">
              <a:solidFill>
                <a:schemeClr val="tx1">
                  <a:lumMod val="50000"/>
                  <a:lumOff val="50000"/>
                </a:schemeClr>
              </a:solidFill>
            </a:rPr>
            <a:t>Gjennomføring og rapportering</a:t>
          </a:r>
        </a:p>
        <a:p>
          <a:pPr marL="57150" lvl="1" indent="-57150" algn="l" defTabSz="466725">
            <a:lnSpc>
              <a:spcPct val="90000"/>
            </a:lnSpc>
            <a:spcBef>
              <a:spcPct val="0"/>
            </a:spcBef>
            <a:spcAft>
              <a:spcPct val="15000"/>
            </a:spcAft>
            <a:buChar char="•"/>
          </a:pPr>
          <a:endParaRPr lang="nb-NO" sz="1050" kern="1200" dirty="0">
            <a:solidFill>
              <a:schemeClr val="tx1">
                <a:lumMod val="50000"/>
                <a:lumOff val="50000"/>
              </a:schemeClr>
            </a:solidFill>
          </a:endParaRPr>
        </a:p>
        <a:p>
          <a:pPr marL="114300" lvl="2" indent="-57150" algn="l" defTabSz="466725">
            <a:lnSpc>
              <a:spcPct val="90000"/>
            </a:lnSpc>
            <a:spcBef>
              <a:spcPct val="0"/>
            </a:spcBef>
            <a:spcAft>
              <a:spcPct val="15000"/>
            </a:spcAft>
            <a:buChar char="•"/>
          </a:pPr>
          <a:endParaRPr lang="nb-NO" sz="1050" kern="1200" dirty="0">
            <a:solidFill>
              <a:schemeClr val="tx1">
                <a:lumMod val="50000"/>
                <a:lumOff val="50000"/>
              </a:schemeClr>
            </a:solidFill>
          </a:endParaRPr>
        </a:p>
      </dsp:txBody>
      <dsp:txXfrm>
        <a:off x="6178277" y="640683"/>
        <a:ext cx="1963313" cy="31178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1.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AAC08D9-5B35-44F7-A40B-599746F2C0DD}" type="datetimeFigureOut">
              <a:rPr lang="nb-NO" smtClean="0"/>
              <a:pPr/>
              <a:t>06.06.2019</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AB6FF2F-B2D4-43E6-BF3E-B1C0EC8E2037}" type="slidenum">
              <a:rPr lang="nb-NO" smtClean="0"/>
              <a:pPr/>
              <a:t>‹#›</a:t>
            </a:fld>
            <a:endParaRPr lang="nb-NO"/>
          </a:p>
        </p:txBody>
      </p:sp>
    </p:spTree>
    <p:extLst>
      <p:ext uri="{BB962C8B-B14F-4D97-AF65-F5344CB8AC3E}">
        <p14:creationId xmlns:p14="http://schemas.microsoft.com/office/powerpoint/2010/main" val="116403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Parametre</a:t>
            </a:r>
            <a:r>
              <a:rPr lang="nb-NO" dirty="0"/>
              <a:t>: meg, faget, samfunnet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SHH</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10"/>
          </p:nvPr>
        </p:nvSpPr>
        <p:spPr/>
        <p:txBody>
          <a:bodyPr/>
          <a:lstStyle/>
          <a:p>
            <a:fld id="{189A2223-3E5E-4E9E-BCC2-00E56F7BEADE}" type="slidenum">
              <a:rPr lang="nb-NO" smtClean="0"/>
              <a:pPr/>
              <a:t>2</a:t>
            </a:fld>
            <a:endParaRPr lang="nb-NO"/>
          </a:p>
        </p:txBody>
      </p:sp>
    </p:spTree>
    <p:extLst>
      <p:ext uri="{BB962C8B-B14F-4D97-AF65-F5344CB8AC3E}">
        <p14:creationId xmlns:p14="http://schemas.microsoft.com/office/powerpoint/2010/main" val="3186075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41ADA4-E679-453F-BE0D-CE96FAC417B8}" type="slidenum">
              <a:rPr lang="nb-NO" smtClean="0"/>
              <a:pPr/>
              <a:t>12</a:t>
            </a:fld>
            <a:endParaRPr lang="nb-NO"/>
          </a:p>
        </p:txBody>
      </p:sp>
    </p:spTree>
    <p:extLst>
      <p:ext uri="{BB962C8B-B14F-4D97-AF65-F5344CB8AC3E}">
        <p14:creationId xmlns:p14="http://schemas.microsoft.com/office/powerpoint/2010/main" val="170225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TRS</a:t>
            </a:r>
          </a:p>
          <a:p>
            <a:endParaRPr lang="nb-NO" dirty="0"/>
          </a:p>
        </p:txBody>
      </p:sp>
      <p:sp>
        <p:nvSpPr>
          <p:cNvPr id="4" name="Plassholder for lysbildenummer 3"/>
          <p:cNvSpPr>
            <a:spLocks noGrp="1"/>
          </p:cNvSpPr>
          <p:nvPr>
            <p:ph type="sldNum" sz="quarter" idx="10"/>
          </p:nvPr>
        </p:nvSpPr>
        <p:spPr/>
        <p:txBody>
          <a:bodyPr/>
          <a:lstStyle/>
          <a:p>
            <a:fld id="{2E41ADA4-E679-453F-BE0D-CE96FAC417B8}" type="slidenum">
              <a:rPr lang="nb-NO" smtClean="0"/>
              <a:pPr/>
              <a:t>13</a:t>
            </a:fld>
            <a:endParaRPr lang="nb-NO"/>
          </a:p>
        </p:txBody>
      </p:sp>
    </p:spTree>
    <p:extLst>
      <p:ext uri="{BB962C8B-B14F-4D97-AF65-F5344CB8AC3E}">
        <p14:creationId xmlns:p14="http://schemas.microsoft.com/office/powerpoint/2010/main" val="106726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Skille</a:t>
            </a:r>
            <a:r>
              <a:rPr lang="nb-NO" baseline="0" dirty="0"/>
              <a:t> vekst og virkemidler</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TRS</a:t>
            </a:r>
          </a:p>
          <a:p>
            <a:endParaRPr lang="nb-NO" baseline="0" dirty="0"/>
          </a:p>
        </p:txBody>
      </p:sp>
      <p:sp>
        <p:nvSpPr>
          <p:cNvPr id="4" name="Plassholder for lysbildenummer 3"/>
          <p:cNvSpPr>
            <a:spLocks noGrp="1"/>
          </p:cNvSpPr>
          <p:nvPr>
            <p:ph type="sldNum" sz="quarter" idx="10"/>
          </p:nvPr>
        </p:nvSpPr>
        <p:spPr/>
        <p:txBody>
          <a:bodyPr/>
          <a:lstStyle/>
          <a:p>
            <a:fld id="{2E41ADA4-E679-453F-BE0D-CE96FAC417B8}" type="slidenum">
              <a:rPr lang="nb-NO" smtClean="0"/>
              <a:pPr/>
              <a:t>14</a:t>
            </a:fld>
            <a:endParaRPr lang="nb-NO"/>
          </a:p>
        </p:txBody>
      </p:sp>
    </p:spTree>
    <p:extLst>
      <p:ext uri="{BB962C8B-B14F-4D97-AF65-F5344CB8AC3E}">
        <p14:creationId xmlns:p14="http://schemas.microsoft.com/office/powerpoint/2010/main" val="106726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TRS</a:t>
            </a:r>
          </a:p>
          <a:p>
            <a:endParaRPr lang="nb-NO" dirty="0"/>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15</a:t>
            </a:fld>
            <a:endParaRPr lang="nb-NO"/>
          </a:p>
        </p:txBody>
      </p:sp>
    </p:spTree>
    <p:extLst>
      <p:ext uri="{BB962C8B-B14F-4D97-AF65-F5344CB8AC3E}">
        <p14:creationId xmlns:p14="http://schemas.microsoft.com/office/powerpoint/2010/main" val="1604415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3283E1C-DE64-4080-930E-465C186334D1}" type="slidenum">
              <a:rPr lang="nb-NO" smtClean="0"/>
              <a:pPr/>
              <a:t>16</a:t>
            </a:fld>
            <a:endParaRPr lang="nb-NO"/>
          </a:p>
        </p:txBody>
      </p:sp>
    </p:spTree>
    <p:extLst>
      <p:ext uri="{BB962C8B-B14F-4D97-AF65-F5344CB8AC3E}">
        <p14:creationId xmlns:p14="http://schemas.microsoft.com/office/powerpoint/2010/main" val="176362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TRS</a:t>
            </a:r>
          </a:p>
          <a:p>
            <a:endParaRPr lang="nb-NO" dirty="0"/>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17</a:t>
            </a:fld>
            <a:endParaRPr lang="nb-NO"/>
          </a:p>
        </p:txBody>
      </p:sp>
    </p:spTree>
    <p:extLst>
      <p:ext uri="{BB962C8B-B14F-4D97-AF65-F5344CB8AC3E}">
        <p14:creationId xmlns:p14="http://schemas.microsoft.com/office/powerpoint/2010/main" val="127439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SHH</a:t>
            </a:r>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18</a:t>
            </a:fld>
            <a:endParaRPr lang="nb-NO"/>
          </a:p>
        </p:txBody>
      </p:sp>
    </p:spTree>
    <p:extLst>
      <p:ext uri="{BB962C8B-B14F-4D97-AF65-F5344CB8AC3E}">
        <p14:creationId xmlns:p14="http://schemas.microsoft.com/office/powerpoint/2010/main" val="110216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SHH</a:t>
            </a:r>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19</a:t>
            </a:fld>
            <a:endParaRPr lang="nb-NO"/>
          </a:p>
        </p:txBody>
      </p:sp>
    </p:spTree>
    <p:extLst>
      <p:ext uri="{BB962C8B-B14F-4D97-AF65-F5344CB8AC3E}">
        <p14:creationId xmlns:p14="http://schemas.microsoft.com/office/powerpoint/2010/main" val="212408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22</a:t>
            </a:fld>
            <a:endParaRPr lang="nb-NO"/>
          </a:p>
        </p:txBody>
      </p:sp>
    </p:spTree>
    <p:extLst>
      <p:ext uri="{BB962C8B-B14F-4D97-AF65-F5344CB8AC3E}">
        <p14:creationId xmlns:p14="http://schemas.microsoft.com/office/powerpoint/2010/main" val="1726297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Oppsummering av strategien.</a:t>
            </a:r>
            <a:r>
              <a:rPr lang="nb-NO" baseline="0" dirty="0"/>
              <a:t> Bygget på de tre </a:t>
            </a:r>
            <a:r>
              <a:rPr lang="nb-NO" baseline="0" dirty="0" err="1"/>
              <a:t>KSF’ene</a:t>
            </a:r>
            <a:r>
              <a:rPr lang="nb-NO" baseline="0" dirty="0"/>
              <a:t>.</a:t>
            </a:r>
            <a:endParaRPr lang="nb-NO" dirty="0"/>
          </a:p>
        </p:txBody>
      </p:sp>
      <p:sp>
        <p:nvSpPr>
          <p:cNvPr id="4" name="Plassholder for lysbildenummer 3"/>
          <p:cNvSpPr>
            <a:spLocks noGrp="1"/>
          </p:cNvSpPr>
          <p:nvPr>
            <p:ph type="sldNum" sz="quarter" idx="10"/>
          </p:nvPr>
        </p:nvSpPr>
        <p:spPr/>
        <p:txBody>
          <a:bodyPr/>
          <a:lstStyle/>
          <a:p>
            <a:fld id="{B3283E1C-DE64-4080-930E-465C186334D1}" type="slidenum">
              <a:rPr lang="nb-NO" smtClean="0"/>
              <a:pPr/>
              <a:t>24</a:t>
            </a:fld>
            <a:endParaRPr lang="nb-NO"/>
          </a:p>
        </p:txBody>
      </p:sp>
    </p:spTree>
    <p:extLst>
      <p:ext uri="{BB962C8B-B14F-4D97-AF65-F5344CB8AC3E}">
        <p14:creationId xmlns:p14="http://schemas.microsoft.com/office/powerpoint/2010/main" val="290263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Parametre</a:t>
            </a:r>
            <a:r>
              <a:rPr lang="nb-NO" dirty="0"/>
              <a:t>: meg, faget, samfunnet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SHH</a:t>
            </a:r>
          </a:p>
          <a:p>
            <a:endParaRPr lang="nb-NO" dirty="0"/>
          </a:p>
        </p:txBody>
      </p:sp>
      <p:sp>
        <p:nvSpPr>
          <p:cNvPr id="4" name="Plassholder for lysbildenummer 3"/>
          <p:cNvSpPr>
            <a:spLocks noGrp="1"/>
          </p:cNvSpPr>
          <p:nvPr>
            <p:ph type="sldNum" sz="quarter" idx="10"/>
          </p:nvPr>
        </p:nvSpPr>
        <p:spPr/>
        <p:txBody>
          <a:bodyPr/>
          <a:lstStyle/>
          <a:p>
            <a:fld id="{189A2223-3E5E-4E9E-BCC2-00E56F7BEADE}" type="slidenum">
              <a:rPr lang="nb-NO" smtClean="0"/>
              <a:pPr/>
              <a:t>3</a:t>
            </a:fld>
            <a:endParaRPr lang="nb-NO"/>
          </a:p>
        </p:txBody>
      </p:sp>
    </p:spTree>
    <p:extLst>
      <p:ext uri="{BB962C8B-B14F-4D97-AF65-F5344CB8AC3E}">
        <p14:creationId xmlns:p14="http://schemas.microsoft.com/office/powerpoint/2010/main" val="318607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28425F3-F9EA-3E4C-8BAD-7E4552D0E79A}" type="slidenum">
              <a:rPr lang="nb-NO" smtClean="0"/>
              <a:pPr/>
              <a:t>25</a:t>
            </a:fld>
            <a:endParaRPr lang="nb-NO"/>
          </a:p>
        </p:txBody>
      </p:sp>
    </p:spTree>
    <p:extLst>
      <p:ext uri="{BB962C8B-B14F-4D97-AF65-F5344CB8AC3E}">
        <p14:creationId xmlns:p14="http://schemas.microsoft.com/office/powerpoint/2010/main" val="272607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Parametre</a:t>
            </a:r>
            <a:r>
              <a:rPr lang="nb-NO" dirty="0"/>
              <a:t>: meg, faget, samfunnet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SHH</a:t>
            </a:r>
          </a:p>
          <a:p>
            <a:endParaRPr lang="nb-NO" dirty="0"/>
          </a:p>
        </p:txBody>
      </p:sp>
      <p:sp>
        <p:nvSpPr>
          <p:cNvPr id="4" name="Plassholder for lysbildenummer 3"/>
          <p:cNvSpPr>
            <a:spLocks noGrp="1"/>
          </p:cNvSpPr>
          <p:nvPr>
            <p:ph type="sldNum" sz="quarter" idx="10"/>
          </p:nvPr>
        </p:nvSpPr>
        <p:spPr/>
        <p:txBody>
          <a:bodyPr/>
          <a:lstStyle/>
          <a:p>
            <a:fld id="{189A2223-3E5E-4E9E-BCC2-00E56F7BEADE}" type="slidenum">
              <a:rPr lang="nb-NO" smtClean="0"/>
              <a:pPr/>
              <a:t>4</a:t>
            </a:fld>
            <a:endParaRPr lang="nb-NO"/>
          </a:p>
        </p:txBody>
      </p:sp>
    </p:spTree>
    <p:extLst>
      <p:ext uri="{BB962C8B-B14F-4D97-AF65-F5344CB8AC3E}">
        <p14:creationId xmlns:p14="http://schemas.microsoft.com/office/powerpoint/2010/main" val="318607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Parametre</a:t>
            </a:r>
            <a:r>
              <a:rPr lang="nb-NO" dirty="0"/>
              <a:t>: meg, faget, samfunnet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SHH</a:t>
            </a:r>
          </a:p>
          <a:p>
            <a:endParaRPr lang="nb-NO" dirty="0"/>
          </a:p>
        </p:txBody>
      </p:sp>
      <p:sp>
        <p:nvSpPr>
          <p:cNvPr id="4" name="Plassholder for lysbildenummer 3"/>
          <p:cNvSpPr>
            <a:spLocks noGrp="1"/>
          </p:cNvSpPr>
          <p:nvPr>
            <p:ph type="sldNum" sz="quarter" idx="10"/>
          </p:nvPr>
        </p:nvSpPr>
        <p:spPr/>
        <p:txBody>
          <a:bodyPr/>
          <a:lstStyle/>
          <a:p>
            <a:fld id="{189A2223-3E5E-4E9E-BCC2-00E56F7BEADE}" type="slidenum">
              <a:rPr lang="nb-NO" smtClean="0"/>
              <a:pPr/>
              <a:t>5</a:t>
            </a:fld>
            <a:endParaRPr lang="nb-NO"/>
          </a:p>
        </p:txBody>
      </p:sp>
    </p:spTree>
    <p:extLst>
      <p:ext uri="{BB962C8B-B14F-4D97-AF65-F5344CB8AC3E}">
        <p14:creationId xmlns:p14="http://schemas.microsoft.com/office/powerpoint/2010/main" val="318607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SHH</a:t>
            </a:r>
          </a:p>
          <a:p>
            <a:endParaRPr lang="nb-NO" dirty="0"/>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6</a:t>
            </a:fld>
            <a:endParaRPr lang="nb-NO"/>
          </a:p>
        </p:txBody>
      </p:sp>
    </p:spTree>
    <p:extLst>
      <p:ext uri="{BB962C8B-B14F-4D97-AF65-F5344CB8AC3E}">
        <p14:creationId xmlns:p14="http://schemas.microsoft.com/office/powerpoint/2010/main" val="280610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Mer </a:t>
            </a:r>
            <a:r>
              <a:rPr lang="nb-NO" dirty="0" err="1"/>
              <a:t>catchy</a:t>
            </a:r>
            <a:r>
              <a:rPr lang="nb-NO"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KE</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(Tryggheten (sikkerhetsnettet) o g det andre som er det individuelle (Hva kan organisasjonen gjør for meg. Karriereutvikling).)</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indent="0">
              <a:buNone/>
            </a:pPr>
            <a:r>
              <a:rPr lang="nb-NO" b="1" dirty="0"/>
              <a:t>Medlemstilbud</a:t>
            </a:r>
          </a:p>
          <a:p>
            <a:r>
              <a:rPr lang="nb-NO" dirty="0"/>
              <a:t>Samfunnsviterne har et bredt spekter av tilbud til medlemmene (fag, nettverk og merkantile medlemsfordeler) og et fyldig datagrunnlag som kartlegger medlemmer og drivere. Medlemsfordeler og merkantile tilbud er et samlet tilbud til hele medlemsmassen. Det skilles ikke på segmenterer i verken tilbudet eller i kommunikasjonen med medlemmene.</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indent="0">
              <a:buNone/>
            </a:pPr>
            <a:r>
              <a:rPr lang="nb-NO" b="1" dirty="0"/>
              <a:t>Medlem</a:t>
            </a:r>
          </a:p>
          <a:p>
            <a:r>
              <a:rPr lang="nb-NO" dirty="0"/>
              <a:t>Medlemmenes fagbakgrunn er svært fragmentert. Framtidsforskerne bekrefter at medlemmenes utdanningsbakgrunn bare vil fortsette å bli mer fragmentert. Videre mener framtidsforskerne at utdanning i økende grad vil bli en ferskvare som må oppdateres og vedlikeholdes (</a:t>
            </a:r>
            <a:r>
              <a:rPr lang="nb-NO" dirty="0" err="1"/>
              <a:t>jfr</a:t>
            </a:r>
            <a:r>
              <a:rPr lang="nb-NO" dirty="0"/>
              <a:t> </a:t>
            </a:r>
            <a:r>
              <a:rPr lang="nb-NO" dirty="0" err="1"/>
              <a:t>InFuture</a:t>
            </a:r>
            <a:r>
              <a:rPr lang="nb-NO" dirty="0"/>
              <a:t>). </a:t>
            </a:r>
          </a:p>
          <a:p>
            <a:endParaRPr lang="nb-NO" dirty="0"/>
          </a:p>
          <a:p>
            <a:r>
              <a:rPr lang="nb-NO" dirty="0"/>
              <a:t>Rent demografisk vil Samfunnsviterne fremover få flere godt voksne medlemmer. Nyrekrutteringen vil fortsatt være størst blant de unge, mens en betydelig andel av nåværende medlemmer vil nærme seg pensjonsalder. </a:t>
            </a:r>
          </a:p>
          <a:p>
            <a:endParaRPr lang="nb-NO" dirty="0"/>
          </a:p>
          <a:p>
            <a:r>
              <a:rPr lang="nb-NO" dirty="0"/>
              <a:t>Samfunnsvitere og humanister er i dag  sin egen verste fiende. Flere undersøkelser peker på at samfunnsvitere og humanister er usikre på relevansen av sin egen kompetanse på arbeidsmarkedet. Dette gjelder i like stor grad begge grupper. Videre ser vi at arbeidsgiverne ofte har større tro på kandidatenes kompetanse enn de har selv (UiO 2010). Dette henger sammen med en svak identitet som faggruppe og en svak faglig tilhørighet. Det er spesielt i overgangen fra studier til arbeidsliv at medlemmene etterspør en identitet. Etter en periode i arbeidslivet avtar for de fleste medlemmene fagidentiteten på bekostning av en økende arbeidsplassidentitet.</a:t>
            </a:r>
          </a:p>
          <a:p>
            <a:endParaRPr lang="nb-NO" dirty="0"/>
          </a:p>
          <a:p>
            <a:pPr marL="0" indent="0">
              <a:buNone/>
            </a:pPr>
            <a:r>
              <a:rPr lang="nb-NO" b="1" dirty="0"/>
              <a:t>Kommunikasjon</a:t>
            </a:r>
          </a:p>
          <a:p>
            <a:r>
              <a:rPr lang="nb-NO" dirty="0"/>
              <a:t>I det offentlige rom er Samfunnsviterne både lite synlig og lite tydelig. Dette fører til at kjennskap til organisasjonen er relativt lav i målgruppene. Det skaper muligens også usikkerhet knyttet til organisasjonens politiske påvirkningskraft.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10"/>
          </p:nvPr>
        </p:nvSpPr>
        <p:spPr/>
        <p:txBody>
          <a:bodyPr/>
          <a:lstStyle/>
          <a:p>
            <a:fld id="{189A2223-3E5E-4E9E-BCC2-00E56F7BEADE}" type="slidenum">
              <a:rPr lang="nb-NO" smtClean="0">
                <a:solidFill>
                  <a:prstClr val="black"/>
                </a:solidFill>
              </a:rPr>
              <a:pPr/>
              <a:t>8</a:t>
            </a:fld>
            <a:endParaRPr lang="nb-NO">
              <a:solidFill>
                <a:prstClr val="black"/>
              </a:solidFill>
            </a:endParaRPr>
          </a:p>
        </p:txBody>
      </p:sp>
    </p:spTree>
    <p:extLst>
      <p:ext uri="{BB962C8B-B14F-4D97-AF65-F5344CB8AC3E}">
        <p14:creationId xmlns:p14="http://schemas.microsoft.com/office/powerpoint/2010/main" val="226553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TRS</a:t>
            </a:r>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9</a:t>
            </a:fld>
            <a:endParaRPr lang="nb-NO"/>
          </a:p>
        </p:txBody>
      </p:sp>
    </p:spTree>
    <p:extLst>
      <p:ext uri="{BB962C8B-B14F-4D97-AF65-F5344CB8AC3E}">
        <p14:creationId xmlns:p14="http://schemas.microsoft.com/office/powerpoint/2010/main" val="405539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TRS</a:t>
            </a:r>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10</a:t>
            </a:fld>
            <a:endParaRPr lang="nb-NO"/>
          </a:p>
        </p:txBody>
      </p:sp>
    </p:spTree>
    <p:extLst>
      <p:ext uri="{BB962C8B-B14F-4D97-AF65-F5344CB8AC3E}">
        <p14:creationId xmlns:p14="http://schemas.microsoft.com/office/powerpoint/2010/main" val="405539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itchFamily="34" charset="0"/>
              <a:buChar char="•"/>
            </a:pPr>
            <a:r>
              <a:rPr lang="nb-NO" sz="1200" dirty="0"/>
              <a:t>I perioden 2005-2011 år den årlige veksten av markedet i gjennomsnitt 2%.</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dirty="0"/>
              <a:t>Markedet for samfunnsfag hadde den relativt største veksten i denne perioden på rundt 4%.</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dirty="0"/>
              <a:t>Fagområdet humanistiske- og estetiske fag har hatt den største tilveksten i denne perioden, mens fagområdet samfunnsfag har sett en betydelig økning i antall utmeldinger. Likevel har medlemsmassen økt innen alle de tre fagområdene.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nb-NO" sz="1200" dirty="0"/>
              <a:t>I 2012 var 9 272 personer fulltids- eller studentmedlemmer i Samfunnsviterne. 629 av disse var studenter. Dette året var den potensielle og interessante medlemsmassen i underkant av 106 000 medlemmer, hvorav 31 200 var sysselsatte.</a:t>
            </a:r>
          </a:p>
        </p:txBody>
      </p:sp>
      <p:sp>
        <p:nvSpPr>
          <p:cNvPr id="4" name="Plassholder for lysbildenummer 3"/>
          <p:cNvSpPr>
            <a:spLocks noGrp="1"/>
          </p:cNvSpPr>
          <p:nvPr>
            <p:ph type="sldNum" sz="quarter" idx="10"/>
          </p:nvPr>
        </p:nvSpPr>
        <p:spPr/>
        <p:txBody>
          <a:bodyPr/>
          <a:lstStyle/>
          <a:p>
            <a:fld id="{DAB6FF2F-B2D4-43E6-BF3E-B1C0EC8E2037}" type="slidenum">
              <a:rPr lang="nb-NO" smtClean="0"/>
              <a:pPr/>
              <a:t>11</a:t>
            </a:fld>
            <a:endParaRPr lang="nb-NO"/>
          </a:p>
        </p:txBody>
      </p:sp>
    </p:spTree>
    <p:extLst>
      <p:ext uri="{BB962C8B-B14F-4D97-AF65-F5344CB8AC3E}">
        <p14:creationId xmlns:p14="http://schemas.microsoft.com/office/powerpoint/2010/main" val="194240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nb-NO"/>
              <a:t>Klikk for å redigere tittelstil</a:t>
            </a:r>
            <a:endParaRPr lang="nn-NO"/>
          </a:p>
        </p:txBody>
      </p:sp>
      <p:sp>
        <p:nvSpPr>
          <p:cNvPr id="3" name="Plassholder f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akside">
    <p:spTree>
      <p:nvGrpSpPr>
        <p:cNvPr id="1" name=""/>
        <p:cNvGrpSpPr/>
        <p:nvPr/>
      </p:nvGrpSpPr>
      <p:grpSpPr>
        <a:xfrm>
          <a:off x="0" y="0"/>
          <a:ext cx="0" cy="0"/>
          <a:chOff x="0" y="0"/>
          <a:chExt cx="0" cy="0"/>
        </a:xfrm>
      </p:grpSpPr>
      <p:pic>
        <p:nvPicPr>
          <p:cNvPr id="8" name="Bilde 7" descr="PPT_Alternativ.jpg"/>
          <p:cNvPicPr>
            <a:picLocks noChangeAspect="1"/>
          </p:cNvPicPr>
          <p:nvPr/>
        </p:nvPicPr>
        <p:blipFill>
          <a:blip r:embed="rId2" cstate="print"/>
          <a:stretch>
            <a:fillRect/>
          </a:stretch>
        </p:blipFill>
        <p:spPr>
          <a:xfrm>
            <a:off x="0" y="0"/>
            <a:ext cx="9144001" cy="6858000"/>
          </a:xfrm>
          <a:prstGeom prst="rect">
            <a:avLst/>
          </a:prstGeom>
        </p:spPr>
      </p:pic>
      <p:pic>
        <p:nvPicPr>
          <p:cNvPr id="3" name="Bilde 2" descr="PPT_Alternativ.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pic>
        <p:nvPicPr>
          <p:cNvPr id="7" name="Bilde 6" descr="PPT_Innhold.jpg"/>
          <p:cNvPicPr>
            <a:picLocks noChangeAspect="1"/>
          </p:cNvPicPr>
          <p:nvPr/>
        </p:nvPicPr>
        <p:blipFill>
          <a:blip r:embed="rId2" cstate="print"/>
          <a:stretch>
            <a:fillRect/>
          </a:stretch>
        </p:blipFill>
        <p:spPr>
          <a:xfrm>
            <a:off x="0" y="0"/>
            <a:ext cx="9144001" cy="6858000"/>
          </a:xfrm>
          <a:prstGeom prst="rect">
            <a:avLst/>
          </a:prstGeom>
        </p:spPr>
      </p:pic>
      <p:sp>
        <p:nvSpPr>
          <p:cNvPr id="2" name="Loddrett tittel 1"/>
          <p:cNvSpPr>
            <a:spLocks noGrp="1"/>
          </p:cNvSpPr>
          <p:nvPr>
            <p:ph type="title" orient="vert"/>
          </p:nvPr>
        </p:nvSpPr>
        <p:spPr>
          <a:xfrm>
            <a:off x="6629400" y="274639"/>
            <a:ext cx="2057400" cy="5602634"/>
          </a:xfrm>
          <a:prstGeom prst="rect">
            <a:avLst/>
          </a:prstGeom>
        </p:spPr>
        <p:txBody>
          <a:bodyPr vert="eaVert">
            <a:normAutofit/>
          </a:bodyPr>
          <a:lstStyle>
            <a:lvl1pPr>
              <a:defRPr sz="2800"/>
            </a:lvl1pPr>
          </a:lstStyle>
          <a:p>
            <a:r>
              <a:rPr lang="nb-NO"/>
              <a:t>Klikk for å redigere tittelstil</a:t>
            </a:r>
            <a:endParaRPr lang="nn-NO"/>
          </a:p>
        </p:txBody>
      </p:sp>
      <p:sp>
        <p:nvSpPr>
          <p:cNvPr id="3" name="Plassholder for loddrett tekst 2"/>
          <p:cNvSpPr>
            <a:spLocks noGrp="1"/>
          </p:cNvSpPr>
          <p:nvPr>
            <p:ph type="body" orient="vert" idx="1"/>
          </p:nvPr>
        </p:nvSpPr>
        <p:spPr>
          <a:xfrm>
            <a:off x="457200" y="274639"/>
            <a:ext cx="6019800" cy="5602634"/>
          </a:xfrm>
          <a:prstGeom prst="rect">
            <a:avLst/>
          </a:prstGeom>
        </p:spPr>
        <p:txBody>
          <a:bodyPr vert="eaVert">
            <a:normAutofit/>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pic>
        <p:nvPicPr>
          <p:cNvPr id="5" name="Bilde 4" descr="PPT_Innhold.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Inndelingsfoil">
    <p:bg>
      <p:bgPr>
        <a:solidFill>
          <a:schemeClr val="bg1"/>
        </a:solidFill>
        <a:effectLst/>
      </p:bgPr>
    </p:bg>
    <p:spTree>
      <p:nvGrpSpPr>
        <p:cNvPr id="1" name=""/>
        <p:cNvGrpSpPr/>
        <p:nvPr/>
      </p:nvGrpSpPr>
      <p:grpSpPr>
        <a:xfrm>
          <a:off x="0" y="0"/>
          <a:ext cx="0" cy="0"/>
          <a:chOff x="0" y="0"/>
          <a:chExt cx="0" cy="0"/>
        </a:xfrm>
      </p:grpSpPr>
      <p:pic>
        <p:nvPicPr>
          <p:cNvPr id="10" name="Bilde 9" descr="PPT_Alternativ.jpg"/>
          <p:cNvPicPr>
            <a:picLocks noChangeAspect="1"/>
          </p:cNvPicPr>
          <p:nvPr/>
        </p:nvPicPr>
        <p:blipFill>
          <a:blip r:embed="rId2" cstate="print"/>
          <a:stretch>
            <a:fillRect/>
          </a:stretch>
        </p:blipFill>
        <p:spPr>
          <a:xfrm>
            <a:off x="0" y="0"/>
            <a:ext cx="9144001" cy="6858000"/>
          </a:xfrm>
          <a:prstGeom prst="rect">
            <a:avLst/>
          </a:prstGeom>
        </p:spPr>
      </p:pic>
      <p:sp>
        <p:nvSpPr>
          <p:cNvPr id="9" name="Plassholder for tekst 2"/>
          <p:cNvSpPr>
            <a:spLocks noGrp="1"/>
          </p:cNvSpPr>
          <p:nvPr>
            <p:ph type="body" idx="1"/>
          </p:nvPr>
        </p:nvSpPr>
        <p:spPr>
          <a:xfrm>
            <a:off x="722313" y="2906713"/>
            <a:ext cx="7772400" cy="1500187"/>
          </a:xfrm>
          <a:prstGeom prst="rect">
            <a:avLst/>
          </a:prstGeom>
        </p:spPr>
        <p:txBody>
          <a:bodyPr anchor="b">
            <a:normAutofit/>
          </a:bodyPr>
          <a:lstStyle>
            <a:lvl1pPr marL="0" indent="0" algn="ctr">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Sammenligning">
    <p:spTree>
      <p:nvGrpSpPr>
        <p:cNvPr id="1" name=""/>
        <p:cNvGrpSpPr/>
        <p:nvPr/>
      </p:nvGrpSpPr>
      <p:grpSpPr>
        <a:xfrm>
          <a:off x="0" y="0"/>
          <a:ext cx="0" cy="0"/>
          <a:chOff x="0" y="0"/>
          <a:chExt cx="0" cy="0"/>
        </a:xfrm>
      </p:grpSpPr>
      <p:pic>
        <p:nvPicPr>
          <p:cNvPr id="11" name="Bilde 10" descr="PPT_Innhold.jpg"/>
          <p:cNvPicPr>
            <a:picLocks noChangeAspect="1"/>
          </p:cNvPicPr>
          <p:nvPr/>
        </p:nvPicPr>
        <p:blipFill>
          <a:blip r:embed="rId2" cstate="print"/>
          <a:stretch>
            <a:fillRect/>
          </a:stretch>
        </p:blipFill>
        <p:spPr>
          <a:xfrm>
            <a:off x="0" y="0"/>
            <a:ext cx="9144001" cy="6858000"/>
          </a:xfrm>
          <a:prstGeom prst="rect">
            <a:avLst/>
          </a:prstGeom>
        </p:spPr>
      </p:pic>
      <p:sp>
        <p:nvSpPr>
          <p:cNvPr id="3" name="Plassholder for tekst 2"/>
          <p:cNvSpPr>
            <a:spLocks noGrp="1"/>
          </p:cNvSpPr>
          <p:nvPr>
            <p:ph type="body" idx="1"/>
          </p:nvPr>
        </p:nvSpPr>
        <p:spPr>
          <a:xfrm>
            <a:off x="457200" y="1268760"/>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1908522"/>
            <a:ext cx="4040188" cy="395128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p:cNvSpPr>
            <a:spLocks noGrp="1"/>
          </p:cNvSpPr>
          <p:nvPr>
            <p:ph type="body" sz="quarter" idx="3"/>
          </p:nvPr>
        </p:nvSpPr>
        <p:spPr>
          <a:xfrm>
            <a:off x="4645025" y="1268760"/>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1908522"/>
            <a:ext cx="4041775" cy="395128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0" name="Tittel 1"/>
          <p:cNvSpPr>
            <a:spLocks noGrp="1"/>
          </p:cNvSpPr>
          <p:nvPr>
            <p:ph type="title"/>
          </p:nvPr>
        </p:nvSpPr>
        <p:spPr>
          <a:xfrm>
            <a:off x="457200" y="274638"/>
            <a:ext cx="8229600" cy="562074"/>
          </a:xfrm>
          <a:prstGeom prst="rect">
            <a:avLst/>
          </a:prstGeom>
        </p:spPr>
        <p:txBody>
          <a:bodyPr>
            <a:noAutofit/>
          </a:bodyPr>
          <a:lstStyle>
            <a:lvl1pPr algn="l">
              <a:defRPr sz="2800"/>
            </a:lvl1pPr>
          </a:lstStyle>
          <a:p>
            <a:r>
              <a:rPr lang="nb-NO"/>
              <a:t>Klikk for å redigere tittelstil</a:t>
            </a:r>
            <a:endParaRPr lang="nn-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Bare tittel">
    <p:spTree>
      <p:nvGrpSpPr>
        <p:cNvPr id="1" name=""/>
        <p:cNvGrpSpPr/>
        <p:nvPr/>
      </p:nvGrpSpPr>
      <p:grpSpPr>
        <a:xfrm>
          <a:off x="0" y="0"/>
          <a:ext cx="0" cy="0"/>
          <a:chOff x="0" y="0"/>
          <a:chExt cx="0" cy="0"/>
        </a:xfrm>
      </p:grpSpPr>
      <p:pic>
        <p:nvPicPr>
          <p:cNvPr id="7" name="Bilde 6" descr="PPT_Innhold.jpg"/>
          <p:cNvPicPr>
            <a:picLocks noChangeAspect="1"/>
          </p:cNvPicPr>
          <p:nvPr/>
        </p:nvPicPr>
        <p:blipFill>
          <a:blip r:embed="rId2" cstate="print"/>
          <a:stretch>
            <a:fillRect/>
          </a:stretch>
        </p:blipFill>
        <p:spPr>
          <a:xfrm>
            <a:off x="0" y="0"/>
            <a:ext cx="9144001" cy="6858000"/>
          </a:xfrm>
          <a:prstGeom prst="rect">
            <a:avLst/>
          </a:prstGeom>
        </p:spPr>
      </p:pic>
      <p:sp>
        <p:nvSpPr>
          <p:cNvPr id="6" name="Tittel 1"/>
          <p:cNvSpPr>
            <a:spLocks noGrp="1"/>
          </p:cNvSpPr>
          <p:nvPr>
            <p:ph type="title"/>
          </p:nvPr>
        </p:nvSpPr>
        <p:spPr>
          <a:xfrm>
            <a:off x="457200" y="274638"/>
            <a:ext cx="8229600" cy="562074"/>
          </a:xfrm>
          <a:prstGeom prst="rect">
            <a:avLst/>
          </a:prstGeom>
        </p:spPr>
        <p:txBody>
          <a:bodyPr>
            <a:noAutofit/>
          </a:bodyPr>
          <a:lstStyle>
            <a:lvl1pPr algn="l">
              <a:defRPr sz="2800"/>
            </a:lvl1pPr>
          </a:lstStyle>
          <a:p>
            <a:r>
              <a:rPr lang="nb-NO"/>
              <a:t>Klikk for å redigere tittelstil</a:t>
            </a:r>
            <a:endParaRPr lang="nn-N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Forside Sort">
    <p:spTree>
      <p:nvGrpSpPr>
        <p:cNvPr id="1" name=""/>
        <p:cNvGrpSpPr/>
        <p:nvPr/>
      </p:nvGrpSpPr>
      <p:grpSpPr>
        <a:xfrm>
          <a:off x="0" y="0"/>
          <a:ext cx="0" cy="0"/>
          <a:chOff x="0" y="0"/>
          <a:chExt cx="0" cy="0"/>
        </a:xfrm>
      </p:grpSpPr>
      <p:pic>
        <p:nvPicPr>
          <p:cNvPr id="8" name="Bilde 7" descr="PPT_Alternativ.jpg"/>
          <p:cNvPicPr>
            <a:picLocks noChangeAspect="1"/>
          </p:cNvPicPr>
          <p:nvPr/>
        </p:nvPicPr>
        <p:blipFill>
          <a:blip r:embed="rId2" cstate="print"/>
          <a:stretch>
            <a:fillRect/>
          </a:stretch>
        </p:blipFill>
        <p:spPr>
          <a:xfrm>
            <a:off x="0" y="0"/>
            <a:ext cx="9144001" cy="6858000"/>
          </a:xfrm>
          <a:prstGeom prst="rect">
            <a:avLst/>
          </a:prstGeom>
        </p:spPr>
      </p:pic>
      <p:sp>
        <p:nvSpPr>
          <p:cNvPr id="9" name="Tittel 1"/>
          <p:cNvSpPr>
            <a:spLocks noGrp="1"/>
          </p:cNvSpPr>
          <p:nvPr>
            <p:ph type="title"/>
          </p:nvPr>
        </p:nvSpPr>
        <p:spPr>
          <a:xfrm>
            <a:off x="722313" y="4406900"/>
            <a:ext cx="7772400" cy="1362075"/>
          </a:xfrm>
          <a:prstGeom prst="rect">
            <a:avLst/>
          </a:prstGeom>
        </p:spPr>
        <p:txBody>
          <a:bodyPr anchor="t">
            <a:normAutofit/>
          </a:bodyPr>
          <a:lstStyle>
            <a:lvl1pPr algn="l">
              <a:defRPr sz="3600" b="1" cap="all">
                <a:solidFill>
                  <a:schemeClr val="bg1"/>
                </a:solidFill>
              </a:defRPr>
            </a:lvl1pPr>
          </a:lstStyle>
          <a:p>
            <a:r>
              <a:rPr lang="nb-NO"/>
              <a:t>Klikk for å redigere tittelstil</a:t>
            </a:r>
            <a:endParaRPr lang="nn-NO"/>
          </a:p>
        </p:txBody>
      </p:sp>
      <p:sp>
        <p:nvSpPr>
          <p:cNvPr id="10" name="Plassholder f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Bakside">
    <p:spTree>
      <p:nvGrpSpPr>
        <p:cNvPr id="1" name=""/>
        <p:cNvGrpSpPr/>
        <p:nvPr/>
      </p:nvGrpSpPr>
      <p:grpSpPr>
        <a:xfrm>
          <a:off x="0" y="0"/>
          <a:ext cx="0" cy="0"/>
          <a:chOff x="0" y="0"/>
          <a:chExt cx="0" cy="0"/>
        </a:xfrm>
      </p:grpSpPr>
      <p:pic>
        <p:nvPicPr>
          <p:cNvPr id="8" name="Bilde 7" descr="PPT_Alternativ.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nb-NO"/>
              <a:t>Klikk for å redigere tittelstil</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Date Placeholder 3"/>
          <p:cNvSpPr>
            <a:spLocks noGrp="1"/>
          </p:cNvSpPr>
          <p:nvPr>
            <p:ph type="dt" sz="half" idx="10"/>
          </p:nvPr>
        </p:nvSpPr>
        <p:spPr/>
        <p:txBody>
          <a:bodyPr/>
          <a:lstStyle>
            <a:lvl1pPr>
              <a:defRPr/>
            </a:lvl1pPr>
          </a:lstStyle>
          <a:p>
            <a:pPr>
              <a:defRPr/>
            </a:pPr>
            <a:fld id="{6740FAD6-193E-B847-9728-C8EE8A642F89}" type="datetime1">
              <a:rPr lang="nb-NO"/>
              <a:pPr>
                <a:defRPr/>
              </a:pPr>
              <a:t>06.06.2019</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783F8D9A-A9FB-1640-9CEA-7539EBC03EE5}" type="slidenum">
              <a:rPr lang="nb-NO"/>
              <a:pPr>
                <a:defRPr/>
              </a:pPr>
              <a:t>‹#›</a:t>
            </a:fld>
            <a:endParaRPr lang="nb-NO"/>
          </a:p>
        </p:txBody>
      </p:sp>
    </p:spTree>
    <p:extLst>
      <p:ext uri="{BB962C8B-B14F-4D97-AF65-F5344CB8AC3E}">
        <p14:creationId xmlns:p14="http://schemas.microsoft.com/office/powerpoint/2010/main" val="15432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pic>
        <p:nvPicPr>
          <p:cNvPr id="7" name="Bilde 6" descr="PPT_Innhold.jpg"/>
          <p:cNvPicPr>
            <a:picLocks noChangeAspect="1"/>
          </p:cNvPicPr>
          <p:nvPr/>
        </p:nvPicPr>
        <p:blipFill>
          <a:blip r:embed="rId2" cstate="print"/>
          <a:stretch>
            <a:fillRect/>
          </a:stretch>
        </p:blipFill>
        <p:spPr>
          <a:xfrm>
            <a:off x="0" y="0"/>
            <a:ext cx="9144001" cy="6858000"/>
          </a:xfrm>
          <a:prstGeom prst="rect">
            <a:avLst/>
          </a:prstGeom>
        </p:spPr>
      </p:pic>
      <p:sp>
        <p:nvSpPr>
          <p:cNvPr id="2" name="Tittel 1"/>
          <p:cNvSpPr>
            <a:spLocks noGrp="1"/>
          </p:cNvSpPr>
          <p:nvPr>
            <p:ph type="title"/>
          </p:nvPr>
        </p:nvSpPr>
        <p:spPr>
          <a:xfrm>
            <a:off x="457200" y="274638"/>
            <a:ext cx="8229600" cy="562074"/>
          </a:xfrm>
          <a:prstGeom prst="rect">
            <a:avLst/>
          </a:prstGeom>
        </p:spPr>
        <p:txBody>
          <a:bodyPr/>
          <a:lstStyle>
            <a:lvl1pPr algn="l">
              <a:defRPr sz="2800"/>
            </a:lvl1pPr>
          </a:lstStyle>
          <a:p>
            <a:r>
              <a:rPr lang="nb-NO"/>
              <a:t>Klikk for å redigere tittelstil</a:t>
            </a:r>
            <a:endParaRPr lang="nn-NO" dirty="0"/>
          </a:p>
        </p:txBody>
      </p:sp>
      <p:sp>
        <p:nvSpPr>
          <p:cNvPr id="3" name="Plassholder for innhold 2"/>
          <p:cNvSpPr>
            <a:spLocks noGrp="1"/>
          </p:cNvSpPr>
          <p:nvPr>
            <p:ph idx="1"/>
          </p:nvPr>
        </p:nvSpPr>
        <p:spPr>
          <a:xfrm>
            <a:off x="457200" y="1268760"/>
            <a:ext cx="8229600" cy="4608512"/>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pic>
        <p:nvPicPr>
          <p:cNvPr id="5" name="Bilde 4" descr="PPT_Innhold.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ndelingsfoil">
    <p:bg>
      <p:bgPr>
        <a:solidFill>
          <a:schemeClr val="bg1"/>
        </a:solidFill>
        <a:effectLst/>
      </p:bgPr>
    </p:bg>
    <p:spTree>
      <p:nvGrpSpPr>
        <p:cNvPr id="1" name=""/>
        <p:cNvGrpSpPr/>
        <p:nvPr/>
      </p:nvGrpSpPr>
      <p:grpSpPr>
        <a:xfrm>
          <a:off x="0" y="0"/>
          <a:ext cx="0" cy="0"/>
          <a:chOff x="0" y="0"/>
          <a:chExt cx="0" cy="0"/>
        </a:xfrm>
      </p:grpSpPr>
      <p:pic>
        <p:nvPicPr>
          <p:cNvPr id="10" name="Bilde 9" descr="PPT_Alternativ.jpg"/>
          <p:cNvPicPr>
            <a:picLocks noChangeAspect="1"/>
          </p:cNvPicPr>
          <p:nvPr/>
        </p:nvPicPr>
        <p:blipFill>
          <a:blip r:embed="rId2" cstate="print"/>
          <a:stretch>
            <a:fillRect/>
          </a:stretch>
        </p:blipFill>
        <p:spPr>
          <a:xfrm>
            <a:off x="0" y="0"/>
            <a:ext cx="9144001" cy="6858000"/>
          </a:xfrm>
          <a:prstGeom prst="rect">
            <a:avLst/>
          </a:prstGeom>
        </p:spPr>
      </p:pic>
      <p:sp>
        <p:nvSpPr>
          <p:cNvPr id="9" name="Plassholder for tekst 2"/>
          <p:cNvSpPr>
            <a:spLocks noGrp="1"/>
          </p:cNvSpPr>
          <p:nvPr>
            <p:ph type="body" idx="1"/>
          </p:nvPr>
        </p:nvSpPr>
        <p:spPr>
          <a:xfrm>
            <a:off x="722313" y="2906713"/>
            <a:ext cx="7772400" cy="1500187"/>
          </a:xfrm>
          <a:prstGeom prst="rect">
            <a:avLst/>
          </a:prstGeom>
        </p:spPr>
        <p:txBody>
          <a:bodyPr anchor="b">
            <a:normAutofit/>
          </a:bodyPr>
          <a:lstStyle>
            <a:lvl1pPr marL="0" indent="0" algn="ctr">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pic>
        <p:nvPicPr>
          <p:cNvPr id="4" name="Bilde 3" descr="PPT_Alternativ.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pic>
        <p:nvPicPr>
          <p:cNvPr id="8" name="Bilde 7" descr="PPT_Innhold.jpg"/>
          <p:cNvPicPr>
            <a:picLocks noChangeAspect="1"/>
          </p:cNvPicPr>
          <p:nvPr/>
        </p:nvPicPr>
        <p:blipFill>
          <a:blip r:embed="rId2" cstate="print"/>
          <a:stretch>
            <a:fillRect/>
          </a:stretch>
        </p:blipFill>
        <p:spPr>
          <a:xfrm>
            <a:off x="0" y="0"/>
            <a:ext cx="9144001" cy="6858000"/>
          </a:xfrm>
          <a:prstGeom prst="rect">
            <a:avLst/>
          </a:prstGeom>
        </p:spPr>
      </p:pic>
      <p:sp>
        <p:nvSpPr>
          <p:cNvPr id="2" name="Tittel 1"/>
          <p:cNvSpPr>
            <a:spLocks noGrp="1"/>
          </p:cNvSpPr>
          <p:nvPr>
            <p:ph type="title"/>
          </p:nvPr>
        </p:nvSpPr>
        <p:spPr>
          <a:xfrm>
            <a:off x="457200" y="274638"/>
            <a:ext cx="8229600" cy="562074"/>
          </a:xfrm>
          <a:prstGeom prst="rect">
            <a:avLst/>
          </a:prstGeom>
        </p:spPr>
        <p:txBody>
          <a:bodyPr>
            <a:noAutofit/>
          </a:bodyPr>
          <a:lstStyle>
            <a:lvl1pPr algn="l">
              <a:defRPr sz="2800"/>
            </a:lvl1pPr>
          </a:lstStyle>
          <a:p>
            <a:r>
              <a:rPr lang="nb-NO"/>
              <a:t>Klikk for å redigere tittelstil</a:t>
            </a:r>
            <a:endParaRPr lang="nn-NO"/>
          </a:p>
        </p:txBody>
      </p:sp>
      <p:sp>
        <p:nvSpPr>
          <p:cNvPr id="3" name="Plassholder for innhold 2"/>
          <p:cNvSpPr>
            <a:spLocks noGrp="1"/>
          </p:cNvSpPr>
          <p:nvPr>
            <p:ph sz="half" idx="1"/>
          </p:nvPr>
        </p:nvSpPr>
        <p:spPr>
          <a:xfrm>
            <a:off x="457200" y="1268761"/>
            <a:ext cx="4038600" cy="460851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4" name="Plassholder for innhold 3"/>
          <p:cNvSpPr>
            <a:spLocks noGrp="1"/>
          </p:cNvSpPr>
          <p:nvPr>
            <p:ph sz="half" idx="2"/>
          </p:nvPr>
        </p:nvSpPr>
        <p:spPr>
          <a:xfrm>
            <a:off x="4648200" y="1268761"/>
            <a:ext cx="4038600" cy="460851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pic>
        <p:nvPicPr>
          <p:cNvPr id="6" name="Bilde 5" descr="PPT_Innhold.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ammenligning">
    <p:spTree>
      <p:nvGrpSpPr>
        <p:cNvPr id="1" name=""/>
        <p:cNvGrpSpPr/>
        <p:nvPr/>
      </p:nvGrpSpPr>
      <p:grpSpPr>
        <a:xfrm>
          <a:off x="0" y="0"/>
          <a:ext cx="0" cy="0"/>
          <a:chOff x="0" y="0"/>
          <a:chExt cx="0" cy="0"/>
        </a:xfrm>
      </p:grpSpPr>
      <p:pic>
        <p:nvPicPr>
          <p:cNvPr id="11" name="Bilde 10" descr="PPT_Innhold.jpg"/>
          <p:cNvPicPr>
            <a:picLocks noChangeAspect="1"/>
          </p:cNvPicPr>
          <p:nvPr/>
        </p:nvPicPr>
        <p:blipFill>
          <a:blip r:embed="rId2" cstate="print"/>
          <a:stretch>
            <a:fillRect/>
          </a:stretch>
        </p:blipFill>
        <p:spPr>
          <a:xfrm>
            <a:off x="0" y="0"/>
            <a:ext cx="9144001" cy="6858000"/>
          </a:xfrm>
          <a:prstGeom prst="rect">
            <a:avLst/>
          </a:prstGeom>
        </p:spPr>
      </p:pic>
      <p:sp>
        <p:nvSpPr>
          <p:cNvPr id="3" name="Plassholder for tekst 2"/>
          <p:cNvSpPr>
            <a:spLocks noGrp="1"/>
          </p:cNvSpPr>
          <p:nvPr>
            <p:ph type="body" idx="1"/>
          </p:nvPr>
        </p:nvSpPr>
        <p:spPr>
          <a:xfrm>
            <a:off x="457200" y="1268760"/>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1908522"/>
            <a:ext cx="4040188" cy="395128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p:cNvSpPr>
            <a:spLocks noGrp="1"/>
          </p:cNvSpPr>
          <p:nvPr>
            <p:ph type="body" sz="quarter" idx="3"/>
          </p:nvPr>
        </p:nvSpPr>
        <p:spPr>
          <a:xfrm>
            <a:off x="4645025" y="1268760"/>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1908522"/>
            <a:ext cx="4041775" cy="395128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0" name="Tittel 1"/>
          <p:cNvSpPr>
            <a:spLocks noGrp="1"/>
          </p:cNvSpPr>
          <p:nvPr>
            <p:ph type="title"/>
          </p:nvPr>
        </p:nvSpPr>
        <p:spPr>
          <a:xfrm>
            <a:off x="457200" y="274638"/>
            <a:ext cx="8229600" cy="562074"/>
          </a:xfrm>
          <a:prstGeom prst="rect">
            <a:avLst/>
          </a:prstGeom>
        </p:spPr>
        <p:txBody>
          <a:bodyPr>
            <a:noAutofit/>
          </a:bodyPr>
          <a:lstStyle>
            <a:lvl1pPr algn="l">
              <a:defRPr sz="2800"/>
            </a:lvl1pPr>
          </a:lstStyle>
          <a:p>
            <a:r>
              <a:rPr lang="nb-NO"/>
              <a:t>Klikk for å redigere tittelstil</a:t>
            </a:r>
            <a:endParaRPr lang="nn-NO" dirty="0"/>
          </a:p>
        </p:txBody>
      </p:sp>
      <p:pic>
        <p:nvPicPr>
          <p:cNvPr id="8" name="Bilde 7" descr="PPT_Innhold.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are tittel">
    <p:spTree>
      <p:nvGrpSpPr>
        <p:cNvPr id="1" name=""/>
        <p:cNvGrpSpPr/>
        <p:nvPr/>
      </p:nvGrpSpPr>
      <p:grpSpPr>
        <a:xfrm>
          <a:off x="0" y="0"/>
          <a:ext cx="0" cy="0"/>
          <a:chOff x="0" y="0"/>
          <a:chExt cx="0" cy="0"/>
        </a:xfrm>
      </p:grpSpPr>
      <p:pic>
        <p:nvPicPr>
          <p:cNvPr id="7" name="Bilde 6" descr="PPT_Innhold.jpg"/>
          <p:cNvPicPr>
            <a:picLocks noChangeAspect="1"/>
          </p:cNvPicPr>
          <p:nvPr/>
        </p:nvPicPr>
        <p:blipFill>
          <a:blip r:embed="rId2" cstate="print"/>
          <a:stretch>
            <a:fillRect/>
          </a:stretch>
        </p:blipFill>
        <p:spPr>
          <a:xfrm>
            <a:off x="0" y="0"/>
            <a:ext cx="9144001" cy="6858000"/>
          </a:xfrm>
          <a:prstGeom prst="rect">
            <a:avLst/>
          </a:prstGeom>
        </p:spPr>
      </p:pic>
      <p:sp>
        <p:nvSpPr>
          <p:cNvPr id="6" name="Tittel 1"/>
          <p:cNvSpPr>
            <a:spLocks noGrp="1"/>
          </p:cNvSpPr>
          <p:nvPr>
            <p:ph type="title"/>
          </p:nvPr>
        </p:nvSpPr>
        <p:spPr>
          <a:xfrm>
            <a:off x="457200" y="274638"/>
            <a:ext cx="8229600" cy="562074"/>
          </a:xfrm>
          <a:prstGeom prst="rect">
            <a:avLst/>
          </a:prstGeom>
        </p:spPr>
        <p:txBody>
          <a:bodyPr>
            <a:noAutofit/>
          </a:bodyPr>
          <a:lstStyle>
            <a:lvl1pPr algn="l">
              <a:defRPr sz="2800"/>
            </a:lvl1pPr>
          </a:lstStyle>
          <a:p>
            <a:r>
              <a:rPr lang="nb-NO"/>
              <a:t>Klikk for å redigere tittelstil</a:t>
            </a:r>
            <a:endParaRPr lang="nn-NO" dirty="0"/>
          </a:p>
        </p:txBody>
      </p:sp>
      <p:pic>
        <p:nvPicPr>
          <p:cNvPr id="4" name="Bilde 3" descr="PPT_Innhold.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pic>
        <p:nvPicPr>
          <p:cNvPr id="5" name="Bilde 4" descr="PPT_Innhold.jpg"/>
          <p:cNvPicPr>
            <a:picLocks noChangeAspect="1"/>
          </p:cNvPicPr>
          <p:nvPr/>
        </p:nvPicPr>
        <p:blipFill>
          <a:blip r:embed="rId2" cstate="print"/>
          <a:stretch>
            <a:fillRect/>
          </a:stretch>
        </p:blipFill>
        <p:spPr>
          <a:xfrm>
            <a:off x="0" y="0"/>
            <a:ext cx="9144001" cy="6858000"/>
          </a:xfrm>
          <a:prstGeom prst="rect">
            <a:avLst/>
          </a:prstGeom>
        </p:spPr>
      </p:pic>
      <p:pic>
        <p:nvPicPr>
          <p:cNvPr id="3" name="Bilde 2" descr="PPT_Innhold.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orside Sort">
    <p:spTree>
      <p:nvGrpSpPr>
        <p:cNvPr id="1" name=""/>
        <p:cNvGrpSpPr/>
        <p:nvPr/>
      </p:nvGrpSpPr>
      <p:grpSpPr>
        <a:xfrm>
          <a:off x="0" y="0"/>
          <a:ext cx="0" cy="0"/>
          <a:chOff x="0" y="0"/>
          <a:chExt cx="0" cy="0"/>
        </a:xfrm>
      </p:grpSpPr>
      <p:pic>
        <p:nvPicPr>
          <p:cNvPr id="8" name="Bilde 7" descr="PPT_Alternativ.jpg"/>
          <p:cNvPicPr>
            <a:picLocks noChangeAspect="1"/>
          </p:cNvPicPr>
          <p:nvPr/>
        </p:nvPicPr>
        <p:blipFill>
          <a:blip r:embed="rId2" cstate="print"/>
          <a:stretch>
            <a:fillRect/>
          </a:stretch>
        </p:blipFill>
        <p:spPr>
          <a:xfrm>
            <a:off x="0" y="0"/>
            <a:ext cx="9144001" cy="6858000"/>
          </a:xfrm>
          <a:prstGeom prst="rect">
            <a:avLst/>
          </a:prstGeom>
        </p:spPr>
      </p:pic>
      <p:sp>
        <p:nvSpPr>
          <p:cNvPr id="9" name="Tittel 1"/>
          <p:cNvSpPr>
            <a:spLocks noGrp="1"/>
          </p:cNvSpPr>
          <p:nvPr>
            <p:ph type="title"/>
          </p:nvPr>
        </p:nvSpPr>
        <p:spPr>
          <a:xfrm>
            <a:off x="722313" y="4406900"/>
            <a:ext cx="7772400" cy="1362075"/>
          </a:xfrm>
          <a:prstGeom prst="rect">
            <a:avLst/>
          </a:prstGeom>
        </p:spPr>
        <p:txBody>
          <a:bodyPr anchor="t">
            <a:normAutofit/>
          </a:bodyPr>
          <a:lstStyle>
            <a:lvl1pPr algn="l">
              <a:defRPr sz="3600" b="1" cap="all">
                <a:solidFill>
                  <a:schemeClr val="bg1"/>
                </a:solidFill>
              </a:defRPr>
            </a:lvl1pPr>
          </a:lstStyle>
          <a:p>
            <a:r>
              <a:rPr lang="nb-NO"/>
              <a:t>Klikk for å redigere tittelstil</a:t>
            </a:r>
            <a:endParaRPr lang="nn-NO"/>
          </a:p>
        </p:txBody>
      </p:sp>
      <p:sp>
        <p:nvSpPr>
          <p:cNvPr id="10" name="Plassholder f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pic>
        <p:nvPicPr>
          <p:cNvPr id="5" name="Bilde 4" descr="PPT_Alternativ.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pic>
        <p:nvPicPr>
          <p:cNvPr id="8" name="Bilde 7" descr="PPT_Innhold.jpg"/>
          <p:cNvPicPr>
            <a:picLocks noChangeAspect="1"/>
          </p:cNvPicPr>
          <p:nvPr/>
        </p:nvPicPr>
        <p:blipFill>
          <a:blip r:embed="rId2" cstate="print"/>
          <a:stretch>
            <a:fillRect/>
          </a:stretch>
        </p:blipFill>
        <p:spPr>
          <a:xfrm>
            <a:off x="0" y="0"/>
            <a:ext cx="9144001" cy="6858000"/>
          </a:xfrm>
          <a:prstGeom prst="rect">
            <a:avLst/>
          </a:prstGeom>
        </p:spPr>
      </p:pic>
      <p:sp>
        <p:nvSpPr>
          <p:cNvPr id="2" name="Tittel 1"/>
          <p:cNvSpPr>
            <a:spLocks noGrp="1"/>
          </p:cNvSpPr>
          <p:nvPr>
            <p:ph type="title"/>
          </p:nvPr>
        </p:nvSpPr>
        <p:spPr>
          <a:xfrm>
            <a:off x="1792288" y="4581128"/>
            <a:ext cx="5486400" cy="566738"/>
          </a:xfrm>
          <a:prstGeom prst="rect">
            <a:avLst/>
          </a:prstGeom>
        </p:spPr>
        <p:txBody>
          <a:bodyPr anchor="b"/>
          <a:lstStyle>
            <a:lvl1pPr algn="l">
              <a:defRPr sz="1800" b="1"/>
            </a:lvl1pPr>
          </a:lstStyle>
          <a:p>
            <a:r>
              <a:rPr lang="nb-NO"/>
              <a:t>Klikk for å redigere tittelstil</a:t>
            </a:r>
            <a:endParaRPr lang="nn-NO" dirty="0"/>
          </a:p>
        </p:txBody>
      </p:sp>
      <p:sp>
        <p:nvSpPr>
          <p:cNvPr id="3" name="Plassholder for bilde 2"/>
          <p:cNvSpPr>
            <a:spLocks noGrp="1"/>
          </p:cNvSpPr>
          <p:nvPr>
            <p:ph type="pic" idx="1"/>
          </p:nvPr>
        </p:nvSpPr>
        <p:spPr>
          <a:xfrm>
            <a:off x="1792288" y="612775"/>
            <a:ext cx="5486400" cy="38243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n-NO" dirty="0"/>
          </a:p>
        </p:txBody>
      </p:sp>
      <p:sp>
        <p:nvSpPr>
          <p:cNvPr id="4" name="Plassholder for tekst 3"/>
          <p:cNvSpPr>
            <a:spLocks noGrp="1"/>
          </p:cNvSpPr>
          <p:nvPr>
            <p:ph type="body" sz="half" idx="2"/>
          </p:nvPr>
        </p:nvSpPr>
        <p:spPr>
          <a:xfrm>
            <a:off x="1792288" y="5147866"/>
            <a:ext cx="5486400" cy="804862"/>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pic>
        <p:nvPicPr>
          <p:cNvPr id="6" name="Bilde 5" descr="PPT_Innhold.jpg"/>
          <p:cNvPicPr>
            <a:picLocks noChangeAspect="1"/>
          </p:cNvPicPr>
          <p:nvPr/>
        </p:nvPicPr>
        <p:blipFill>
          <a:blip r:embed="rId2" cstate="print"/>
          <a:stretch>
            <a:fillRect/>
          </a:stretch>
        </p:blipFill>
        <p:spPr>
          <a:xfrm>
            <a:off x="0" y="0"/>
            <a:ext cx="9144001"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0"/>
            </p:custDataLst>
            <p:extLst>
              <p:ext uri="{D42A27DB-BD31-4B8C-83A1-F6EECF244321}">
                <p14:modId xmlns:p14="http://schemas.microsoft.com/office/powerpoint/2010/main" val="2782521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43" name="think-cell Slide" r:id="rId21" imgW="360" imgH="360" progId="">
                  <p:embed/>
                </p:oleObj>
              </mc:Choice>
              <mc:Fallback>
                <p:oleObj name="think-cell Slide" r:id="rId21" imgW="360" imgH="360" progId="">
                  <p:embed/>
                  <p:pic>
                    <p:nvPicPr>
                      <p:cNvPr id="0" name="Picture 1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A89BB-1E5E-4392-90C1-FB3FF892BED5}" type="datetimeFigureOut">
              <a:rPr lang="nb-NO" smtClean="0"/>
              <a:pPr/>
              <a:t>06.06.2019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5A1AD-2E35-431D-B32C-9B3E27ED7BDC}" type="slidenum">
              <a:rPr lang="nb-NO" smtClean="0"/>
              <a:pPr/>
              <a:t>‹#›</a:t>
            </a:fld>
            <a:endParaRPr lang="nb-NO"/>
          </a:p>
        </p:txBody>
      </p:sp>
      <p:pic>
        <p:nvPicPr>
          <p:cNvPr id="8" name="Bilde 7" descr="PPT_Forside.jpg"/>
          <p:cNvPicPr>
            <a:picLocks noChangeAspect="1"/>
          </p:cNvPicPr>
          <p:nvPr/>
        </p:nvPicPr>
        <p:blipFill>
          <a:blip r:embed="rId23" cstate="print"/>
          <a:stretch>
            <a:fillRect/>
          </a:stretch>
        </p:blipFill>
        <p:spPr>
          <a:xfrm>
            <a:off x="-1" y="-1"/>
            <a:ext cx="9144001" cy="6858001"/>
          </a:xfrm>
          <a:prstGeom prst="rect">
            <a:avLst/>
          </a:prstGeom>
        </p:spPr>
      </p:pic>
      <p:pic>
        <p:nvPicPr>
          <p:cNvPr id="7" name="Bilde 6" descr="PPT_Forside.jpg"/>
          <p:cNvPicPr>
            <a:picLocks noChangeAspect="1"/>
          </p:cNvPicPr>
          <p:nvPr/>
        </p:nvPicPr>
        <p:blipFill>
          <a:blip r:embed="rId23" cstate="print"/>
          <a:stretch>
            <a:fillRect/>
          </a:stretch>
        </p:blipFill>
        <p:spPr>
          <a:xfrm>
            <a:off x="-1" y="-1"/>
            <a:ext cx="9144001" cy="685800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55" Type="http://schemas.openxmlformats.org/officeDocument/2006/relationships/tags" Target="../tags/tag61.xml"/><Relationship Id="rId63" Type="http://schemas.openxmlformats.org/officeDocument/2006/relationships/tags" Target="../tags/tag69.xml"/><Relationship Id="rId68" Type="http://schemas.openxmlformats.org/officeDocument/2006/relationships/tags" Target="../tags/tag74.xml"/><Relationship Id="rId76" Type="http://schemas.openxmlformats.org/officeDocument/2006/relationships/image" Target="../media/image8.emf"/><Relationship Id="rId7" Type="http://schemas.openxmlformats.org/officeDocument/2006/relationships/tags" Target="../tags/tag13.xml"/><Relationship Id="rId71" Type="http://schemas.openxmlformats.org/officeDocument/2006/relationships/oleObject" Target="../embeddings/oleObject7.bin"/><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tags" Target="../tags/tag64.xml"/><Relationship Id="rId66" Type="http://schemas.openxmlformats.org/officeDocument/2006/relationships/tags" Target="../tags/tag72.xml"/><Relationship Id="rId74" Type="http://schemas.openxmlformats.org/officeDocument/2006/relationships/image" Target="../media/image7.emf"/><Relationship Id="rId79" Type="http://schemas.openxmlformats.org/officeDocument/2006/relationships/oleObject" Target="../embeddings/oleObject11.bin"/><Relationship Id="rId5" Type="http://schemas.openxmlformats.org/officeDocument/2006/relationships/tags" Target="../tags/tag11.xml"/><Relationship Id="rId61" Type="http://schemas.openxmlformats.org/officeDocument/2006/relationships/tags" Target="../tags/tag67.xml"/><Relationship Id="rId82" Type="http://schemas.openxmlformats.org/officeDocument/2006/relationships/image" Target="../media/image11.emf"/><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65" Type="http://schemas.openxmlformats.org/officeDocument/2006/relationships/tags" Target="../tags/tag71.xml"/><Relationship Id="rId73" Type="http://schemas.openxmlformats.org/officeDocument/2006/relationships/oleObject" Target="../embeddings/oleObject8.bin"/><Relationship Id="rId78" Type="http://schemas.openxmlformats.org/officeDocument/2006/relationships/image" Target="../media/image9.emf"/><Relationship Id="rId81" Type="http://schemas.openxmlformats.org/officeDocument/2006/relationships/oleObject" Target="../embeddings/oleObject12.bin"/><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tags" Target="../tags/tag62.xml"/><Relationship Id="rId64" Type="http://schemas.openxmlformats.org/officeDocument/2006/relationships/tags" Target="../tags/tag70.xml"/><Relationship Id="rId69" Type="http://schemas.openxmlformats.org/officeDocument/2006/relationships/slideLayout" Target="../slideLayouts/slideLayout2.xml"/><Relationship Id="rId77" Type="http://schemas.openxmlformats.org/officeDocument/2006/relationships/oleObject" Target="../embeddings/oleObject10.bin"/><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image" Target="../media/image1.emf"/><Relationship Id="rId80" Type="http://schemas.openxmlformats.org/officeDocument/2006/relationships/image" Target="../media/image10.emf"/><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 Id="rId67" Type="http://schemas.openxmlformats.org/officeDocument/2006/relationships/tags" Target="../tags/tag73.xml"/><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tags" Target="../tags/tag68.xml"/><Relationship Id="rId70" Type="http://schemas.openxmlformats.org/officeDocument/2006/relationships/notesSlide" Target="../notesSlides/notesSlide9.xml"/><Relationship Id="rId75" Type="http://schemas.openxmlformats.org/officeDocument/2006/relationships/oleObject" Target="../embeddings/oleObject9.bin"/><Relationship Id="rId1" Type="http://schemas.openxmlformats.org/officeDocument/2006/relationships/vmlDrawing" Target="../drawings/vmlDrawing7.vml"/><Relationship Id="rId6" Type="http://schemas.openxmlformats.org/officeDocument/2006/relationships/tags" Target="../tags/tag12.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slideLayout" Target="../slideLayouts/slideLayout2.xml"/><Relationship Id="rId3" Type="http://schemas.openxmlformats.org/officeDocument/2006/relationships/tags" Target="../tags/tag77.xml"/><Relationship Id="rId21" Type="http://schemas.openxmlformats.org/officeDocument/2006/relationships/chart" Target="../charts/chart2.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chart" Target="../charts/chart1.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chart" Target="../charts/chart5.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chart" Target="../charts/chart4.xml"/><Relationship Id="rId10" Type="http://schemas.openxmlformats.org/officeDocument/2006/relationships/tags" Target="../tags/tag84.xml"/><Relationship Id="rId19" Type="http://schemas.openxmlformats.org/officeDocument/2006/relationships/notesSlide" Target="../notesSlides/notesSlide11.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notesSlide" Target="../notesSlides/notesSlide1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slideLayout" Target="../slideLayouts/slideLayout2.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jpeg"/><Relationship Id="rId2" Type="http://schemas.openxmlformats.org/officeDocument/2006/relationships/tags" Target="../tags/tag102.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emf"/><Relationship Id="rId2" Type="http://schemas.openxmlformats.org/officeDocument/2006/relationships/tags" Target="../tags/tag103.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9" Type="http://schemas.openxmlformats.org/officeDocument/2006/relationships/tags" Target="../tags/tag142.xml"/><Relationship Id="rId21" Type="http://schemas.openxmlformats.org/officeDocument/2006/relationships/tags" Target="../tags/tag124.xml"/><Relationship Id="rId34" Type="http://schemas.openxmlformats.org/officeDocument/2006/relationships/tags" Target="../tags/tag137.xml"/><Relationship Id="rId42" Type="http://schemas.openxmlformats.org/officeDocument/2006/relationships/tags" Target="../tags/tag145.xml"/><Relationship Id="rId47" Type="http://schemas.openxmlformats.org/officeDocument/2006/relationships/tags" Target="../tags/tag150.xml"/><Relationship Id="rId50" Type="http://schemas.openxmlformats.org/officeDocument/2006/relationships/tags" Target="../tags/tag153.xml"/><Relationship Id="rId55" Type="http://schemas.openxmlformats.org/officeDocument/2006/relationships/tags" Target="../tags/tag158.xml"/><Relationship Id="rId63" Type="http://schemas.openxmlformats.org/officeDocument/2006/relationships/tags" Target="../tags/tag166.xml"/><Relationship Id="rId68" Type="http://schemas.openxmlformats.org/officeDocument/2006/relationships/oleObject" Target="../embeddings/oleObject15.bin"/><Relationship Id="rId76" Type="http://schemas.openxmlformats.org/officeDocument/2006/relationships/oleObject" Target="../embeddings/oleObject19.bin"/><Relationship Id="rId7" Type="http://schemas.openxmlformats.org/officeDocument/2006/relationships/tags" Target="../tags/tag110.xml"/><Relationship Id="rId71" Type="http://schemas.openxmlformats.org/officeDocument/2006/relationships/image" Target="../media/image13.emf"/><Relationship Id="rId2" Type="http://schemas.openxmlformats.org/officeDocument/2006/relationships/tags" Target="../tags/tag105.xml"/><Relationship Id="rId16" Type="http://schemas.openxmlformats.org/officeDocument/2006/relationships/tags" Target="../tags/tag119.xml"/><Relationship Id="rId29" Type="http://schemas.openxmlformats.org/officeDocument/2006/relationships/tags" Target="../tags/tag132.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tags" Target="../tags/tag135.xml"/><Relationship Id="rId37" Type="http://schemas.openxmlformats.org/officeDocument/2006/relationships/tags" Target="../tags/tag140.xml"/><Relationship Id="rId40" Type="http://schemas.openxmlformats.org/officeDocument/2006/relationships/tags" Target="../tags/tag143.xml"/><Relationship Id="rId45" Type="http://schemas.openxmlformats.org/officeDocument/2006/relationships/tags" Target="../tags/tag148.xml"/><Relationship Id="rId53" Type="http://schemas.openxmlformats.org/officeDocument/2006/relationships/tags" Target="../tags/tag156.xml"/><Relationship Id="rId58" Type="http://schemas.openxmlformats.org/officeDocument/2006/relationships/tags" Target="../tags/tag161.xml"/><Relationship Id="rId66" Type="http://schemas.openxmlformats.org/officeDocument/2006/relationships/slideLayout" Target="../slideLayouts/slideLayout2.xml"/><Relationship Id="rId74" Type="http://schemas.openxmlformats.org/officeDocument/2006/relationships/oleObject" Target="../embeddings/oleObject18.bin"/><Relationship Id="rId79" Type="http://schemas.openxmlformats.org/officeDocument/2006/relationships/image" Target="../media/image17.emf"/><Relationship Id="rId5" Type="http://schemas.openxmlformats.org/officeDocument/2006/relationships/tags" Target="../tags/tag108.xml"/><Relationship Id="rId61" Type="http://schemas.openxmlformats.org/officeDocument/2006/relationships/tags" Target="../tags/tag164.xml"/><Relationship Id="rId10" Type="http://schemas.openxmlformats.org/officeDocument/2006/relationships/tags" Target="../tags/tag113.xml"/><Relationship Id="rId19" Type="http://schemas.openxmlformats.org/officeDocument/2006/relationships/tags" Target="../tags/tag122.xml"/><Relationship Id="rId31" Type="http://schemas.openxmlformats.org/officeDocument/2006/relationships/tags" Target="../tags/tag134.xml"/><Relationship Id="rId44" Type="http://schemas.openxmlformats.org/officeDocument/2006/relationships/tags" Target="../tags/tag147.xml"/><Relationship Id="rId52" Type="http://schemas.openxmlformats.org/officeDocument/2006/relationships/tags" Target="../tags/tag155.xml"/><Relationship Id="rId60" Type="http://schemas.openxmlformats.org/officeDocument/2006/relationships/tags" Target="../tags/tag163.xml"/><Relationship Id="rId65" Type="http://schemas.openxmlformats.org/officeDocument/2006/relationships/tags" Target="../tags/tag168.xml"/><Relationship Id="rId73" Type="http://schemas.openxmlformats.org/officeDocument/2006/relationships/image" Target="../media/image14.emf"/><Relationship Id="rId78" Type="http://schemas.openxmlformats.org/officeDocument/2006/relationships/oleObject" Target="../embeddings/oleObject20.bin"/><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 Id="rId35" Type="http://schemas.openxmlformats.org/officeDocument/2006/relationships/tags" Target="../tags/tag138.xml"/><Relationship Id="rId43" Type="http://schemas.openxmlformats.org/officeDocument/2006/relationships/tags" Target="../tags/tag146.xml"/><Relationship Id="rId48" Type="http://schemas.openxmlformats.org/officeDocument/2006/relationships/tags" Target="../tags/tag151.xml"/><Relationship Id="rId56" Type="http://schemas.openxmlformats.org/officeDocument/2006/relationships/tags" Target="../tags/tag159.xml"/><Relationship Id="rId64" Type="http://schemas.openxmlformats.org/officeDocument/2006/relationships/tags" Target="../tags/tag167.xml"/><Relationship Id="rId69" Type="http://schemas.openxmlformats.org/officeDocument/2006/relationships/image" Target="../media/image1.emf"/><Relationship Id="rId77" Type="http://schemas.openxmlformats.org/officeDocument/2006/relationships/image" Target="../media/image16.emf"/><Relationship Id="rId8" Type="http://schemas.openxmlformats.org/officeDocument/2006/relationships/tags" Target="../tags/tag111.xml"/><Relationship Id="rId51" Type="http://schemas.openxmlformats.org/officeDocument/2006/relationships/tags" Target="../tags/tag154.xml"/><Relationship Id="rId72" Type="http://schemas.openxmlformats.org/officeDocument/2006/relationships/oleObject" Target="../embeddings/oleObject17.bin"/><Relationship Id="rId3" Type="http://schemas.openxmlformats.org/officeDocument/2006/relationships/tags" Target="../tags/tag106.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33" Type="http://schemas.openxmlformats.org/officeDocument/2006/relationships/tags" Target="../tags/tag136.xml"/><Relationship Id="rId38" Type="http://schemas.openxmlformats.org/officeDocument/2006/relationships/tags" Target="../tags/tag141.xml"/><Relationship Id="rId46" Type="http://schemas.openxmlformats.org/officeDocument/2006/relationships/tags" Target="../tags/tag149.xml"/><Relationship Id="rId59" Type="http://schemas.openxmlformats.org/officeDocument/2006/relationships/tags" Target="../tags/tag162.xml"/><Relationship Id="rId67" Type="http://schemas.openxmlformats.org/officeDocument/2006/relationships/notesSlide" Target="../notesSlides/notesSlide15.xml"/><Relationship Id="rId20" Type="http://schemas.openxmlformats.org/officeDocument/2006/relationships/tags" Target="../tags/tag123.xml"/><Relationship Id="rId41" Type="http://schemas.openxmlformats.org/officeDocument/2006/relationships/tags" Target="../tags/tag144.xml"/><Relationship Id="rId54" Type="http://schemas.openxmlformats.org/officeDocument/2006/relationships/tags" Target="../tags/tag157.xml"/><Relationship Id="rId62" Type="http://schemas.openxmlformats.org/officeDocument/2006/relationships/tags" Target="../tags/tag165.xml"/><Relationship Id="rId70" Type="http://schemas.openxmlformats.org/officeDocument/2006/relationships/oleObject" Target="../embeddings/oleObject16.bin"/><Relationship Id="rId75" Type="http://schemas.openxmlformats.org/officeDocument/2006/relationships/image" Target="../media/image15.emf"/><Relationship Id="rId1" Type="http://schemas.openxmlformats.org/officeDocument/2006/relationships/vmlDrawing" Target="../drawings/vmlDrawing10.vml"/><Relationship Id="rId6" Type="http://schemas.openxmlformats.org/officeDocument/2006/relationships/tags" Target="../tags/tag109.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36" Type="http://schemas.openxmlformats.org/officeDocument/2006/relationships/tags" Target="../tags/tag139.xml"/><Relationship Id="rId49" Type="http://schemas.openxmlformats.org/officeDocument/2006/relationships/tags" Target="../tags/tag152.xml"/><Relationship Id="rId57" Type="http://schemas.openxmlformats.org/officeDocument/2006/relationships/tags" Target="../tags/tag16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9.jpeg"/><Relationship Id="rId2" Type="http://schemas.openxmlformats.org/officeDocument/2006/relationships/tags" Target="../tags/tag16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tags" Target="../tags/tag170.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3.jpeg"/><Relationship Id="rId2" Type="http://schemas.openxmlformats.org/officeDocument/2006/relationships/tags" Target="../tags/tag171.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oleObject" Target="../embeddings/oleObject23.bin"/><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476672"/>
            <a:ext cx="7772400" cy="1470025"/>
          </a:xfrm>
        </p:spPr>
        <p:txBody>
          <a:bodyPr/>
          <a:lstStyle/>
          <a:p>
            <a:r>
              <a:rPr lang="nb-NO" dirty="0"/>
              <a:t>Høring om forslag til ny strategisk plan for Samfunnsviterne</a:t>
            </a:r>
          </a:p>
        </p:txBody>
      </p:sp>
      <p:pic>
        <p:nvPicPr>
          <p:cNvPr id="116738" name="Picture 2"/>
          <p:cNvPicPr>
            <a:picLocks noChangeAspect="1" noChangeArrowheads="1"/>
          </p:cNvPicPr>
          <p:nvPr/>
        </p:nvPicPr>
        <p:blipFill>
          <a:blip r:embed="rId2" cstate="print"/>
          <a:srcRect l="40867" t="28740" r="27948" b="24011"/>
          <a:stretch>
            <a:fillRect/>
          </a:stretch>
        </p:blipFill>
        <p:spPr bwMode="auto">
          <a:xfrm>
            <a:off x="2915816" y="2060848"/>
            <a:ext cx="3384376" cy="3845882"/>
          </a:xfrm>
          <a:prstGeom prst="rect">
            <a:avLst/>
          </a:prstGeom>
          <a:noFill/>
          <a:ln w="9525">
            <a:noFill/>
            <a:miter lim="800000"/>
            <a:headEnd/>
            <a:tailEnd/>
          </a:ln>
        </p:spPr>
      </p:pic>
      <p:sp>
        <p:nvSpPr>
          <p:cNvPr id="5" name="Rektangel 4"/>
          <p:cNvSpPr/>
          <p:nvPr/>
        </p:nvSpPr>
        <p:spPr>
          <a:xfrm>
            <a:off x="3707904" y="5229200"/>
            <a:ext cx="1944216" cy="461665"/>
          </a:xfrm>
          <a:prstGeom prst="rect">
            <a:avLst/>
          </a:prstGeom>
        </p:spPr>
        <p:txBody>
          <a:bodyPr wrap="square">
            <a:spAutoFit/>
          </a:bodyPr>
          <a:lstStyle/>
          <a:p>
            <a:r>
              <a:rPr lang="nb-NO" sz="2400" b="1" dirty="0">
                <a:solidFill>
                  <a:schemeClr val="accent2">
                    <a:lumMod val="50000"/>
                  </a:schemeClr>
                </a:solidFill>
              </a:rPr>
              <a:t>Strategi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extLst>
              <p:ext uri="{D42A27DB-BD31-4B8C-83A1-F6EECF244321}">
                <p14:modId xmlns:p14="http://schemas.microsoft.com/office/powerpoint/2010/main" val="3940265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85" name="think-cell Slide" r:id="rId5" imgW="360" imgH="360" progId="">
                  <p:embed/>
                </p:oleObj>
              </mc:Choice>
              <mc:Fallback>
                <p:oleObj name="think-cell Slide" r:id="rId5" imgW="360" imgH="360" progId="">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2226" name="Picture 2" descr="C:\Users\Simen Hoff Hansen\Documents\Varde Consulting\Kunder\Kunder\Samfunnsviterne\Bilder\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846"/>
          <a:stretch/>
        </p:blipFill>
        <p:spPr bwMode="auto">
          <a:xfrm>
            <a:off x="107156" y="0"/>
            <a:ext cx="9036844" cy="5908431"/>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sz="2000" dirty="0"/>
              <a:t>Gjennomførte analyser og undersøkelser</a:t>
            </a:r>
          </a:p>
        </p:txBody>
      </p:sp>
    </p:spTree>
    <p:extLst>
      <p:ext uri="{BB962C8B-B14F-4D97-AF65-F5344CB8AC3E}">
        <p14:creationId xmlns:p14="http://schemas.microsoft.com/office/powerpoint/2010/main" val="3273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kt 23" hidden="1"/>
          <p:cNvGraphicFramePr>
            <a:graphicFrameLocks noChangeAspect="1"/>
          </p:cNvGraphicFramePr>
          <p:nvPr>
            <p:custDataLst>
              <p:tags r:id="rId2"/>
            </p:custDataLst>
            <p:extLst>
              <p:ext uri="{D42A27DB-BD31-4B8C-83A1-F6EECF244321}">
                <p14:modId xmlns:p14="http://schemas.microsoft.com/office/powerpoint/2010/main" val="34744246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0" name="think-cell Slide" r:id="rId71" imgW="360" imgH="360" progId="">
                  <p:embed/>
                </p:oleObj>
              </mc:Choice>
              <mc:Fallback>
                <p:oleObj name="think-cell Slide" r:id="rId71" imgW="360" imgH="360" progId="">
                  <p:embed/>
                  <p:pic>
                    <p:nvPicPr>
                      <p:cNvPr id="0" name="Picture 722"/>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ktangel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nb-NO" sz="1000" b="1">
              <a:latin typeface="Calibri"/>
              <a:sym typeface="Calibri"/>
            </a:endParaRPr>
          </a:p>
        </p:txBody>
      </p:sp>
      <p:sp>
        <p:nvSpPr>
          <p:cNvPr id="54" name="Rektangel 53"/>
          <p:cNvSpPr/>
          <p:nvPr/>
        </p:nvSpPr>
        <p:spPr>
          <a:xfrm>
            <a:off x="395536" y="3465288"/>
            <a:ext cx="8425309" cy="25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 name="Rektangel 54"/>
          <p:cNvSpPr/>
          <p:nvPr/>
        </p:nvSpPr>
        <p:spPr>
          <a:xfrm>
            <a:off x="6048456" y="3833813"/>
            <a:ext cx="2628000" cy="2070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 name="Rektangel 45"/>
          <p:cNvSpPr/>
          <p:nvPr/>
        </p:nvSpPr>
        <p:spPr>
          <a:xfrm>
            <a:off x="395536" y="1200150"/>
            <a:ext cx="8425309" cy="21939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7" name="Rektangel 46"/>
          <p:cNvSpPr/>
          <p:nvPr/>
        </p:nvSpPr>
        <p:spPr>
          <a:xfrm>
            <a:off x="4860032" y="1313030"/>
            <a:ext cx="3816424" cy="19719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000" dirty="0"/>
              <a:t>Segmentanalyse: Dagens bilde</a:t>
            </a:r>
            <a:br>
              <a:rPr lang="nb-NO" sz="2000" dirty="0"/>
            </a:br>
            <a:r>
              <a:rPr lang="nb-NO" sz="1600" dirty="0"/>
              <a:t>- Potensielle medlemmer og eksisterende  medlemmer 2012</a:t>
            </a:r>
            <a:endParaRPr lang="nb-NO" sz="2000" dirty="0"/>
          </a:p>
        </p:txBody>
      </p:sp>
      <p:graphicFrame>
        <p:nvGraphicFramePr>
          <p:cNvPr id="4" name="Objekt 3"/>
          <p:cNvGraphicFramePr>
            <a:graphicFrameLocks/>
          </p:cNvGraphicFramePr>
          <p:nvPr>
            <p:custDataLst>
              <p:tags r:id="rId4"/>
            </p:custDataLst>
            <p:extLst>
              <p:ext uri="{D42A27DB-BD31-4B8C-83A1-F6EECF244321}">
                <p14:modId xmlns:p14="http://schemas.microsoft.com/office/powerpoint/2010/main" val="2783698676"/>
              </p:ext>
            </p:extLst>
          </p:nvPr>
        </p:nvGraphicFramePr>
        <p:xfrm>
          <a:off x="5448300" y="1524000"/>
          <a:ext cx="3295708" cy="1533493"/>
        </p:xfrm>
        <a:graphic>
          <a:graphicData uri="http://schemas.openxmlformats.org/presentationml/2006/ole">
            <mc:AlternateContent xmlns:mc="http://schemas.openxmlformats.org/markup-compatibility/2006">
              <mc:Choice xmlns:v="urn:schemas-microsoft-com:vml" Requires="v">
                <p:oleObj spid="_x0000_s1771" name="Chart" r:id="rId73" imgW="3295708" imgH="1533493" progId="MSGraph.Chart.8">
                  <p:embed followColorScheme="full"/>
                </p:oleObj>
              </mc:Choice>
              <mc:Fallback>
                <p:oleObj name="Chart" r:id="rId73" imgW="3295708" imgH="1533493" progId="MSGraph.Chart.8">
                  <p:embed followColorScheme="full"/>
                  <p:pic>
                    <p:nvPicPr>
                      <p:cNvPr id="0" name="Picture 723"/>
                      <p:cNvPicPr>
                        <a:picLocks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448300" y="1524000"/>
                        <a:ext cx="3295708" cy="1533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ktangel 8"/>
          <p:cNvSpPr/>
          <p:nvPr>
            <p:custDataLst>
              <p:tags r:id="rId5"/>
            </p:custDataLst>
          </p:nvPr>
        </p:nvSpPr>
        <p:spPr bwMode="gray">
          <a:xfrm>
            <a:off x="5151438" y="15430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49C0706C-CE1D-4830-AF5C-535B913284B9}" type="datetime'''''''''''''5''''''''0''''''''''.''''''''0''''0''0'''">
              <a:rPr lang="en-US" sz="1000">
                <a:solidFill>
                  <a:schemeClr val="tx1"/>
                </a:solidFill>
              </a:rPr>
              <a:pPr algn="r">
                <a:spcBef>
                  <a:spcPct val="0"/>
                </a:spcBef>
                <a:spcAft>
                  <a:spcPct val="0"/>
                </a:spcAft>
              </a:pPr>
              <a:t>50.000</a:t>
            </a:fld>
            <a:endParaRPr lang="nb-NO" sz="1000">
              <a:solidFill>
                <a:schemeClr val="tx1"/>
              </a:solidFill>
              <a:sym typeface="+mn-lt"/>
            </a:endParaRPr>
          </a:p>
        </p:txBody>
      </p:sp>
      <p:sp>
        <p:nvSpPr>
          <p:cNvPr id="8" name="Rektangel 7"/>
          <p:cNvSpPr/>
          <p:nvPr>
            <p:custDataLst>
              <p:tags r:id="rId6"/>
            </p:custDataLst>
          </p:nvPr>
        </p:nvSpPr>
        <p:spPr bwMode="gray">
          <a:xfrm>
            <a:off x="5151438" y="18097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13CE9C0C-A604-4A8F-982E-624C371B964C}" type="datetime'''''4''''''''''0.0''''''''''''''''''0''0'''''''">
              <a:rPr lang="en-US" sz="1000">
                <a:solidFill>
                  <a:schemeClr val="tx1"/>
                </a:solidFill>
              </a:rPr>
              <a:pPr algn="r">
                <a:spcBef>
                  <a:spcPct val="0"/>
                </a:spcBef>
                <a:spcAft>
                  <a:spcPct val="0"/>
                </a:spcAft>
              </a:pPr>
              <a:t>40.000</a:t>
            </a:fld>
            <a:endParaRPr lang="nb-NO" sz="1000">
              <a:solidFill>
                <a:schemeClr val="tx1"/>
              </a:solidFill>
              <a:sym typeface="+mn-lt"/>
            </a:endParaRPr>
          </a:p>
        </p:txBody>
      </p:sp>
      <p:sp>
        <p:nvSpPr>
          <p:cNvPr id="81" name="Rektangel 80"/>
          <p:cNvSpPr/>
          <p:nvPr>
            <p:custDataLst>
              <p:tags r:id="rId7"/>
            </p:custDataLst>
          </p:nvPr>
        </p:nvSpPr>
        <p:spPr bwMode="gray">
          <a:xfrm>
            <a:off x="5151438" y="20764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D36C8848-50A2-438B-9840-27AE614B2E63}" type="datetime'30''.0''''''''''''''''''''''''''''0''''''0'''''">
              <a:rPr lang="en-US" sz="1000">
                <a:solidFill>
                  <a:schemeClr val="tx1"/>
                </a:solidFill>
              </a:rPr>
              <a:pPr algn="r">
                <a:spcBef>
                  <a:spcPct val="0"/>
                </a:spcBef>
                <a:spcAft>
                  <a:spcPct val="0"/>
                </a:spcAft>
              </a:pPr>
              <a:t>30.000</a:t>
            </a:fld>
            <a:endParaRPr lang="nb-NO" sz="1000">
              <a:solidFill>
                <a:schemeClr val="tx1"/>
              </a:solidFill>
              <a:sym typeface="+mn-lt"/>
            </a:endParaRPr>
          </a:p>
        </p:txBody>
      </p:sp>
      <p:sp>
        <p:nvSpPr>
          <p:cNvPr id="70" name="Rektangel 69"/>
          <p:cNvSpPr/>
          <p:nvPr>
            <p:custDataLst>
              <p:tags r:id="rId8"/>
            </p:custDataLst>
          </p:nvPr>
        </p:nvSpPr>
        <p:spPr bwMode="gray">
          <a:xfrm>
            <a:off x="5151438" y="23431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F1DA491E-5C97-4CDD-BF3C-E2E10E02307E}" type="datetime'''''''''2''0''''.''''''''''''''''''''''0''''''''0''''''''0'''">
              <a:rPr lang="en-US" sz="1000">
                <a:solidFill>
                  <a:schemeClr val="tx1"/>
                </a:solidFill>
              </a:rPr>
              <a:pPr algn="r">
                <a:spcBef>
                  <a:spcPct val="0"/>
                </a:spcBef>
                <a:spcAft>
                  <a:spcPct val="0"/>
                </a:spcAft>
              </a:pPr>
              <a:t>20.000</a:t>
            </a:fld>
            <a:endParaRPr lang="nb-NO" sz="1000">
              <a:solidFill>
                <a:schemeClr val="tx1"/>
              </a:solidFill>
              <a:sym typeface="+mn-lt"/>
            </a:endParaRPr>
          </a:p>
        </p:txBody>
      </p:sp>
      <p:sp>
        <p:nvSpPr>
          <p:cNvPr id="68" name="Rektangel 67"/>
          <p:cNvSpPr/>
          <p:nvPr>
            <p:custDataLst>
              <p:tags r:id="rId9"/>
            </p:custDataLst>
          </p:nvPr>
        </p:nvSpPr>
        <p:spPr bwMode="gray">
          <a:xfrm>
            <a:off x="5151438" y="26098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B3EABBAF-852F-4543-8D94-3E9319FC8B41}" type="datetime'''''''''''''''1''''''''0''''''''.''''''''''''0''0''0'''''">
              <a:rPr lang="en-US" sz="1000">
                <a:solidFill>
                  <a:schemeClr val="tx1"/>
                </a:solidFill>
              </a:rPr>
              <a:pPr algn="r">
                <a:spcBef>
                  <a:spcPct val="0"/>
                </a:spcBef>
                <a:spcAft>
                  <a:spcPct val="0"/>
                </a:spcAft>
              </a:pPr>
              <a:t>10.000</a:t>
            </a:fld>
            <a:endParaRPr lang="nb-NO" sz="1000">
              <a:solidFill>
                <a:schemeClr val="tx1"/>
              </a:solidFill>
              <a:sym typeface="+mn-lt"/>
            </a:endParaRPr>
          </a:p>
        </p:txBody>
      </p:sp>
      <p:sp>
        <p:nvSpPr>
          <p:cNvPr id="3" name="Rektangel 2"/>
          <p:cNvSpPr/>
          <p:nvPr>
            <p:custDataLst>
              <p:tags r:id="rId10"/>
            </p:custDataLst>
          </p:nvPr>
        </p:nvSpPr>
        <p:spPr bwMode="gray">
          <a:xfrm>
            <a:off x="5443538" y="2876550"/>
            <a:ext cx="650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r">
              <a:spcBef>
                <a:spcPct val="0"/>
              </a:spcBef>
              <a:spcAft>
                <a:spcPct val="0"/>
              </a:spcAft>
            </a:pPr>
            <a:fld id="{2E30DE47-669B-494A-B8BB-165E9921CA6F}" type="datetime'''0'">
              <a:rPr lang="en-US" sz="1000">
                <a:solidFill>
                  <a:schemeClr val="tx1"/>
                </a:solidFill>
              </a:rPr>
              <a:pPr algn="r">
                <a:spcBef>
                  <a:spcPct val="0"/>
                </a:spcBef>
                <a:spcAft>
                  <a:spcPct val="0"/>
                </a:spcAft>
              </a:pPr>
              <a:t>0</a:t>
            </a:fld>
            <a:endParaRPr lang="nb-NO" sz="1000">
              <a:solidFill>
                <a:schemeClr val="tx1"/>
              </a:solidFill>
              <a:sym typeface="+mn-lt"/>
            </a:endParaRPr>
          </a:p>
        </p:txBody>
      </p:sp>
      <p:sp>
        <p:nvSpPr>
          <p:cNvPr id="30" name="Rektangel 29"/>
          <p:cNvSpPr/>
          <p:nvPr>
            <p:custDataLst>
              <p:tags r:id="rId11"/>
            </p:custDataLst>
          </p:nvPr>
        </p:nvSpPr>
        <p:spPr bwMode="auto">
          <a:xfrm>
            <a:off x="7780338" y="3070225"/>
            <a:ext cx="6794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a:spcBef>
                <a:spcPct val="0"/>
              </a:spcBef>
              <a:spcAft>
                <a:spcPct val="0"/>
              </a:spcAft>
            </a:pPr>
            <a:fld id="{4FA4715A-8CC3-44CB-83E0-E732BA7A571D}" type="datetime'S''am''''''f''u''nns''f''''''''''''''a''''''g'''''''">
              <a:rPr lang="en-US" sz="1000">
                <a:solidFill>
                  <a:schemeClr val="tx1"/>
                </a:solidFill>
              </a:rPr>
              <a:pPr algn="ctr">
                <a:spcBef>
                  <a:spcPct val="0"/>
                </a:spcBef>
                <a:spcAft>
                  <a:spcPct val="0"/>
                </a:spcAft>
              </a:pPr>
              <a:t>Samfunnsfag</a:t>
            </a:fld>
            <a:endParaRPr lang="nb-NO" sz="1000">
              <a:solidFill>
                <a:schemeClr val="tx1"/>
              </a:solidFill>
              <a:sym typeface="+mn-lt"/>
            </a:endParaRPr>
          </a:p>
        </p:txBody>
      </p:sp>
      <p:sp>
        <p:nvSpPr>
          <p:cNvPr id="29" name="Rektangel 28"/>
          <p:cNvSpPr/>
          <p:nvPr>
            <p:custDataLst>
              <p:tags r:id="rId12"/>
            </p:custDataLst>
          </p:nvPr>
        </p:nvSpPr>
        <p:spPr bwMode="auto">
          <a:xfrm>
            <a:off x="6694488" y="3070225"/>
            <a:ext cx="84137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a:spcBef>
                <a:spcPct val="0"/>
              </a:spcBef>
              <a:spcAft>
                <a:spcPct val="0"/>
              </a:spcAft>
            </a:pPr>
            <a:fld id="{599D5EB7-F114-4B75-A4EF-426F4B63F3CF}" type="datetime'''P''ed''a''''''go''gis''''''''k''''e ''''f''a''g'''''''''''">
              <a:rPr lang="en-US" sz="1000">
                <a:solidFill>
                  <a:schemeClr val="tx1"/>
                </a:solidFill>
              </a:rPr>
              <a:pPr algn="ctr">
                <a:spcBef>
                  <a:spcPct val="0"/>
                </a:spcBef>
                <a:spcAft>
                  <a:spcPct val="0"/>
                </a:spcAft>
              </a:pPr>
              <a:t>Pedagogiske fag</a:t>
            </a:fld>
            <a:endParaRPr lang="nb-NO" sz="1000">
              <a:solidFill>
                <a:schemeClr val="tx1"/>
              </a:solidFill>
              <a:sym typeface="+mn-lt"/>
            </a:endParaRPr>
          </a:p>
        </p:txBody>
      </p:sp>
      <p:sp>
        <p:nvSpPr>
          <p:cNvPr id="5" name="Rektangel 4"/>
          <p:cNvSpPr/>
          <p:nvPr>
            <p:custDataLst>
              <p:tags r:id="rId13"/>
            </p:custDataLst>
          </p:nvPr>
        </p:nvSpPr>
        <p:spPr bwMode="auto">
          <a:xfrm>
            <a:off x="5664200" y="3070225"/>
            <a:ext cx="89376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a:spcBef>
                <a:spcPct val="0"/>
              </a:spcBef>
              <a:spcAft>
                <a:spcPct val="0"/>
              </a:spcAft>
            </a:pPr>
            <a:fld id="{337C13BB-40DA-48C6-919E-C3585BE525E9}" type="datetime'''''''''H''uma''''''''''n''''''istis''''k''''''''e'' fa''g'">
              <a:rPr lang="en-US" sz="1000">
                <a:solidFill>
                  <a:schemeClr val="tx1"/>
                </a:solidFill>
              </a:rPr>
              <a:pPr algn="ctr">
                <a:spcBef>
                  <a:spcPct val="0"/>
                </a:spcBef>
                <a:spcAft>
                  <a:spcPct val="0"/>
                </a:spcAft>
              </a:pPr>
              <a:t>Humanistiske fag</a:t>
            </a:fld>
            <a:endParaRPr lang="nb-NO" sz="1000">
              <a:solidFill>
                <a:schemeClr val="tx1"/>
              </a:solidFill>
              <a:sym typeface="+mn-lt"/>
            </a:endParaRPr>
          </a:p>
        </p:txBody>
      </p:sp>
      <p:sp>
        <p:nvSpPr>
          <p:cNvPr id="58" name="TekstSylinder 57"/>
          <p:cNvSpPr txBox="1"/>
          <p:nvPr/>
        </p:nvSpPr>
        <p:spPr>
          <a:xfrm>
            <a:off x="2651639" y="3489653"/>
            <a:ext cx="6504433" cy="261610"/>
          </a:xfrm>
          <a:prstGeom prst="rect">
            <a:avLst/>
          </a:prstGeom>
          <a:noFill/>
        </p:spPr>
        <p:txBody>
          <a:bodyPr wrap="square" rtlCol="0">
            <a:spAutoFit/>
          </a:bodyPr>
          <a:lstStyle/>
          <a:p>
            <a:r>
              <a:rPr lang="nb-NO" sz="1100" dirty="0"/>
              <a:t>Den totale dekningsgraden var 8,7%; 27,4% for sysselsatte og 0,8% for studentene</a:t>
            </a:r>
          </a:p>
        </p:txBody>
      </p:sp>
      <p:graphicFrame>
        <p:nvGraphicFramePr>
          <p:cNvPr id="49" name="Objekt 48"/>
          <p:cNvGraphicFramePr>
            <a:graphicFrameLocks/>
          </p:cNvGraphicFramePr>
          <p:nvPr>
            <p:custDataLst>
              <p:tags r:id="rId14"/>
            </p:custDataLst>
            <p:extLst>
              <p:ext uri="{D42A27DB-BD31-4B8C-83A1-F6EECF244321}">
                <p14:modId xmlns:p14="http://schemas.microsoft.com/office/powerpoint/2010/main" val="228491242"/>
              </p:ext>
            </p:extLst>
          </p:nvPr>
        </p:nvGraphicFramePr>
        <p:xfrm>
          <a:off x="6443662" y="4479925"/>
          <a:ext cx="2257516" cy="1257351"/>
        </p:xfrm>
        <a:graphic>
          <a:graphicData uri="http://schemas.openxmlformats.org/presentationml/2006/ole">
            <mc:AlternateContent xmlns:mc="http://schemas.openxmlformats.org/markup-compatibility/2006">
              <mc:Choice xmlns:v="urn:schemas-microsoft-com:vml" Requires="v">
                <p:oleObj spid="_x0000_s1772" name="Chart" r:id="rId75" imgW="2257516" imgH="1257351" progId="MSGraph.Chart.8">
                  <p:embed followColorScheme="full"/>
                </p:oleObj>
              </mc:Choice>
              <mc:Fallback>
                <p:oleObj name="Chart" r:id="rId75" imgW="2257516" imgH="1257351" progId="MSGraph.Chart.8">
                  <p:embed followColorScheme="full"/>
                  <p:pic>
                    <p:nvPicPr>
                      <p:cNvPr id="0" name="Picture 724"/>
                      <p:cNvPicPr>
                        <a:picLocks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443662" y="4479925"/>
                        <a:ext cx="2257516" cy="1257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ktangel 16"/>
          <p:cNvSpPr/>
          <p:nvPr>
            <p:custDataLst>
              <p:tags r:id="rId15"/>
            </p:custDataLst>
          </p:nvPr>
        </p:nvSpPr>
        <p:spPr bwMode="auto">
          <a:xfrm>
            <a:off x="6118225" y="449897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496B9CA9-6443-42CC-B2A9-7A006697A788}" type="datetime'''''''1''5''''.''''''''''''0''''''0''''''''''''''''0'''''''''">
              <a:rPr lang="en-US" sz="1000">
                <a:solidFill>
                  <a:schemeClr val="tx1"/>
                </a:solidFill>
              </a:rPr>
              <a:pPr algn="r">
                <a:spcBef>
                  <a:spcPct val="0"/>
                </a:spcBef>
                <a:spcAft>
                  <a:spcPct val="0"/>
                </a:spcAft>
              </a:pPr>
              <a:t>15.000</a:t>
            </a:fld>
            <a:endParaRPr lang="nb-NO" sz="1000">
              <a:solidFill>
                <a:schemeClr val="tx1"/>
              </a:solidFill>
              <a:sym typeface="+mn-lt"/>
            </a:endParaRPr>
          </a:p>
        </p:txBody>
      </p:sp>
      <p:sp>
        <p:nvSpPr>
          <p:cNvPr id="97" name="Rektangel 96"/>
          <p:cNvSpPr/>
          <p:nvPr>
            <p:custDataLst>
              <p:tags r:id="rId16"/>
            </p:custDataLst>
          </p:nvPr>
        </p:nvSpPr>
        <p:spPr bwMode="auto">
          <a:xfrm>
            <a:off x="6118225" y="48323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4407822D-784D-4B66-A7CB-2094720A99BF}" type="datetime'10''.''0''''0''''''0'''''''''''">
              <a:rPr lang="en-US" sz="1000">
                <a:solidFill>
                  <a:schemeClr val="tx1"/>
                </a:solidFill>
              </a:rPr>
              <a:pPr algn="r">
                <a:spcBef>
                  <a:spcPct val="0"/>
                </a:spcBef>
                <a:spcAft>
                  <a:spcPct val="0"/>
                </a:spcAft>
              </a:pPr>
              <a:t>10.000</a:t>
            </a:fld>
            <a:endParaRPr lang="nb-NO" sz="1000">
              <a:solidFill>
                <a:schemeClr val="tx1"/>
              </a:solidFill>
              <a:sym typeface="+mn-lt"/>
            </a:endParaRPr>
          </a:p>
        </p:txBody>
      </p:sp>
      <p:sp>
        <p:nvSpPr>
          <p:cNvPr id="15" name="Rektangel 14"/>
          <p:cNvSpPr/>
          <p:nvPr>
            <p:custDataLst>
              <p:tags r:id="rId17"/>
            </p:custDataLst>
          </p:nvPr>
        </p:nvSpPr>
        <p:spPr bwMode="auto">
          <a:xfrm>
            <a:off x="6183313" y="5165725"/>
            <a:ext cx="2921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ED9652FC-E349-44B8-9C82-ACAA3E954142}" type="datetime'''''5''''''.''0''''''''''''''''0''''''''''''0'''''''''''''''''">
              <a:rPr lang="en-US" sz="1000">
                <a:solidFill>
                  <a:schemeClr val="tx1"/>
                </a:solidFill>
              </a:rPr>
              <a:pPr algn="r">
                <a:spcBef>
                  <a:spcPct val="0"/>
                </a:spcBef>
                <a:spcAft>
                  <a:spcPct val="0"/>
                </a:spcAft>
              </a:pPr>
              <a:t>5.000</a:t>
            </a:fld>
            <a:endParaRPr lang="nb-NO" sz="1000">
              <a:solidFill>
                <a:schemeClr val="tx1"/>
              </a:solidFill>
              <a:sym typeface="+mn-lt"/>
            </a:endParaRPr>
          </a:p>
        </p:txBody>
      </p:sp>
      <p:sp>
        <p:nvSpPr>
          <p:cNvPr id="16" name="Rektangel 15"/>
          <p:cNvSpPr/>
          <p:nvPr>
            <p:custDataLst>
              <p:tags r:id="rId18"/>
            </p:custDataLst>
          </p:nvPr>
        </p:nvSpPr>
        <p:spPr bwMode="auto">
          <a:xfrm>
            <a:off x="6410325" y="5499100"/>
            <a:ext cx="650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F34F61AC-A7EB-4856-84A6-40EE0E6901F4}" type="datetime'''''''''''''''''''''''''''''''0'''''''''''''''''''''''''''''''">
              <a:rPr lang="en-US" sz="1000">
                <a:solidFill>
                  <a:schemeClr val="tx1"/>
                </a:solidFill>
              </a:rPr>
              <a:pPr algn="r">
                <a:spcBef>
                  <a:spcPct val="0"/>
                </a:spcBef>
                <a:spcAft>
                  <a:spcPct val="0"/>
                </a:spcAft>
              </a:pPr>
              <a:t>0</a:t>
            </a:fld>
            <a:endParaRPr lang="nb-NO" sz="1000">
              <a:solidFill>
                <a:schemeClr val="tx1"/>
              </a:solidFill>
              <a:sym typeface="+mn-lt"/>
            </a:endParaRPr>
          </a:p>
        </p:txBody>
      </p:sp>
      <p:sp>
        <p:nvSpPr>
          <p:cNvPr id="12" name="Rektangel 11"/>
          <p:cNvSpPr/>
          <p:nvPr>
            <p:custDataLst>
              <p:tags r:id="rId19"/>
            </p:custDataLst>
          </p:nvPr>
        </p:nvSpPr>
        <p:spPr bwMode="auto">
          <a:xfrm>
            <a:off x="8097838" y="5692775"/>
            <a:ext cx="3111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a:spcBef>
                <a:spcPct val="0"/>
              </a:spcBef>
              <a:spcAft>
                <a:spcPct val="0"/>
              </a:spcAft>
            </a:pPr>
            <a:fld id="{5B0582C3-1581-4F5F-9F99-B481199C6756}" type="datetime'''''''P''''''r''''''''''''''''''iva''''''''''''t'''''">
              <a:rPr lang="en-US" sz="1000">
                <a:solidFill>
                  <a:schemeClr val="tx1"/>
                </a:solidFill>
              </a:rPr>
              <a:pPr algn="ctr">
                <a:spcBef>
                  <a:spcPct val="0"/>
                </a:spcBef>
                <a:spcAft>
                  <a:spcPct val="0"/>
                </a:spcAft>
              </a:pPr>
              <a:t>Privat</a:t>
            </a:fld>
            <a:endParaRPr lang="nb-NO" sz="1000">
              <a:solidFill>
                <a:schemeClr val="tx1"/>
              </a:solidFill>
              <a:latin typeface="Calibri"/>
              <a:sym typeface="Calibri"/>
            </a:endParaRPr>
          </a:p>
        </p:txBody>
      </p:sp>
      <p:sp>
        <p:nvSpPr>
          <p:cNvPr id="11" name="Rektangel 10"/>
          <p:cNvSpPr/>
          <p:nvPr>
            <p:custDataLst>
              <p:tags r:id="rId20"/>
            </p:custDataLst>
          </p:nvPr>
        </p:nvSpPr>
        <p:spPr bwMode="auto">
          <a:xfrm>
            <a:off x="7292975" y="5692775"/>
            <a:ext cx="5778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85B3A640-4DFD-491E-8599-858359E5B007}" type="datetime'S''''''ys''''''s''e''''lsa''t''''''''''''''''''''''t''''''e'">
              <a:rPr lang="en-US" sz="1000">
                <a:solidFill>
                  <a:schemeClr val="tx1"/>
                </a:solidFill>
              </a:rPr>
              <a:pPr algn="ctr">
                <a:spcBef>
                  <a:spcPct val="0"/>
                </a:spcBef>
                <a:spcAft>
                  <a:spcPct val="0"/>
                </a:spcAft>
              </a:pPr>
              <a:t>Sysselsatte</a:t>
            </a:fld>
            <a:endParaRPr lang="nb-NO" sz="1000">
              <a:solidFill>
                <a:schemeClr val="tx1"/>
              </a:solidFill>
              <a:latin typeface="Calibri"/>
              <a:sym typeface="Calibri"/>
            </a:endParaRPr>
          </a:p>
        </p:txBody>
      </p:sp>
      <p:sp>
        <p:nvSpPr>
          <p:cNvPr id="10" name="Rektangel 9"/>
          <p:cNvSpPr/>
          <p:nvPr>
            <p:custDataLst>
              <p:tags r:id="rId21"/>
            </p:custDataLst>
          </p:nvPr>
        </p:nvSpPr>
        <p:spPr bwMode="auto">
          <a:xfrm>
            <a:off x="6646863" y="5692775"/>
            <a:ext cx="52863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5F6732F8-F75B-4A7C-99D2-33D198164791}" type="datetime'''''''St''''''u''''''''de''''''nt''e''''''''''''r'''''''''''''">
              <a:rPr lang="en-US" sz="1000">
                <a:solidFill>
                  <a:schemeClr val="tx1"/>
                </a:solidFill>
              </a:rPr>
              <a:pPr algn="ctr">
                <a:spcBef>
                  <a:spcPct val="0"/>
                </a:spcBef>
                <a:spcAft>
                  <a:spcPct val="0"/>
                </a:spcAft>
              </a:pPr>
              <a:t>Studenter</a:t>
            </a:fld>
            <a:endParaRPr lang="nb-NO" sz="1000">
              <a:solidFill>
                <a:schemeClr val="tx1"/>
              </a:solidFill>
              <a:sym typeface="+mn-lt"/>
            </a:endParaRPr>
          </a:p>
        </p:txBody>
      </p:sp>
      <p:sp>
        <p:nvSpPr>
          <p:cNvPr id="82" name="TekstSylinder 81"/>
          <p:cNvSpPr txBox="1"/>
          <p:nvPr/>
        </p:nvSpPr>
        <p:spPr>
          <a:xfrm>
            <a:off x="539551" y="5991091"/>
            <a:ext cx="8281293" cy="246221"/>
          </a:xfrm>
          <a:prstGeom prst="rect">
            <a:avLst/>
          </a:prstGeom>
          <a:noFill/>
        </p:spPr>
        <p:txBody>
          <a:bodyPr wrap="square" rtlCol="0">
            <a:spAutoFit/>
          </a:bodyPr>
          <a:lstStyle/>
          <a:p>
            <a:r>
              <a:rPr lang="nb-NO" sz="1000" dirty="0"/>
              <a:t>*Alle tall er ekskl. skolesektoren</a:t>
            </a:r>
          </a:p>
        </p:txBody>
      </p:sp>
      <p:sp>
        <p:nvSpPr>
          <p:cNvPr id="89" name="Rektangel 88"/>
          <p:cNvSpPr/>
          <p:nvPr>
            <p:custDataLst>
              <p:tags r:id="rId22"/>
            </p:custDataLst>
          </p:nvPr>
        </p:nvSpPr>
        <p:spPr bwMode="auto">
          <a:xfrm>
            <a:off x="1393825" y="3551238"/>
            <a:ext cx="179387" cy="133350"/>
          </a:xfrm>
          <a:prstGeom prst="rect">
            <a:avLst/>
          </a:prstGeom>
          <a:solidFill>
            <a:srgbClr val="DFE5E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ktangel 13"/>
          <p:cNvSpPr/>
          <p:nvPr>
            <p:custDataLst>
              <p:tags r:id="rId23"/>
            </p:custDataLst>
          </p:nvPr>
        </p:nvSpPr>
        <p:spPr bwMode="auto">
          <a:xfrm>
            <a:off x="555625" y="3551238"/>
            <a:ext cx="179388" cy="133350"/>
          </a:xfrm>
          <a:prstGeom prst="rect">
            <a:avLst/>
          </a:prstGeom>
          <a:solidFill>
            <a:srgbClr val="C3CFE1"/>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8" name="Rektangel 87"/>
          <p:cNvSpPr/>
          <p:nvPr>
            <p:custDataLst>
              <p:tags r:id="rId24"/>
            </p:custDataLst>
          </p:nvPr>
        </p:nvSpPr>
        <p:spPr bwMode="auto">
          <a:xfrm>
            <a:off x="1624013" y="3548063"/>
            <a:ext cx="6413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spcBef>
                <a:spcPct val="0"/>
              </a:spcBef>
              <a:spcAft>
                <a:spcPct val="0"/>
              </a:spcAft>
            </a:pPr>
            <a:fld id="{C94EEBF5-8A75-4C31-9B79-E5BB628DEA06}" type="datetime'''''''''''''M''e''d''l''''''''''''e''m''''''me''''''''''r'">
              <a:rPr lang="en-US" sz="1000">
                <a:solidFill>
                  <a:schemeClr val="tx1"/>
                </a:solidFill>
              </a:rPr>
              <a:pPr>
                <a:spcBef>
                  <a:spcPct val="0"/>
                </a:spcBef>
                <a:spcAft>
                  <a:spcPct val="0"/>
                </a:spcAft>
              </a:pPr>
              <a:t>Medlemmer</a:t>
            </a:fld>
            <a:endParaRPr lang="nb-NO" sz="1000" dirty="0">
              <a:solidFill>
                <a:schemeClr val="tx1"/>
              </a:solidFill>
              <a:latin typeface="Calibri"/>
              <a:sym typeface="Calibri"/>
            </a:endParaRPr>
          </a:p>
        </p:txBody>
      </p:sp>
      <p:sp>
        <p:nvSpPr>
          <p:cNvPr id="26" name="Rektangel 25"/>
          <p:cNvSpPr/>
          <p:nvPr>
            <p:custDataLst>
              <p:tags r:id="rId25"/>
            </p:custDataLst>
          </p:nvPr>
        </p:nvSpPr>
        <p:spPr bwMode="auto">
          <a:xfrm>
            <a:off x="785813" y="3548063"/>
            <a:ext cx="5064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spcBef>
                <a:spcPct val="0"/>
              </a:spcBef>
              <a:spcAft>
                <a:spcPct val="0"/>
              </a:spcAft>
            </a:pPr>
            <a:fld id="{33E0A9BE-CC07-4784-845B-4F22E39193D2}" type="datetime'''''M''''''''a''''''''''''''rk''e''d''''''''e''''''''t'''''''">
              <a:rPr lang="en-US" sz="1000">
                <a:solidFill>
                  <a:schemeClr val="tx1"/>
                </a:solidFill>
              </a:rPr>
              <a:pPr>
                <a:spcBef>
                  <a:spcPct val="0"/>
                </a:spcBef>
                <a:spcAft>
                  <a:spcPct val="0"/>
                </a:spcAft>
              </a:pPr>
              <a:t>Markedet</a:t>
            </a:fld>
            <a:endParaRPr lang="nb-NO" sz="1000">
              <a:solidFill>
                <a:schemeClr val="tx1"/>
              </a:solidFill>
              <a:latin typeface="Calibri"/>
              <a:sym typeface="Calibri"/>
            </a:endParaRPr>
          </a:p>
        </p:txBody>
      </p:sp>
      <p:sp>
        <p:nvSpPr>
          <p:cNvPr id="86" name="Rektangel 85"/>
          <p:cNvSpPr/>
          <p:nvPr>
            <p:custDataLst>
              <p:tags r:id="rId26"/>
            </p:custDataLst>
          </p:nvPr>
        </p:nvSpPr>
        <p:spPr bwMode="auto">
          <a:xfrm>
            <a:off x="7718425" y="1570038"/>
            <a:ext cx="179387" cy="133350"/>
          </a:xfrm>
          <a:prstGeom prst="rect">
            <a:avLst/>
          </a:prstGeom>
          <a:solidFill>
            <a:srgbClr val="DFE5E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5" name="Rektangel 84"/>
          <p:cNvSpPr/>
          <p:nvPr>
            <p:custDataLst>
              <p:tags r:id="rId27"/>
            </p:custDataLst>
          </p:nvPr>
        </p:nvSpPr>
        <p:spPr bwMode="auto">
          <a:xfrm>
            <a:off x="7718425" y="1366838"/>
            <a:ext cx="179387" cy="133350"/>
          </a:xfrm>
          <a:prstGeom prst="rect">
            <a:avLst/>
          </a:prstGeom>
          <a:solidFill>
            <a:srgbClr val="C3CFE1"/>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 name="Rektangel 42"/>
          <p:cNvSpPr/>
          <p:nvPr>
            <p:custDataLst>
              <p:tags r:id="rId28"/>
            </p:custDataLst>
          </p:nvPr>
        </p:nvSpPr>
        <p:spPr bwMode="auto">
          <a:xfrm>
            <a:off x="7948613" y="1566863"/>
            <a:ext cx="6413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spcBef>
                <a:spcPct val="0"/>
              </a:spcBef>
              <a:spcAft>
                <a:spcPct val="0"/>
              </a:spcAft>
            </a:pPr>
            <a:fld id="{65836847-1F27-4388-88BC-920BDCE6A4BC}" type="datetime'M''''''''''''e''''''''d''''''l''''''''e''''m''''m''e''''r'">
              <a:rPr lang="en-US" sz="1000">
                <a:solidFill>
                  <a:schemeClr val="tx1"/>
                </a:solidFill>
              </a:rPr>
              <a:pPr>
                <a:spcBef>
                  <a:spcPct val="0"/>
                </a:spcBef>
                <a:spcAft>
                  <a:spcPct val="0"/>
                </a:spcAft>
              </a:pPr>
              <a:t>Medlemmer</a:t>
            </a:fld>
            <a:endParaRPr lang="nb-NO" sz="1000">
              <a:solidFill>
                <a:schemeClr val="tx1"/>
              </a:solidFill>
              <a:sym typeface="+mn-lt"/>
            </a:endParaRPr>
          </a:p>
        </p:txBody>
      </p:sp>
      <p:sp>
        <p:nvSpPr>
          <p:cNvPr id="42" name="Rektangel 41"/>
          <p:cNvSpPr/>
          <p:nvPr>
            <p:custDataLst>
              <p:tags r:id="rId29"/>
            </p:custDataLst>
          </p:nvPr>
        </p:nvSpPr>
        <p:spPr bwMode="auto">
          <a:xfrm>
            <a:off x="7948613" y="1363663"/>
            <a:ext cx="5064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F0F96FC9-20D9-4869-A34E-467DF779DBFB}" type="datetime'''''''''Ma''r''''''''''''''''''''k''''e''d''''e''''''''''t'">
              <a:rPr lang="en-US" sz="1000">
                <a:solidFill>
                  <a:schemeClr val="tx1"/>
                </a:solidFill>
              </a:rPr>
              <a:pPr>
                <a:spcBef>
                  <a:spcPct val="0"/>
                </a:spcBef>
                <a:spcAft>
                  <a:spcPct val="0"/>
                </a:spcAft>
              </a:pPr>
              <a:t>Markedet</a:t>
            </a:fld>
            <a:endParaRPr lang="nb-NO" sz="1000">
              <a:solidFill>
                <a:schemeClr val="tx1"/>
              </a:solidFill>
              <a:latin typeface="Calibri"/>
              <a:sym typeface="Calibri"/>
            </a:endParaRPr>
          </a:p>
        </p:txBody>
      </p:sp>
      <p:sp>
        <p:nvSpPr>
          <p:cNvPr id="56" name="Rektangel 55"/>
          <p:cNvSpPr/>
          <p:nvPr/>
        </p:nvSpPr>
        <p:spPr>
          <a:xfrm>
            <a:off x="3275856" y="3833813"/>
            <a:ext cx="2628000" cy="2070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9" name="Rektangel 58"/>
          <p:cNvSpPr/>
          <p:nvPr/>
        </p:nvSpPr>
        <p:spPr>
          <a:xfrm>
            <a:off x="539552" y="3833813"/>
            <a:ext cx="2628000" cy="2070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aphicFrame>
        <p:nvGraphicFramePr>
          <p:cNvPr id="60" name="Objekt 59"/>
          <p:cNvGraphicFramePr>
            <a:graphicFrameLocks/>
          </p:cNvGraphicFramePr>
          <p:nvPr>
            <p:custDataLst>
              <p:tags r:id="rId30"/>
            </p:custDataLst>
            <p:extLst>
              <p:ext uri="{D42A27DB-BD31-4B8C-83A1-F6EECF244321}">
                <p14:modId xmlns:p14="http://schemas.microsoft.com/office/powerpoint/2010/main" val="613701559"/>
              </p:ext>
            </p:extLst>
          </p:nvPr>
        </p:nvGraphicFramePr>
        <p:xfrm>
          <a:off x="3695700" y="4038600"/>
          <a:ext cx="2057489" cy="1647945"/>
        </p:xfrm>
        <a:graphic>
          <a:graphicData uri="http://schemas.openxmlformats.org/presentationml/2006/ole">
            <mc:AlternateContent xmlns:mc="http://schemas.openxmlformats.org/markup-compatibility/2006">
              <mc:Choice xmlns:v="urn:schemas-microsoft-com:vml" Requires="v">
                <p:oleObj spid="_x0000_s1773" name="Chart" r:id="rId77" imgW="2057489" imgH="1647945" progId="MSGraph.Chart.8">
                  <p:embed followColorScheme="full"/>
                </p:oleObj>
              </mc:Choice>
              <mc:Fallback>
                <p:oleObj name="Chart" r:id="rId77" imgW="2057489" imgH="1647945" progId="MSGraph.Chart.8">
                  <p:embed followColorScheme="full"/>
                  <p:pic>
                    <p:nvPicPr>
                      <p:cNvPr id="0" name="Picture 725"/>
                      <p:cNvPicPr>
                        <a:picLocks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695700" y="4038600"/>
                        <a:ext cx="2057489" cy="1647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Rektangel 76"/>
          <p:cNvSpPr/>
          <p:nvPr>
            <p:custDataLst>
              <p:tags r:id="rId31"/>
            </p:custDataLst>
          </p:nvPr>
        </p:nvSpPr>
        <p:spPr bwMode="gray">
          <a:xfrm>
            <a:off x="3389313" y="42862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995767F5-6B88-40D9-BE2C-AD0274598449}" type="datetime'''3''0''''''''''''''.00''''''''''''0'''''''''''''''">
              <a:rPr lang="en-US" sz="1000">
                <a:solidFill>
                  <a:schemeClr val="tx1"/>
                </a:solidFill>
              </a:rPr>
              <a:pPr algn="r">
                <a:spcBef>
                  <a:spcPct val="0"/>
                </a:spcBef>
                <a:spcAft>
                  <a:spcPct val="0"/>
                </a:spcAft>
              </a:pPr>
              <a:t>30.000</a:t>
            </a:fld>
            <a:endParaRPr lang="nb-NO" sz="1000">
              <a:solidFill>
                <a:schemeClr val="tx1"/>
              </a:solidFill>
              <a:sym typeface="+mn-lt"/>
            </a:endParaRPr>
          </a:p>
        </p:txBody>
      </p:sp>
      <p:sp>
        <p:nvSpPr>
          <p:cNvPr id="32" name="Rektangel 31"/>
          <p:cNvSpPr/>
          <p:nvPr>
            <p:custDataLst>
              <p:tags r:id="rId32"/>
            </p:custDataLst>
          </p:nvPr>
        </p:nvSpPr>
        <p:spPr bwMode="gray">
          <a:xfrm>
            <a:off x="3389313" y="407670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F6968C01-5EF2-449B-AD3C-70BA69F0ED61}" type="datetime'''''''35''''.''''''''''''''''''0''''''''''''''''''0''''0'">
              <a:rPr lang="en-US" sz="1000">
                <a:solidFill>
                  <a:schemeClr val="tx1"/>
                </a:solidFill>
              </a:rPr>
              <a:pPr algn="r">
                <a:spcBef>
                  <a:spcPct val="0"/>
                </a:spcBef>
                <a:spcAft>
                  <a:spcPct val="0"/>
                </a:spcAft>
              </a:pPr>
              <a:t>35.000</a:t>
            </a:fld>
            <a:endParaRPr lang="nb-NO" sz="1000">
              <a:solidFill>
                <a:schemeClr val="tx1"/>
              </a:solidFill>
              <a:sym typeface="+mn-lt"/>
            </a:endParaRPr>
          </a:p>
        </p:txBody>
      </p:sp>
      <p:sp>
        <p:nvSpPr>
          <p:cNvPr id="31" name="Rektangel 30"/>
          <p:cNvSpPr/>
          <p:nvPr>
            <p:custDataLst>
              <p:tags r:id="rId33"/>
            </p:custDataLst>
          </p:nvPr>
        </p:nvSpPr>
        <p:spPr bwMode="gray">
          <a:xfrm>
            <a:off x="3389313" y="448627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43B388A7-637A-44A9-8CBC-868ADE58FA62}" type="datetime'''''''''''''''''2''''''5''.''0''0''''''''''''0'''''''''''''">
              <a:rPr lang="en-US" sz="1000">
                <a:solidFill>
                  <a:schemeClr val="tx1"/>
                </a:solidFill>
              </a:rPr>
              <a:pPr algn="r">
                <a:spcBef>
                  <a:spcPct val="0"/>
                </a:spcBef>
                <a:spcAft>
                  <a:spcPct val="0"/>
                </a:spcAft>
              </a:pPr>
              <a:t>25.000</a:t>
            </a:fld>
            <a:endParaRPr lang="nb-NO" sz="1000">
              <a:solidFill>
                <a:schemeClr val="tx1"/>
              </a:solidFill>
              <a:sym typeface="+mn-lt"/>
            </a:endParaRPr>
          </a:p>
        </p:txBody>
      </p:sp>
      <p:sp>
        <p:nvSpPr>
          <p:cNvPr id="63" name="Rektangel 62"/>
          <p:cNvSpPr/>
          <p:nvPr>
            <p:custDataLst>
              <p:tags r:id="rId34"/>
            </p:custDataLst>
          </p:nvPr>
        </p:nvSpPr>
        <p:spPr bwMode="gray">
          <a:xfrm>
            <a:off x="3389313" y="469582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3121C34D-862F-46A8-9314-66A2ABE5C08D}" type="datetime'''''''20''''''.''''''''''''''''0''''''''''0''''''''''0'''''''">
              <a:rPr lang="en-US" sz="1000">
                <a:solidFill>
                  <a:schemeClr val="tx1"/>
                </a:solidFill>
              </a:rPr>
              <a:pPr algn="r">
                <a:spcBef>
                  <a:spcPct val="0"/>
                </a:spcBef>
                <a:spcAft>
                  <a:spcPct val="0"/>
                </a:spcAft>
              </a:pPr>
              <a:t>20.000</a:t>
            </a:fld>
            <a:endParaRPr lang="nb-NO" sz="1000">
              <a:solidFill>
                <a:schemeClr val="tx1"/>
              </a:solidFill>
              <a:sym typeface="+mn-lt"/>
            </a:endParaRPr>
          </a:p>
        </p:txBody>
      </p:sp>
      <p:sp>
        <p:nvSpPr>
          <p:cNvPr id="28" name="Rektangel 27"/>
          <p:cNvSpPr/>
          <p:nvPr>
            <p:custDataLst>
              <p:tags r:id="rId35"/>
            </p:custDataLst>
          </p:nvPr>
        </p:nvSpPr>
        <p:spPr bwMode="gray">
          <a:xfrm>
            <a:off x="3389313" y="48958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5B5A6091-CCC5-46E8-AC8C-351B854D2FFD}" type="datetime'15''''''.''''''''''''''''''''''''''''0''0''''0'">
              <a:rPr lang="en-US" sz="1000">
                <a:solidFill>
                  <a:schemeClr val="tx1"/>
                </a:solidFill>
              </a:rPr>
              <a:pPr algn="r">
                <a:spcBef>
                  <a:spcPct val="0"/>
                </a:spcBef>
                <a:spcAft>
                  <a:spcPct val="0"/>
                </a:spcAft>
              </a:pPr>
              <a:t>15.000</a:t>
            </a:fld>
            <a:endParaRPr lang="nb-NO" sz="1000">
              <a:solidFill>
                <a:schemeClr val="tx1"/>
              </a:solidFill>
              <a:sym typeface="+mn-lt"/>
            </a:endParaRPr>
          </a:p>
        </p:txBody>
      </p:sp>
      <p:sp>
        <p:nvSpPr>
          <p:cNvPr id="65" name="Rektangel 64"/>
          <p:cNvSpPr/>
          <p:nvPr>
            <p:custDataLst>
              <p:tags r:id="rId36"/>
            </p:custDataLst>
          </p:nvPr>
        </p:nvSpPr>
        <p:spPr bwMode="gray">
          <a:xfrm>
            <a:off x="3389313" y="510540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78DAFB1C-8FEA-4F3E-B57B-DEBB77C4E2AE}" type="datetime'1''''''''''''0''''''''''''''''.''0''''''0''''''''''''''''0'''">
              <a:rPr lang="en-US" sz="1000">
                <a:solidFill>
                  <a:schemeClr val="tx1"/>
                </a:solidFill>
              </a:rPr>
              <a:pPr algn="r">
                <a:spcBef>
                  <a:spcPct val="0"/>
                </a:spcBef>
                <a:spcAft>
                  <a:spcPct val="0"/>
                </a:spcAft>
              </a:pPr>
              <a:t>10.000</a:t>
            </a:fld>
            <a:endParaRPr lang="nb-NO" sz="1000">
              <a:solidFill>
                <a:schemeClr val="tx1"/>
              </a:solidFill>
              <a:sym typeface="+mn-lt"/>
            </a:endParaRPr>
          </a:p>
        </p:txBody>
      </p:sp>
      <p:sp>
        <p:nvSpPr>
          <p:cNvPr id="27" name="Rektangel 26"/>
          <p:cNvSpPr/>
          <p:nvPr>
            <p:custDataLst>
              <p:tags r:id="rId37"/>
            </p:custDataLst>
          </p:nvPr>
        </p:nvSpPr>
        <p:spPr bwMode="gray">
          <a:xfrm>
            <a:off x="3454400" y="5305425"/>
            <a:ext cx="2921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915CFE9A-97BC-464A-926F-C25E717FEC20}" type="datetime'''''''''''''''''''5''''.''''''''''''''''0''''''0''''0'''''''">
              <a:rPr lang="en-US" sz="1000">
                <a:solidFill>
                  <a:schemeClr val="tx1"/>
                </a:solidFill>
              </a:rPr>
              <a:pPr algn="r">
                <a:spcBef>
                  <a:spcPct val="0"/>
                </a:spcBef>
                <a:spcAft>
                  <a:spcPct val="0"/>
                </a:spcAft>
              </a:pPr>
              <a:t>5.000</a:t>
            </a:fld>
            <a:endParaRPr lang="nb-NO" sz="1000">
              <a:solidFill>
                <a:schemeClr val="tx1"/>
              </a:solidFill>
              <a:sym typeface="+mn-lt"/>
            </a:endParaRPr>
          </a:p>
        </p:txBody>
      </p:sp>
      <p:sp>
        <p:nvSpPr>
          <p:cNvPr id="67" name="Rektangel 66"/>
          <p:cNvSpPr/>
          <p:nvPr>
            <p:custDataLst>
              <p:tags r:id="rId38"/>
            </p:custDataLst>
          </p:nvPr>
        </p:nvSpPr>
        <p:spPr bwMode="gray">
          <a:xfrm>
            <a:off x="3681413" y="5514975"/>
            <a:ext cx="650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22078F0B-84C3-4E4C-9E34-9DE620F3165B}" type="datetime'''''''''''''''''''''''''''0'''''''''''''''">
              <a:rPr lang="en-US" sz="1000">
                <a:solidFill>
                  <a:schemeClr val="tx1"/>
                </a:solidFill>
              </a:rPr>
              <a:pPr algn="r">
                <a:spcBef>
                  <a:spcPct val="0"/>
                </a:spcBef>
                <a:spcAft>
                  <a:spcPct val="0"/>
                </a:spcAft>
              </a:pPr>
              <a:t>0</a:t>
            </a:fld>
            <a:endParaRPr lang="nb-NO" sz="1000">
              <a:solidFill>
                <a:schemeClr val="tx1"/>
              </a:solidFill>
              <a:sym typeface="+mn-lt"/>
            </a:endParaRPr>
          </a:p>
        </p:txBody>
      </p:sp>
      <p:sp>
        <p:nvSpPr>
          <p:cNvPr id="73" name="Rektangel 72"/>
          <p:cNvSpPr/>
          <p:nvPr>
            <p:custDataLst>
              <p:tags r:id="rId39"/>
            </p:custDataLst>
          </p:nvPr>
        </p:nvSpPr>
        <p:spPr bwMode="auto">
          <a:xfrm>
            <a:off x="4911725" y="5708650"/>
            <a:ext cx="5778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4FC1DA04-775B-443D-9054-8626E617421F}" type="datetime'''''S''y''''''ss''''e''''''''''ls''''''a''''tt''e'''''''''''">
              <a:rPr lang="en-US" sz="1000">
                <a:solidFill>
                  <a:schemeClr val="tx1"/>
                </a:solidFill>
              </a:rPr>
              <a:pPr algn="ctr">
                <a:spcBef>
                  <a:spcPct val="0"/>
                </a:spcBef>
                <a:spcAft>
                  <a:spcPct val="0"/>
                </a:spcAft>
              </a:pPr>
              <a:t>Sysselsatte</a:t>
            </a:fld>
            <a:endParaRPr lang="nb-NO" sz="1000">
              <a:solidFill>
                <a:schemeClr val="tx1"/>
              </a:solidFill>
              <a:latin typeface="Calibri"/>
              <a:sym typeface="Calibri"/>
            </a:endParaRPr>
          </a:p>
        </p:txBody>
      </p:sp>
      <p:sp>
        <p:nvSpPr>
          <p:cNvPr id="72" name="Rektangel 71"/>
          <p:cNvSpPr/>
          <p:nvPr>
            <p:custDataLst>
              <p:tags r:id="rId40"/>
            </p:custDataLst>
          </p:nvPr>
        </p:nvSpPr>
        <p:spPr bwMode="auto">
          <a:xfrm>
            <a:off x="4037013" y="5708650"/>
            <a:ext cx="52863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74B6E32F-C0F8-4C17-802C-931EB1802CBC}" type="datetime'''''''''''''''S''''''''''tu''''''d''''en''''ter'''''">
              <a:rPr lang="en-US" sz="1000">
                <a:solidFill>
                  <a:schemeClr val="tx1"/>
                </a:solidFill>
              </a:rPr>
              <a:pPr algn="ctr">
                <a:spcBef>
                  <a:spcPct val="0"/>
                </a:spcBef>
                <a:spcAft>
                  <a:spcPct val="0"/>
                </a:spcAft>
              </a:pPr>
              <a:t>Studenter</a:t>
            </a:fld>
            <a:endParaRPr lang="nb-NO" sz="1000">
              <a:solidFill>
                <a:schemeClr val="tx1"/>
              </a:solidFill>
              <a:sym typeface="+mn-lt"/>
            </a:endParaRPr>
          </a:p>
        </p:txBody>
      </p:sp>
      <p:graphicFrame>
        <p:nvGraphicFramePr>
          <p:cNvPr id="84" name="Objekt 83"/>
          <p:cNvGraphicFramePr>
            <a:graphicFrameLocks/>
          </p:cNvGraphicFramePr>
          <p:nvPr>
            <p:custDataLst>
              <p:tags r:id="rId41"/>
            </p:custDataLst>
            <p:extLst>
              <p:ext uri="{D42A27DB-BD31-4B8C-83A1-F6EECF244321}">
                <p14:modId xmlns:p14="http://schemas.microsoft.com/office/powerpoint/2010/main" val="488930254"/>
              </p:ext>
            </p:extLst>
          </p:nvPr>
        </p:nvGraphicFramePr>
        <p:xfrm>
          <a:off x="971549" y="4189413"/>
          <a:ext cx="2257516" cy="1542940"/>
        </p:xfrm>
        <a:graphic>
          <a:graphicData uri="http://schemas.openxmlformats.org/presentationml/2006/ole">
            <mc:AlternateContent xmlns:mc="http://schemas.openxmlformats.org/markup-compatibility/2006">
              <mc:Choice xmlns:v="urn:schemas-microsoft-com:vml" Requires="v">
                <p:oleObj spid="_x0000_s1774" name="Chart" r:id="rId79" imgW="2257516" imgH="1542940" progId="MSGraph.Chart.8">
                  <p:embed followColorScheme="full"/>
                </p:oleObj>
              </mc:Choice>
              <mc:Fallback>
                <p:oleObj name="Chart" r:id="rId79" imgW="2257516" imgH="1542940" progId="MSGraph.Chart.8">
                  <p:embed followColorScheme="full"/>
                  <p:pic>
                    <p:nvPicPr>
                      <p:cNvPr id="0" name="Picture 726"/>
                      <p:cNvPicPr>
                        <a:picLocks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971549" y="4189413"/>
                        <a:ext cx="2257516" cy="1542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 name="Rektangel 91"/>
          <p:cNvSpPr/>
          <p:nvPr>
            <p:custDataLst>
              <p:tags r:id="rId42"/>
            </p:custDataLst>
          </p:nvPr>
        </p:nvSpPr>
        <p:spPr bwMode="auto">
          <a:xfrm>
            <a:off x="646113" y="4208463"/>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6896130A-DAF5-4624-A1F6-7AFBB74A498C}" type="datetime'''3''''''''''''''''''''''0.''''''00''''0'''''''''''''''''">
              <a:rPr lang="en-US" sz="1000">
                <a:solidFill>
                  <a:schemeClr val="tx1"/>
                </a:solidFill>
              </a:rPr>
              <a:pPr algn="r">
                <a:spcBef>
                  <a:spcPct val="0"/>
                </a:spcBef>
                <a:spcAft>
                  <a:spcPct val="0"/>
                </a:spcAft>
              </a:pPr>
              <a:t>30.000</a:t>
            </a:fld>
            <a:endParaRPr lang="nb-NO" sz="1000">
              <a:solidFill>
                <a:schemeClr val="tx1"/>
              </a:solidFill>
              <a:sym typeface="+mn-lt"/>
            </a:endParaRPr>
          </a:p>
        </p:txBody>
      </p:sp>
      <p:sp>
        <p:nvSpPr>
          <p:cNvPr id="25" name="Rektangel 24"/>
          <p:cNvSpPr/>
          <p:nvPr>
            <p:custDataLst>
              <p:tags r:id="rId43"/>
            </p:custDataLst>
          </p:nvPr>
        </p:nvSpPr>
        <p:spPr bwMode="auto">
          <a:xfrm>
            <a:off x="646113" y="4427538"/>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AA12087E-5687-4EBF-9A62-A22113F247F1}" type="datetime'''''''''''2''''5.''''''''''''''''''''''''''''''''00''0'''">
              <a:rPr lang="en-US" sz="1000">
                <a:solidFill>
                  <a:schemeClr val="tx1"/>
                </a:solidFill>
              </a:rPr>
              <a:pPr algn="r">
                <a:spcBef>
                  <a:spcPct val="0"/>
                </a:spcBef>
                <a:spcAft>
                  <a:spcPct val="0"/>
                </a:spcAft>
              </a:pPr>
              <a:t>25.000</a:t>
            </a:fld>
            <a:endParaRPr lang="nb-NO" sz="1000">
              <a:solidFill>
                <a:schemeClr val="tx1"/>
              </a:solidFill>
              <a:sym typeface="+mn-lt"/>
            </a:endParaRPr>
          </a:p>
        </p:txBody>
      </p:sp>
      <p:sp>
        <p:nvSpPr>
          <p:cNvPr id="105" name="Rektangel 104"/>
          <p:cNvSpPr/>
          <p:nvPr>
            <p:custDataLst>
              <p:tags r:id="rId44"/>
            </p:custDataLst>
          </p:nvPr>
        </p:nvSpPr>
        <p:spPr bwMode="auto">
          <a:xfrm>
            <a:off x="646113" y="4637088"/>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1D6F9D54-740A-493F-9A85-EE93F5FF4C24}" type="datetime'2''0''''''.''0''''''''''0''''''''''''''''''''0'''''">
              <a:rPr lang="en-US" sz="1000">
                <a:solidFill>
                  <a:schemeClr val="tx1"/>
                </a:solidFill>
              </a:rPr>
              <a:pPr algn="r">
                <a:spcBef>
                  <a:spcPct val="0"/>
                </a:spcBef>
                <a:spcAft>
                  <a:spcPct val="0"/>
                </a:spcAft>
              </a:pPr>
              <a:t>20.000</a:t>
            </a:fld>
            <a:endParaRPr lang="nb-NO" sz="1000">
              <a:solidFill>
                <a:schemeClr val="tx1"/>
              </a:solidFill>
              <a:sym typeface="+mn-lt"/>
            </a:endParaRPr>
          </a:p>
        </p:txBody>
      </p:sp>
      <p:sp>
        <p:nvSpPr>
          <p:cNvPr id="23" name="Rektangel 22"/>
          <p:cNvSpPr/>
          <p:nvPr>
            <p:custDataLst>
              <p:tags r:id="rId45"/>
            </p:custDataLst>
          </p:nvPr>
        </p:nvSpPr>
        <p:spPr bwMode="auto">
          <a:xfrm>
            <a:off x="646113" y="4856163"/>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B7123E5B-2B4F-4C8A-B1ED-914378BC4DD5}" type="datetime'1''''''''''''5''''''''''''''.0''0''''''''''''''0'">
              <a:rPr lang="en-US" sz="1000">
                <a:solidFill>
                  <a:schemeClr val="tx1"/>
                </a:solidFill>
              </a:rPr>
              <a:pPr algn="r">
                <a:spcBef>
                  <a:spcPct val="0"/>
                </a:spcBef>
                <a:spcAft>
                  <a:spcPct val="0"/>
                </a:spcAft>
              </a:pPr>
              <a:t>15.000</a:t>
            </a:fld>
            <a:endParaRPr lang="nb-NO" sz="1000">
              <a:solidFill>
                <a:schemeClr val="tx1"/>
              </a:solidFill>
              <a:sym typeface="+mn-lt"/>
            </a:endParaRPr>
          </a:p>
        </p:txBody>
      </p:sp>
      <p:sp>
        <p:nvSpPr>
          <p:cNvPr id="104" name="Rektangel 103"/>
          <p:cNvSpPr/>
          <p:nvPr>
            <p:custDataLst>
              <p:tags r:id="rId46"/>
            </p:custDataLst>
          </p:nvPr>
        </p:nvSpPr>
        <p:spPr bwMode="auto">
          <a:xfrm>
            <a:off x="646113" y="5075238"/>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CFDAC3D1-00DD-47B7-9E89-0D5993591A22}" type="datetime'''''''''1''''''''''''0''''''.''0''''''''''''''''''00'''">
              <a:rPr lang="en-US" sz="1000">
                <a:solidFill>
                  <a:schemeClr val="tx1"/>
                </a:solidFill>
              </a:rPr>
              <a:pPr algn="r">
                <a:spcBef>
                  <a:spcPct val="0"/>
                </a:spcBef>
                <a:spcAft>
                  <a:spcPct val="0"/>
                </a:spcAft>
              </a:pPr>
              <a:t>10.000</a:t>
            </a:fld>
            <a:endParaRPr lang="nb-NO" sz="1000">
              <a:solidFill>
                <a:schemeClr val="tx1"/>
              </a:solidFill>
              <a:sym typeface="+mn-lt"/>
            </a:endParaRPr>
          </a:p>
        </p:txBody>
      </p:sp>
      <p:sp>
        <p:nvSpPr>
          <p:cNvPr id="22" name="Rektangel 21"/>
          <p:cNvSpPr/>
          <p:nvPr>
            <p:custDataLst>
              <p:tags r:id="rId47"/>
            </p:custDataLst>
          </p:nvPr>
        </p:nvSpPr>
        <p:spPr bwMode="auto">
          <a:xfrm>
            <a:off x="711200" y="5284788"/>
            <a:ext cx="2921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8B854801-B843-40EA-8D5A-AFDF6A5FE3E0}" type="datetime'''''''''5''.''''0''''''0''''''''0'''''''">
              <a:rPr lang="en-US" sz="1000">
                <a:solidFill>
                  <a:schemeClr val="tx1"/>
                </a:solidFill>
              </a:rPr>
              <a:pPr algn="r">
                <a:spcBef>
                  <a:spcPct val="0"/>
                </a:spcBef>
                <a:spcAft>
                  <a:spcPct val="0"/>
                </a:spcAft>
              </a:pPr>
              <a:t>5.000</a:t>
            </a:fld>
            <a:endParaRPr lang="nb-NO" sz="1000">
              <a:solidFill>
                <a:schemeClr val="tx1"/>
              </a:solidFill>
              <a:sym typeface="+mn-lt"/>
            </a:endParaRPr>
          </a:p>
        </p:txBody>
      </p:sp>
      <p:sp>
        <p:nvSpPr>
          <p:cNvPr id="93" name="Rektangel 92"/>
          <p:cNvSpPr/>
          <p:nvPr>
            <p:custDataLst>
              <p:tags r:id="rId48"/>
            </p:custDataLst>
          </p:nvPr>
        </p:nvSpPr>
        <p:spPr bwMode="auto">
          <a:xfrm>
            <a:off x="938213" y="5503863"/>
            <a:ext cx="650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B245704C-D526-4E8A-95D4-B369D4F2FB40}" type="datetime'''0'''''''''''''''''''''''''">
              <a:rPr lang="en-US" sz="1000">
                <a:solidFill>
                  <a:schemeClr val="tx1"/>
                </a:solidFill>
              </a:rPr>
              <a:pPr algn="r">
                <a:spcBef>
                  <a:spcPct val="0"/>
                </a:spcBef>
                <a:spcAft>
                  <a:spcPct val="0"/>
                </a:spcAft>
              </a:pPr>
              <a:t>0</a:t>
            </a:fld>
            <a:endParaRPr lang="nb-NO" sz="1000">
              <a:solidFill>
                <a:schemeClr val="tx1"/>
              </a:solidFill>
              <a:sym typeface="+mn-lt"/>
            </a:endParaRPr>
          </a:p>
        </p:txBody>
      </p:sp>
      <p:sp>
        <p:nvSpPr>
          <p:cNvPr id="95" name="Rektangel 94"/>
          <p:cNvSpPr/>
          <p:nvPr>
            <p:custDataLst>
              <p:tags r:id="rId49"/>
            </p:custDataLst>
          </p:nvPr>
        </p:nvSpPr>
        <p:spPr bwMode="auto">
          <a:xfrm>
            <a:off x="1820863" y="5697538"/>
            <a:ext cx="5778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82C45B6C-C466-4F6B-8FC2-38817811328B}" type="datetime'''S''y''s''''''''''s''''el''''''sa''''''''''''t''te'">
              <a:rPr lang="en-US" sz="1000">
                <a:solidFill>
                  <a:schemeClr val="tx1"/>
                </a:solidFill>
              </a:rPr>
              <a:pPr algn="ctr">
                <a:spcBef>
                  <a:spcPct val="0"/>
                </a:spcBef>
                <a:spcAft>
                  <a:spcPct val="0"/>
                </a:spcAft>
              </a:pPr>
              <a:t>Sysselsatte</a:t>
            </a:fld>
            <a:endParaRPr lang="nb-NO" sz="1000">
              <a:solidFill>
                <a:schemeClr val="tx1"/>
              </a:solidFill>
              <a:latin typeface="Calibri"/>
              <a:sym typeface="Calibri"/>
            </a:endParaRPr>
          </a:p>
        </p:txBody>
      </p:sp>
      <p:sp>
        <p:nvSpPr>
          <p:cNvPr id="96" name="Rektangel 95"/>
          <p:cNvSpPr/>
          <p:nvPr>
            <p:custDataLst>
              <p:tags r:id="rId50"/>
            </p:custDataLst>
          </p:nvPr>
        </p:nvSpPr>
        <p:spPr bwMode="auto">
          <a:xfrm>
            <a:off x="1174750" y="5697538"/>
            <a:ext cx="52863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E37E1FC9-2F28-4E78-8E9F-66C10694EA66}" type="datetime'''''''''S''t''''''u''''de''''''nt''''''''''''e''''''''r'''''''">
              <a:rPr lang="en-US" sz="1000">
                <a:solidFill>
                  <a:schemeClr val="tx1"/>
                </a:solidFill>
              </a:rPr>
              <a:pPr algn="ctr">
                <a:spcBef>
                  <a:spcPct val="0"/>
                </a:spcBef>
                <a:spcAft>
                  <a:spcPct val="0"/>
                </a:spcAft>
              </a:pPr>
              <a:t>Studenter</a:t>
            </a:fld>
            <a:endParaRPr lang="nb-NO" sz="1000">
              <a:solidFill>
                <a:schemeClr val="tx1"/>
              </a:solidFill>
              <a:sym typeface="+mn-lt"/>
            </a:endParaRPr>
          </a:p>
        </p:txBody>
      </p:sp>
      <p:sp>
        <p:nvSpPr>
          <p:cNvPr id="94" name="Rektangel 93"/>
          <p:cNvSpPr/>
          <p:nvPr>
            <p:custDataLst>
              <p:tags r:id="rId51"/>
            </p:custDataLst>
          </p:nvPr>
        </p:nvSpPr>
        <p:spPr bwMode="auto">
          <a:xfrm>
            <a:off x="2625725" y="5697538"/>
            <a:ext cx="3111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a:spcBef>
                <a:spcPct val="0"/>
              </a:spcBef>
              <a:spcAft>
                <a:spcPct val="0"/>
              </a:spcAft>
            </a:pPr>
            <a:fld id="{3BF97B16-39C8-476F-8D69-B6D321C6F6F4}" type="datetime'P''''r''''''ivat'''''">
              <a:rPr lang="en-US" sz="1000">
                <a:solidFill>
                  <a:schemeClr val="tx1"/>
                </a:solidFill>
              </a:rPr>
              <a:pPr algn="ctr">
                <a:spcBef>
                  <a:spcPct val="0"/>
                </a:spcBef>
                <a:spcAft>
                  <a:spcPct val="0"/>
                </a:spcAft>
              </a:pPr>
              <a:t>Privat</a:t>
            </a:fld>
            <a:endParaRPr lang="nb-NO" sz="1000">
              <a:solidFill>
                <a:schemeClr val="tx1"/>
              </a:solidFill>
              <a:latin typeface="Calibri"/>
              <a:sym typeface="Calibri"/>
            </a:endParaRPr>
          </a:p>
        </p:txBody>
      </p:sp>
      <p:sp>
        <p:nvSpPr>
          <p:cNvPr id="39" name="TekstSylinder 38"/>
          <p:cNvSpPr txBox="1"/>
          <p:nvPr/>
        </p:nvSpPr>
        <p:spPr>
          <a:xfrm>
            <a:off x="1235050" y="5229200"/>
            <a:ext cx="528638" cy="246221"/>
          </a:xfrm>
          <a:prstGeom prst="rect">
            <a:avLst/>
          </a:prstGeom>
          <a:noFill/>
        </p:spPr>
        <p:txBody>
          <a:bodyPr wrap="square" rtlCol="0">
            <a:spAutoFit/>
          </a:bodyPr>
          <a:lstStyle/>
          <a:p>
            <a:r>
              <a:rPr lang="nb-NO" sz="1000" dirty="0"/>
              <a:t>0,7%</a:t>
            </a:r>
          </a:p>
        </p:txBody>
      </p:sp>
      <p:sp>
        <p:nvSpPr>
          <p:cNvPr id="110" name="TekstSylinder 109"/>
          <p:cNvSpPr txBox="1"/>
          <p:nvPr/>
        </p:nvSpPr>
        <p:spPr>
          <a:xfrm>
            <a:off x="1845469" y="5229200"/>
            <a:ext cx="528638" cy="246221"/>
          </a:xfrm>
          <a:prstGeom prst="rect">
            <a:avLst/>
          </a:prstGeom>
          <a:noFill/>
        </p:spPr>
        <p:txBody>
          <a:bodyPr wrap="square" rtlCol="0">
            <a:spAutoFit/>
          </a:bodyPr>
          <a:lstStyle/>
          <a:p>
            <a:r>
              <a:rPr lang="nb-NO" sz="1000" dirty="0"/>
              <a:t>17,0%</a:t>
            </a:r>
          </a:p>
        </p:txBody>
      </p:sp>
      <p:sp>
        <p:nvSpPr>
          <p:cNvPr id="111" name="TekstSylinder 110"/>
          <p:cNvSpPr txBox="1"/>
          <p:nvPr/>
        </p:nvSpPr>
        <p:spPr>
          <a:xfrm>
            <a:off x="2553850" y="5229200"/>
            <a:ext cx="528638" cy="246221"/>
          </a:xfrm>
          <a:prstGeom prst="rect">
            <a:avLst/>
          </a:prstGeom>
          <a:noFill/>
        </p:spPr>
        <p:txBody>
          <a:bodyPr wrap="square" rtlCol="0">
            <a:spAutoFit/>
          </a:bodyPr>
          <a:lstStyle/>
          <a:p>
            <a:r>
              <a:rPr lang="nb-NO" sz="1000" dirty="0"/>
              <a:t>7,8%</a:t>
            </a:r>
          </a:p>
        </p:txBody>
      </p:sp>
      <p:sp>
        <p:nvSpPr>
          <p:cNvPr id="113" name="TekstSylinder 112"/>
          <p:cNvSpPr txBox="1"/>
          <p:nvPr/>
        </p:nvSpPr>
        <p:spPr>
          <a:xfrm>
            <a:off x="4043362" y="5229200"/>
            <a:ext cx="528638" cy="246221"/>
          </a:xfrm>
          <a:prstGeom prst="rect">
            <a:avLst/>
          </a:prstGeom>
          <a:noFill/>
        </p:spPr>
        <p:txBody>
          <a:bodyPr wrap="square" rtlCol="0">
            <a:spAutoFit/>
          </a:bodyPr>
          <a:lstStyle/>
          <a:p>
            <a:r>
              <a:rPr lang="nb-NO" sz="1000" dirty="0"/>
              <a:t>0,06%</a:t>
            </a:r>
          </a:p>
        </p:txBody>
      </p:sp>
      <p:sp>
        <p:nvSpPr>
          <p:cNvPr id="114" name="TekstSylinder 113"/>
          <p:cNvSpPr txBox="1"/>
          <p:nvPr/>
        </p:nvSpPr>
        <p:spPr>
          <a:xfrm>
            <a:off x="4932040" y="5229200"/>
            <a:ext cx="528638" cy="246221"/>
          </a:xfrm>
          <a:prstGeom prst="rect">
            <a:avLst/>
          </a:prstGeom>
          <a:noFill/>
        </p:spPr>
        <p:txBody>
          <a:bodyPr wrap="square" rtlCol="0">
            <a:spAutoFit/>
          </a:bodyPr>
          <a:lstStyle/>
          <a:p>
            <a:r>
              <a:rPr lang="nb-NO" sz="1000" dirty="0"/>
              <a:t>14,0%</a:t>
            </a:r>
          </a:p>
        </p:txBody>
      </p:sp>
      <p:sp>
        <p:nvSpPr>
          <p:cNvPr id="117" name="TekstSylinder 116"/>
          <p:cNvSpPr txBox="1"/>
          <p:nvPr/>
        </p:nvSpPr>
        <p:spPr>
          <a:xfrm>
            <a:off x="6707658" y="5229200"/>
            <a:ext cx="528638" cy="246221"/>
          </a:xfrm>
          <a:prstGeom prst="rect">
            <a:avLst/>
          </a:prstGeom>
          <a:noFill/>
        </p:spPr>
        <p:txBody>
          <a:bodyPr wrap="square" rtlCol="0">
            <a:spAutoFit/>
          </a:bodyPr>
          <a:lstStyle/>
          <a:p>
            <a:r>
              <a:rPr lang="nb-NO" sz="1000" dirty="0"/>
              <a:t>3,0%</a:t>
            </a:r>
          </a:p>
        </p:txBody>
      </p:sp>
      <p:sp>
        <p:nvSpPr>
          <p:cNvPr id="118" name="TekstSylinder 117"/>
          <p:cNvSpPr txBox="1"/>
          <p:nvPr/>
        </p:nvSpPr>
        <p:spPr>
          <a:xfrm>
            <a:off x="7324532" y="5229200"/>
            <a:ext cx="528638" cy="246221"/>
          </a:xfrm>
          <a:prstGeom prst="rect">
            <a:avLst/>
          </a:prstGeom>
          <a:noFill/>
        </p:spPr>
        <p:txBody>
          <a:bodyPr wrap="square" rtlCol="0">
            <a:spAutoFit/>
          </a:bodyPr>
          <a:lstStyle/>
          <a:p>
            <a:r>
              <a:rPr lang="nb-NO" sz="1000" dirty="0"/>
              <a:t>44,7%</a:t>
            </a:r>
          </a:p>
        </p:txBody>
      </p:sp>
      <p:sp>
        <p:nvSpPr>
          <p:cNvPr id="119" name="TekstSylinder 118"/>
          <p:cNvSpPr txBox="1"/>
          <p:nvPr/>
        </p:nvSpPr>
        <p:spPr>
          <a:xfrm>
            <a:off x="7989094" y="5229200"/>
            <a:ext cx="528638" cy="246221"/>
          </a:xfrm>
          <a:prstGeom prst="rect">
            <a:avLst/>
          </a:prstGeom>
          <a:noFill/>
        </p:spPr>
        <p:txBody>
          <a:bodyPr wrap="square" rtlCol="0">
            <a:spAutoFit/>
          </a:bodyPr>
          <a:lstStyle/>
          <a:p>
            <a:r>
              <a:rPr lang="nb-NO" sz="1000" dirty="0"/>
              <a:t>14,3%</a:t>
            </a:r>
          </a:p>
        </p:txBody>
      </p:sp>
      <p:sp>
        <p:nvSpPr>
          <p:cNvPr id="41" name="TekstSylinder 40"/>
          <p:cNvSpPr txBox="1"/>
          <p:nvPr/>
        </p:nvSpPr>
        <p:spPr>
          <a:xfrm>
            <a:off x="1007896" y="3826203"/>
            <a:ext cx="2051936" cy="261610"/>
          </a:xfrm>
          <a:prstGeom prst="rect">
            <a:avLst/>
          </a:prstGeom>
          <a:noFill/>
        </p:spPr>
        <p:txBody>
          <a:bodyPr wrap="square" rtlCol="0">
            <a:spAutoFit/>
          </a:bodyPr>
          <a:lstStyle/>
          <a:p>
            <a:r>
              <a:rPr lang="nb-NO" sz="1100" dirty="0"/>
              <a:t>Dekningsgrad: Humanistiske fag</a:t>
            </a:r>
          </a:p>
        </p:txBody>
      </p:sp>
      <p:sp>
        <p:nvSpPr>
          <p:cNvPr id="120" name="TekstSylinder 119"/>
          <p:cNvSpPr txBox="1"/>
          <p:nvPr/>
        </p:nvSpPr>
        <p:spPr>
          <a:xfrm>
            <a:off x="3744199" y="3826203"/>
            <a:ext cx="2051937" cy="261610"/>
          </a:xfrm>
          <a:prstGeom prst="rect">
            <a:avLst/>
          </a:prstGeom>
          <a:noFill/>
        </p:spPr>
        <p:txBody>
          <a:bodyPr wrap="square" rtlCol="0">
            <a:spAutoFit/>
          </a:bodyPr>
          <a:lstStyle/>
          <a:p>
            <a:r>
              <a:rPr lang="nb-NO" sz="1100" dirty="0"/>
              <a:t>Dekningsgrad: Pedagogiske fag</a:t>
            </a:r>
          </a:p>
        </p:txBody>
      </p:sp>
      <p:sp>
        <p:nvSpPr>
          <p:cNvPr id="121" name="TekstSylinder 120"/>
          <p:cNvSpPr txBox="1"/>
          <p:nvPr/>
        </p:nvSpPr>
        <p:spPr>
          <a:xfrm>
            <a:off x="6490718" y="3826203"/>
            <a:ext cx="1825698" cy="261610"/>
          </a:xfrm>
          <a:prstGeom prst="rect">
            <a:avLst/>
          </a:prstGeom>
          <a:noFill/>
        </p:spPr>
        <p:txBody>
          <a:bodyPr wrap="square" rtlCol="0">
            <a:spAutoFit/>
          </a:bodyPr>
          <a:lstStyle/>
          <a:p>
            <a:r>
              <a:rPr lang="nb-NO" sz="1100" dirty="0"/>
              <a:t>Dekningsgrad: Samfunnsfag</a:t>
            </a:r>
          </a:p>
        </p:txBody>
      </p:sp>
      <p:sp>
        <p:nvSpPr>
          <p:cNvPr id="74" name="TekstSylinder 73"/>
          <p:cNvSpPr txBox="1"/>
          <p:nvPr/>
        </p:nvSpPr>
        <p:spPr>
          <a:xfrm>
            <a:off x="5915570" y="2462699"/>
            <a:ext cx="528638" cy="246221"/>
          </a:xfrm>
          <a:prstGeom prst="rect">
            <a:avLst/>
          </a:prstGeom>
          <a:noFill/>
        </p:spPr>
        <p:txBody>
          <a:bodyPr wrap="square" rtlCol="0">
            <a:spAutoFit/>
          </a:bodyPr>
          <a:lstStyle/>
          <a:p>
            <a:r>
              <a:rPr lang="nb-NO" sz="1000" dirty="0"/>
              <a:t>5,3%</a:t>
            </a:r>
          </a:p>
        </p:txBody>
      </p:sp>
      <p:sp>
        <p:nvSpPr>
          <p:cNvPr id="75" name="TekstSylinder 74"/>
          <p:cNvSpPr txBox="1"/>
          <p:nvPr/>
        </p:nvSpPr>
        <p:spPr>
          <a:xfrm>
            <a:off x="6923682" y="2462699"/>
            <a:ext cx="528638" cy="246221"/>
          </a:xfrm>
          <a:prstGeom prst="rect">
            <a:avLst/>
          </a:prstGeom>
          <a:noFill/>
        </p:spPr>
        <p:txBody>
          <a:bodyPr wrap="square" rtlCol="0">
            <a:spAutoFit/>
          </a:bodyPr>
          <a:lstStyle/>
          <a:p>
            <a:r>
              <a:rPr lang="nb-NO" sz="1000" dirty="0"/>
              <a:t>2,7%</a:t>
            </a:r>
          </a:p>
        </p:txBody>
      </p:sp>
      <p:sp>
        <p:nvSpPr>
          <p:cNvPr id="76" name="TekstSylinder 75"/>
          <p:cNvSpPr txBox="1"/>
          <p:nvPr/>
        </p:nvSpPr>
        <p:spPr>
          <a:xfrm>
            <a:off x="7859786" y="2462699"/>
            <a:ext cx="528638" cy="246221"/>
          </a:xfrm>
          <a:prstGeom prst="rect">
            <a:avLst/>
          </a:prstGeom>
          <a:noFill/>
        </p:spPr>
        <p:txBody>
          <a:bodyPr wrap="square" rtlCol="0">
            <a:spAutoFit/>
          </a:bodyPr>
          <a:lstStyle/>
          <a:p>
            <a:r>
              <a:rPr lang="nb-NO" sz="1000" dirty="0"/>
              <a:t>22,7%</a:t>
            </a:r>
          </a:p>
        </p:txBody>
      </p:sp>
      <p:sp>
        <p:nvSpPr>
          <p:cNvPr id="7" name="TekstSylinder 6"/>
          <p:cNvSpPr txBox="1"/>
          <p:nvPr/>
        </p:nvSpPr>
        <p:spPr>
          <a:xfrm>
            <a:off x="5580112" y="1316447"/>
            <a:ext cx="1499711" cy="261610"/>
          </a:xfrm>
          <a:prstGeom prst="rect">
            <a:avLst/>
          </a:prstGeom>
          <a:noFill/>
        </p:spPr>
        <p:txBody>
          <a:bodyPr wrap="square" rtlCol="0">
            <a:spAutoFit/>
          </a:bodyPr>
          <a:lstStyle/>
          <a:p>
            <a:r>
              <a:rPr lang="nb-NO" sz="1100" dirty="0"/>
              <a:t>Dekningsgrad 2012:</a:t>
            </a:r>
          </a:p>
        </p:txBody>
      </p:sp>
      <p:sp>
        <p:nvSpPr>
          <p:cNvPr id="116" name="Rektangel 115"/>
          <p:cNvSpPr/>
          <p:nvPr/>
        </p:nvSpPr>
        <p:spPr>
          <a:xfrm>
            <a:off x="539551" y="1313030"/>
            <a:ext cx="4230615" cy="19719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aphicFrame>
        <p:nvGraphicFramePr>
          <p:cNvPr id="80" name="Objekt 79"/>
          <p:cNvGraphicFramePr>
            <a:graphicFrameLocks/>
          </p:cNvGraphicFramePr>
          <p:nvPr>
            <p:custDataLst>
              <p:tags r:id="rId52"/>
            </p:custDataLst>
            <p:extLst>
              <p:ext uri="{D42A27DB-BD31-4B8C-83A1-F6EECF244321}">
                <p14:modId xmlns:p14="http://schemas.microsoft.com/office/powerpoint/2010/main" val="1508433485"/>
              </p:ext>
            </p:extLst>
          </p:nvPr>
        </p:nvGraphicFramePr>
        <p:xfrm>
          <a:off x="609600" y="1790700"/>
          <a:ext cx="3067068" cy="1257351"/>
        </p:xfrm>
        <a:graphic>
          <a:graphicData uri="http://schemas.openxmlformats.org/presentationml/2006/ole">
            <mc:AlternateContent xmlns:mc="http://schemas.openxmlformats.org/markup-compatibility/2006">
              <mc:Choice xmlns:v="urn:schemas-microsoft-com:vml" Requires="v">
                <p:oleObj spid="_x0000_s1775" name="Chart" r:id="rId81" imgW="3067068" imgH="1257351" progId="MSGraph.Chart.8">
                  <p:embed followColorScheme="full"/>
                </p:oleObj>
              </mc:Choice>
              <mc:Fallback>
                <p:oleObj name="Chart" r:id="rId81" imgW="3067068" imgH="1257351" progId="MSGraph.Chart.8">
                  <p:embed followColorScheme="full"/>
                  <p:pic>
                    <p:nvPicPr>
                      <p:cNvPr id="0" name="Picture 727"/>
                      <p:cNvPicPr>
                        <a:picLocks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09600" y="1790700"/>
                        <a:ext cx="3067068" cy="1257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3" name="Rett linje 82"/>
          <p:cNvCxnSpPr/>
          <p:nvPr>
            <p:custDataLst>
              <p:tags r:id="rId53"/>
            </p:custDataLst>
          </p:nvPr>
        </p:nvCxnSpPr>
        <p:spPr bwMode="auto">
          <a:xfrm flipV="1">
            <a:off x="1076325" y="1579563"/>
            <a:ext cx="2143125" cy="190500"/>
          </a:xfrm>
          <a:prstGeom prst="line">
            <a:avLst/>
          </a:prstGeom>
          <a:ln w="25400">
            <a:solidFill>
              <a:schemeClr val="tx1"/>
            </a:solidFill>
            <a:headEnd type="none"/>
            <a:tailEnd type="triangl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99" name="Rektangel 98"/>
          <p:cNvSpPr/>
          <p:nvPr>
            <p:custDataLst>
              <p:tags r:id="rId54"/>
            </p:custDataLst>
          </p:nvPr>
        </p:nvSpPr>
        <p:spPr bwMode="gray">
          <a:xfrm>
            <a:off x="1627188" y="1822450"/>
            <a:ext cx="32702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b"/>
          <a:lstStyle/>
          <a:p>
            <a:pPr algn="ctr">
              <a:spcBef>
                <a:spcPct val="0"/>
              </a:spcBef>
              <a:spcAft>
                <a:spcPct val="0"/>
              </a:spcAft>
            </a:pPr>
            <a:fld id="{160C1CEA-04F2-4560-8ADC-695ED96A8C5C}" type="datetime'''''''''''8''''''''.''''5''''''''''''''''''''''4''''2'''''''''">
              <a:rPr lang="en-US" sz="1000">
                <a:solidFill>
                  <a:schemeClr val="tx1"/>
                </a:solidFill>
              </a:rPr>
              <a:pPr algn="ctr">
                <a:spcBef>
                  <a:spcPct val="0"/>
                </a:spcBef>
                <a:spcAft>
                  <a:spcPct val="0"/>
                </a:spcAft>
              </a:pPr>
              <a:t>8.542</a:t>
            </a:fld>
            <a:endParaRPr lang="nb-NO" sz="1000">
              <a:solidFill>
                <a:schemeClr val="tx1"/>
              </a:solidFill>
              <a:sym typeface="+mn-lt"/>
            </a:endParaRPr>
          </a:p>
        </p:txBody>
      </p:sp>
      <p:sp>
        <p:nvSpPr>
          <p:cNvPr id="100" name="Rektangel 99"/>
          <p:cNvSpPr/>
          <p:nvPr>
            <p:custDataLst>
              <p:tags r:id="rId55"/>
            </p:custDataLst>
          </p:nvPr>
        </p:nvSpPr>
        <p:spPr bwMode="auto">
          <a:xfrm>
            <a:off x="939800" y="3060700"/>
            <a:ext cx="2730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11D1531F-B19B-4FEA-AEA2-36793928ACAA}" type="datetime'''2''''''''''00''''''''''''''''''''''''''9'''''''''">
              <a:rPr lang="en-US" sz="1000">
                <a:solidFill>
                  <a:schemeClr val="tx1"/>
                </a:solidFill>
              </a:rPr>
              <a:pPr algn="ctr">
                <a:spcBef>
                  <a:spcPct val="0"/>
                </a:spcBef>
                <a:spcAft>
                  <a:spcPct val="0"/>
                </a:spcAft>
              </a:pPr>
              <a:t>2009</a:t>
            </a:fld>
            <a:endParaRPr lang="nb-NO" sz="1000">
              <a:solidFill>
                <a:schemeClr val="tx1"/>
              </a:solidFill>
              <a:sym typeface="+mn-lt"/>
            </a:endParaRPr>
          </a:p>
        </p:txBody>
      </p:sp>
      <p:sp>
        <p:nvSpPr>
          <p:cNvPr id="101" name="Rektangel 100"/>
          <p:cNvSpPr/>
          <p:nvPr>
            <p:custDataLst>
              <p:tags r:id="rId56"/>
            </p:custDataLst>
          </p:nvPr>
        </p:nvSpPr>
        <p:spPr bwMode="gray">
          <a:xfrm>
            <a:off x="912813" y="1898650"/>
            <a:ext cx="32702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b"/>
          <a:lstStyle/>
          <a:p>
            <a:pPr algn="ctr">
              <a:spcBef>
                <a:spcPct val="0"/>
              </a:spcBef>
              <a:spcAft>
                <a:spcPct val="0"/>
              </a:spcAft>
            </a:pPr>
            <a:fld id="{35DC12B8-A1BA-4633-8667-0B7FB2840E13}" type="datetime'7''.''''''''8''''''''''''''''''''6''''''''''''''''''''''6'">
              <a:rPr lang="en-US" sz="1000">
                <a:solidFill>
                  <a:schemeClr val="tx1"/>
                </a:solidFill>
              </a:rPr>
              <a:pPr algn="ctr">
                <a:spcBef>
                  <a:spcPct val="0"/>
                </a:spcBef>
                <a:spcAft>
                  <a:spcPct val="0"/>
                </a:spcAft>
              </a:pPr>
              <a:t>7.866</a:t>
            </a:fld>
            <a:endParaRPr lang="nb-NO" sz="1000">
              <a:solidFill>
                <a:schemeClr val="tx1"/>
              </a:solidFill>
              <a:sym typeface="+mn-lt"/>
            </a:endParaRPr>
          </a:p>
        </p:txBody>
      </p:sp>
      <p:sp>
        <p:nvSpPr>
          <p:cNvPr id="98" name="Rektangel 97"/>
          <p:cNvSpPr/>
          <p:nvPr>
            <p:custDataLst>
              <p:tags r:id="rId57"/>
            </p:custDataLst>
          </p:nvPr>
        </p:nvSpPr>
        <p:spPr bwMode="auto">
          <a:xfrm>
            <a:off x="1654175" y="3060700"/>
            <a:ext cx="2730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216B22A0-D6B8-4C36-B616-505D2E69A6FE}" type="datetime'2''''''''''''''010'''''''''''''''''''''''''''''''''''''''''''">
              <a:rPr lang="en-US" sz="1000">
                <a:solidFill>
                  <a:schemeClr val="tx1"/>
                </a:solidFill>
              </a:rPr>
              <a:pPr algn="ctr">
                <a:spcBef>
                  <a:spcPct val="0"/>
                </a:spcBef>
                <a:spcAft>
                  <a:spcPct val="0"/>
                </a:spcAft>
              </a:pPr>
              <a:t>2010</a:t>
            </a:fld>
            <a:endParaRPr lang="nb-NO" sz="1000">
              <a:solidFill>
                <a:schemeClr val="tx1"/>
              </a:solidFill>
              <a:sym typeface="+mn-lt"/>
            </a:endParaRPr>
          </a:p>
        </p:txBody>
      </p:sp>
      <p:sp>
        <p:nvSpPr>
          <p:cNvPr id="102" name="Ellipse 101"/>
          <p:cNvSpPr/>
          <p:nvPr>
            <p:custDataLst>
              <p:tags r:id="rId58"/>
            </p:custDataLst>
          </p:nvPr>
        </p:nvSpPr>
        <p:spPr bwMode="auto">
          <a:xfrm>
            <a:off x="2036763" y="1577975"/>
            <a:ext cx="223838" cy="193675"/>
          </a:xfrm>
          <a:prstGeom prst="ellipse">
            <a:avLst/>
          </a:prstGeom>
          <a:solidFill>
            <a:srgbClr val="FFFFF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lnSpc>
                <a:spcPct val="90000"/>
              </a:lnSpc>
              <a:spcBef>
                <a:spcPct val="0"/>
              </a:spcBef>
              <a:spcAft>
                <a:spcPct val="0"/>
              </a:spcAft>
            </a:pPr>
            <a:fld id="{A2BCD759-17D3-4A69-BA8E-F510881BA31C}" type="datetime'''''''''''''''''''''''''''''''''''''''''''''7''''%'''''">
              <a:rPr lang="en-US" sz="1000" b="1">
                <a:solidFill>
                  <a:schemeClr val="tx1"/>
                </a:solidFill>
              </a:rPr>
              <a:pPr algn="ctr">
                <a:lnSpc>
                  <a:spcPct val="90000"/>
                </a:lnSpc>
                <a:spcBef>
                  <a:spcPct val="0"/>
                </a:spcBef>
                <a:spcAft>
                  <a:spcPct val="0"/>
                </a:spcAft>
              </a:pPr>
              <a:t>7%</a:t>
            </a:fld>
            <a:endParaRPr lang="nb-NO" sz="1000" b="1" dirty="0">
              <a:solidFill>
                <a:schemeClr val="tx1"/>
              </a:solidFill>
              <a:sym typeface="+mn-lt"/>
            </a:endParaRPr>
          </a:p>
        </p:txBody>
      </p:sp>
      <p:sp>
        <p:nvSpPr>
          <p:cNvPr id="103" name="Rektangel 102"/>
          <p:cNvSpPr/>
          <p:nvPr>
            <p:custDataLst>
              <p:tags r:id="rId59"/>
            </p:custDataLst>
          </p:nvPr>
        </p:nvSpPr>
        <p:spPr bwMode="auto">
          <a:xfrm>
            <a:off x="3082925" y="3060700"/>
            <a:ext cx="2730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A3F1E2DB-9763-41E7-9B96-BAD5A53E8663}" type="datetime'''2''''01''''''2'''">
              <a:rPr lang="en-US" sz="1000">
                <a:solidFill>
                  <a:schemeClr val="tx1"/>
                </a:solidFill>
              </a:rPr>
              <a:pPr algn="ctr">
                <a:spcBef>
                  <a:spcPct val="0"/>
                </a:spcBef>
                <a:spcAft>
                  <a:spcPct val="0"/>
                </a:spcAft>
              </a:pPr>
              <a:t>2012</a:t>
            </a:fld>
            <a:endParaRPr lang="nb-NO" sz="1000">
              <a:solidFill>
                <a:schemeClr val="tx1"/>
              </a:solidFill>
              <a:sym typeface="+mn-lt"/>
            </a:endParaRPr>
          </a:p>
        </p:txBody>
      </p:sp>
      <p:sp>
        <p:nvSpPr>
          <p:cNvPr id="87" name="Rektangel 86"/>
          <p:cNvSpPr/>
          <p:nvPr>
            <p:custDataLst>
              <p:tags r:id="rId60"/>
            </p:custDataLst>
          </p:nvPr>
        </p:nvSpPr>
        <p:spPr bwMode="gray">
          <a:xfrm>
            <a:off x="3055938" y="1708150"/>
            <a:ext cx="32702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b"/>
          <a:lstStyle/>
          <a:p>
            <a:pPr algn="ctr">
              <a:spcBef>
                <a:spcPct val="0"/>
              </a:spcBef>
              <a:spcAft>
                <a:spcPct val="0"/>
              </a:spcAft>
            </a:pPr>
            <a:fld id="{B986A760-DF50-4EA4-8A13-51EFDB8A56E9}" type="datetime'''''''''''''9''''''''''.''''''''''''''''''6''''0''''''''''7'">
              <a:rPr lang="en-US" sz="1000">
                <a:solidFill>
                  <a:schemeClr val="tx1"/>
                </a:solidFill>
              </a:rPr>
              <a:pPr algn="ctr">
                <a:spcBef>
                  <a:spcPct val="0"/>
                </a:spcBef>
                <a:spcAft>
                  <a:spcPct val="0"/>
                </a:spcAft>
              </a:pPr>
              <a:t>9.607</a:t>
            </a:fld>
            <a:endParaRPr lang="nb-NO" sz="1000">
              <a:solidFill>
                <a:schemeClr val="tx1"/>
              </a:solidFill>
              <a:sym typeface="+mn-lt"/>
            </a:endParaRPr>
          </a:p>
        </p:txBody>
      </p:sp>
      <p:sp>
        <p:nvSpPr>
          <p:cNvPr id="90" name="Rektangel 89"/>
          <p:cNvSpPr/>
          <p:nvPr>
            <p:custDataLst>
              <p:tags r:id="rId61"/>
            </p:custDataLst>
          </p:nvPr>
        </p:nvSpPr>
        <p:spPr bwMode="auto">
          <a:xfrm>
            <a:off x="2368550" y="3060700"/>
            <a:ext cx="2730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BDC71E2D-CCB9-4966-8919-266DAB1177B5}" type="datetime'''''''2''0''''''''''''''''''''''''''1''''''''''''''''1'''''''">
              <a:rPr lang="en-US" sz="1000">
                <a:solidFill>
                  <a:schemeClr val="tx1"/>
                </a:solidFill>
              </a:rPr>
              <a:pPr algn="ctr">
                <a:spcBef>
                  <a:spcPct val="0"/>
                </a:spcBef>
                <a:spcAft>
                  <a:spcPct val="0"/>
                </a:spcAft>
              </a:pPr>
              <a:t>2011</a:t>
            </a:fld>
            <a:endParaRPr lang="nb-NO" sz="1000">
              <a:solidFill>
                <a:schemeClr val="tx1"/>
              </a:solidFill>
              <a:sym typeface="+mn-lt"/>
            </a:endParaRPr>
          </a:p>
        </p:txBody>
      </p:sp>
      <p:sp>
        <p:nvSpPr>
          <p:cNvPr id="91" name="Rektangel 90"/>
          <p:cNvSpPr/>
          <p:nvPr>
            <p:custDataLst>
              <p:tags r:id="rId62"/>
            </p:custDataLst>
          </p:nvPr>
        </p:nvSpPr>
        <p:spPr bwMode="gray">
          <a:xfrm>
            <a:off x="2341563" y="1774825"/>
            <a:ext cx="32702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b"/>
          <a:lstStyle/>
          <a:p>
            <a:pPr algn="ctr">
              <a:spcBef>
                <a:spcPct val="0"/>
              </a:spcBef>
              <a:spcAft>
                <a:spcPct val="0"/>
              </a:spcAft>
            </a:pPr>
            <a:fld id="{C8CB66CA-DA77-414B-A377-D3A63B2493A3}" type="datetime'8''''''''''''''''''''.''98''''''''7'''''''''">
              <a:rPr lang="en-US" sz="1000">
                <a:solidFill>
                  <a:schemeClr val="tx1"/>
                </a:solidFill>
              </a:rPr>
              <a:pPr algn="ctr">
                <a:spcBef>
                  <a:spcPct val="0"/>
                </a:spcBef>
                <a:spcAft>
                  <a:spcPct val="0"/>
                </a:spcAft>
              </a:pPr>
              <a:t>8.987</a:t>
            </a:fld>
            <a:endParaRPr lang="nb-NO" sz="1000">
              <a:solidFill>
                <a:schemeClr val="tx1"/>
              </a:solidFill>
              <a:sym typeface="+mn-lt"/>
            </a:endParaRPr>
          </a:p>
        </p:txBody>
      </p:sp>
      <p:sp>
        <p:nvSpPr>
          <p:cNvPr id="107" name="Rektangel 106"/>
          <p:cNvSpPr/>
          <p:nvPr>
            <p:custDataLst>
              <p:tags r:id="rId63"/>
            </p:custDataLst>
          </p:nvPr>
        </p:nvSpPr>
        <p:spPr bwMode="auto">
          <a:xfrm>
            <a:off x="3586163" y="1570038"/>
            <a:ext cx="179388" cy="133350"/>
          </a:xfrm>
          <a:prstGeom prst="rect">
            <a:avLst/>
          </a:prstGeom>
          <a:solidFill>
            <a:srgbClr val="C3CFE1"/>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6" name="Rektangel 105"/>
          <p:cNvSpPr/>
          <p:nvPr>
            <p:custDataLst>
              <p:tags r:id="rId64"/>
            </p:custDataLst>
          </p:nvPr>
        </p:nvSpPr>
        <p:spPr bwMode="auto">
          <a:xfrm>
            <a:off x="3586163" y="1773238"/>
            <a:ext cx="179388" cy="133350"/>
          </a:xfrm>
          <a:prstGeom prst="rect">
            <a:avLst/>
          </a:prstGeom>
          <a:solidFill>
            <a:srgbClr val="DFE5E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8" name="Rektangel 107"/>
          <p:cNvSpPr/>
          <p:nvPr>
            <p:custDataLst>
              <p:tags r:id="rId65"/>
            </p:custDataLst>
          </p:nvPr>
        </p:nvSpPr>
        <p:spPr bwMode="auto">
          <a:xfrm>
            <a:off x="3586163" y="1366838"/>
            <a:ext cx="179388" cy="133350"/>
          </a:xfrm>
          <a:prstGeom prst="rect">
            <a:avLst/>
          </a:prstGeom>
          <a:solidFill>
            <a:srgbClr val="9DB1C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9" name="Rektangel 108"/>
          <p:cNvSpPr/>
          <p:nvPr>
            <p:custDataLst>
              <p:tags r:id="rId66"/>
            </p:custDataLst>
          </p:nvPr>
        </p:nvSpPr>
        <p:spPr bwMode="auto">
          <a:xfrm>
            <a:off x="3816350" y="1770063"/>
            <a:ext cx="6667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671FC6EC-998A-4A8F-BCDD-678D1D6B5BDA}" type="datetime'''S''am''''f''''''u''''''''''''''n''''''''''''n''''sfag'">
              <a:rPr lang="en-US" sz="1000">
                <a:solidFill>
                  <a:schemeClr val="tx1"/>
                </a:solidFill>
              </a:rPr>
              <a:pPr>
                <a:spcBef>
                  <a:spcPct val="0"/>
                </a:spcBef>
                <a:spcAft>
                  <a:spcPct val="0"/>
                </a:spcAft>
              </a:pPr>
              <a:t>Samfunnsfag</a:t>
            </a:fld>
            <a:endParaRPr lang="nb-NO" sz="1000" dirty="0">
              <a:solidFill>
                <a:schemeClr val="tx1"/>
              </a:solidFill>
              <a:sym typeface="+mn-lt"/>
            </a:endParaRPr>
          </a:p>
        </p:txBody>
      </p:sp>
      <p:sp>
        <p:nvSpPr>
          <p:cNvPr id="112" name="Rektangel 111"/>
          <p:cNvSpPr/>
          <p:nvPr>
            <p:custDataLst>
              <p:tags r:id="rId67"/>
            </p:custDataLst>
          </p:nvPr>
        </p:nvSpPr>
        <p:spPr bwMode="auto">
          <a:xfrm>
            <a:off x="3816350" y="1566863"/>
            <a:ext cx="82867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8F61AA05-4820-4C88-AF48-B97588DBEC5B}" type="datetime'''''P''e''''''''''dago''g''''is''''''k''''e ''fa''''g'''''''">
              <a:rPr lang="en-US" sz="1000">
                <a:solidFill>
                  <a:schemeClr val="tx1"/>
                </a:solidFill>
              </a:rPr>
              <a:pPr>
                <a:spcBef>
                  <a:spcPct val="0"/>
                </a:spcBef>
                <a:spcAft>
                  <a:spcPct val="0"/>
                </a:spcAft>
              </a:pPr>
              <a:t>Pedagogiske fag</a:t>
            </a:fld>
            <a:endParaRPr lang="nb-NO" sz="1000">
              <a:solidFill>
                <a:schemeClr val="tx1"/>
              </a:solidFill>
              <a:sym typeface="+mn-lt"/>
            </a:endParaRPr>
          </a:p>
        </p:txBody>
      </p:sp>
      <p:sp>
        <p:nvSpPr>
          <p:cNvPr id="115" name="Rektangel 114"/>
          <p:cNvSpPr/>
          <p:nvPr>
            <p:custDataLst>
              <p:tags r:id="rId68"/>
            </p:custDataLst>
          </p:nvPr>
        </p:nvSpPr>
        <p:spPr bwMode="auto">
          <a:xfrm>
            <a:off x="3816350" y="1363663"/>
            <a:ext cx="88106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4C7E2E02-7471-4B58-BF6A-8B5D86A2CFDC}" type="datetime'''H''''uman''''''''i''s''''t''isk''''e'''' ''f''''ag'''''''">
              <a:rPr lang="en-US" sz="1000">
                <a:solidFill>
                  <a:schemeClr val="tx1"/>
                </a:solidFill>
              </a:rPr>
              <a:pPr>
                <a:spcBef>
                  <a:spcPct val="0"/>
                </a:spcBef>
                <a:spcAft>
                  <a:spcPct val="0"/>
                </a:spcAft>
              </a:pPr>
              <a:t>Humanistiske fag</a:t>
            </a:fld>
            <a:endParaRPr lang="nb-NO" sz="1000">
              <a:solidFill>
                <a:schemeClr val="tx1"/>
              </a:solidFill>
              <a:sym typeface="+mn-lt"/>
            </a:endParaRPr>
          </a:p>
        </p:txBody>
      </p:sp>
      <p:sp>
        <p:nvSpPr>
          <p:cNvPr id="122" name="TekstSylinder 121"/>
          <p:cNvSpPr txBox="1"/>
          <p:nvPr/>
        </p:nvSpPr>
        <p:spPr>
          <a:xfrm>
            <a:off x="534153" y="1316447"/>
            <a:ext cx="1499711" cy="261610"/>
          </a:xfrm>
          <a:prstGeom prst="rect">
            <a:avLst/>
          </a:prstGeom>
          <a:noFill/>
        </p:spPr>
        <p:txBody>
          <a:bodyPr wrap="square" rtlCol="0">
            <a:spAutoFit/>
          </a:bodyPr>
          <a:lstStyle/>
          <a:p>
            <a:r>
              <a:rPr lang="nb-NO" sz="1100" dirty="0"/>
              <a:t>Medlemsvekst 09-12:</a:t>
            </a:r>
          </a:p>
        </p:txBody>
      </p:sp>
    </p:spTree>
    <p:extLst>
      <p:ext uri="{BB962C8B-B14F-4D97-AF65-F5344CB8AC3E}">
        <p14:creationId xmlns:p14="http://schemas.microsoft.com/office/powerpoint/2010/main" val="202371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6600704" y="4684763"/>
            <a:ext cx="2056407" cy="1015663"/>
          </a:xfrm>
          <a:prstGeom prst="rect">
            <a:avLst/>
          </a:prstGeom>
          <a:noFill/>
        </p:spPr>
        <p:txBody>
          <a:bodyPr wrap="square" rtlCol="0">
            <a:spAutoFit/>
          </a:bodyPr>
          <a:lstStyle/>
          <a:p>
            <a:r>
              <a:rPr lang="nb-NO" sz="1200" dirty="0"/>
              <a:t>For en validering av  funnene fra den kvalitative delen av driverundersøkelsen anbefales  ev. en kvantitativ undersøkelse</a:t>
            </a:r>
            <a:endParaRPr lang="en-US" sz="1200" dirty="0"/>
          </a:p>
        </p:txBody>
      </p:sp>
      <p:sp>
        <p:nvSpPr>
          <p:cNvPr id="6" name="Tittel 5"/>
          <p:cNvSpPr>
            <a:spLocks noGrp="1"/>
          </p:cNvSpPr>
          <p:nvPr>
            <p:ph type="title"/>
          </p:nvPr>
        </p:nvSpPr>
        <p:spPr>
          <a:xfrm>
            <a:off x="467544" y="274638"/>
            <a:ext cx="5205264" cy="562074"/>
          </a:xfrm>
        </p:spPr>
        <p:txBody>
          <a:bodyPr/>
          <a:lstStyle/>
          <a:p>
            <a:r>
              <a:rPr lang="nb-NO" sz="2000" dirty="0"/>
              <a:t>Driverundersøkelse: Gjennomføring</a:t>
            </a:r>
          </a:p>
        </p:txBody>
      </p:sp>
      <p:graphicFrame>
        <p:nvGraphicFramePr>
          <p:cNvPr id="7" name="Diagram 6"/>
          <p:cNvGraphicFramePr/>
          <p:nvPr>
            <p:extLst>
              <p:ext uri="{D42A27DB-BD31-4B8C-83A1-F6EECF244321}">
                <p14:modId xmlns:p14="http://schemas.microsoft.com/office/powerpoint/2010/main" val="1229621348"/>
              </p:ext>
            </p:extLst>
          </p:nvPr>
        </p:nvGraphicFramePr>
        <p:xfrm>
          <a:off x="461081" y="721752"/>
          <a:ext cx="820891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ktangel 10"/>
          <p:cNvSpPr/>
          <p:nvPr/>
        </p:nvSpPr>
        <p:spPr>
          <a:xfrm>
            <a:off x="6156176" y="564345"/>
            <a:ext cx="2736304" cy="5312778"/>
          </a:xfrm>
          <a:prstGeom prst="rect">
            <a:avLst/>
          </a:prstGeom>
          <a:solidFill>
            <a:srgbClr val="B3B3B3">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46268" y="4667020"/>
            <a:ext cx="1698169" cy="1200329"/>
          </a:xfrm>
          <a:prstGeom prst="rect">
            <a:avLst/>
          </a:prstGeom>
          <a:noFill/>
        </p:spPr>
        <p:txBody>
          <a:bodyPr wrap="square" rtlCol="0">
            <a:spAutoFit/>
          </a:bodyPr>
          <a:lstStyle/>
          <a:p>
            <a:r>
              <a:rPr lang="nb-NO" sz="1200" b="1" dirty="0"/>
              <a:t>Antall deltakere i fokusgrupper:</a:t>
            </a:r>
          </a:p>
          <a:p>
            <a:r>
              <a:rPr lang="nb-NO" sz="1200" dirty="0"/>
              <a:t>Fokusgruppe 1 = 5</a:t>
            </a:r>
          </a:p>
          <a:p>
            <a:r>
              <a:rPr lang="nb-NO" sz="1200" dirty="0"/>
              <a:t>Fokusgruppe 2 = 5</a:t>
            </a:r>
          </a:p>
          <a:p>
            <a:r>
              <a:rPr lang="nb-NO" sz="1200" dirty="0"/>
              <a:t>Fokusgruppe 3 = 4</a:t>
            </a:r>
          </a:p>
          <a:p>
            <a:r>
              <a:rPr lang="nb-NO" sz="1200" dirty="0"/>
              <a:t>TOTALT 14 DELTAKERE</a:t>
            </a:r>
            <a:endParaRPr lang="en-US" sz="1200" dirty="0"/>
          </a:p>
        </p:txBody>
      </p:sp>
      <p:sp>
        <p:nvSpPr>
          <p:cNvPr id="8" name="TekstSylinder 7"/>
          <p:cNvSpPr txBox="1"/>
          <p:nvPr/>
        </p:nvSpPr>
        <p:spPr>
          <a:xfrm>
            <a:off x="3655621" y="4684763"/>
            <a:ext cx="2291938" cy="830997"/>
          </a:xfrm>
          <a:prstGeom prst="rect">
            <a:avLst/>
          </a:prstGeom>
          <a:noFill/>
        </p:spPr>
        <p:txBody>
          <a:bodyPr wrap="square" rtlCol="0">
            <a:spAutoFit/>
          </a:bodyPr>
          <a:lstStyle/>
          <a:p>
            <a:r>
              <a:rPr lang="nb-NO" sz="1200" b="1" dirty="0"/>
              <a:t>Antall intervjudeltakere:</a:t>
            </a:r>
          </a:p>
          <a:p>
            <a:r>
              <a:rPr lang="nb-NO" sz="1200" dirty="0"/>
              <a:t>Studenter = 3</a:t>
            </a:r>
          </a:p>
          <a:p>
            <a:r>
              <a:rPr lang="nb-NO" sz="1200" dirty="0"/>
              <a:t>Ansatte i privat sektor = 5</a:t>
            </a:r>
          </a:p>
          <a:p>
            <a:r>
              <a:rPr lang="nb-NO" sz="1200" dirty="0"/>
              <a:t>TOTALT 8 DELTAKERE</a:t>
            </a:r>
            <a:endParaRPr lang="en-US" sz="1200" dirty="0"/>
          </a:p>
        </p:txBody>
      </p:sp>
      <p:sp>
        <p:nvSpPr>
          <p:cNvPr id="9" name="TekstSylinder 8"/>
          <p:cNvSpPr txBox="1"/>
          <p:nvPr/>
        </p:nvSpPr>
        <p:spPr>
          <a:xfrm>
            <a:off x="2030684" y="4676794"/>
            <a:ext cx="1555664" cy="1200329"/>
          </a:xfrm>
          <a:prstGeom prst="rect">
            <a:avLst/>
          </a:prstGeom>
          <a:noFill/>
        </p:spPr>
        <p:txBody>
          <a:bodyPr wrap="square" rtlCol="0">
            <a:spAutoFit/>
          </a:bodyPr>
          <a:lstStyle/>
          <a:p>
            <a:r>
              <a:rPr lang="nb-NO" sz="1200" dirty="0"/>
              <a:t>Basert på funn fra fokusgruppene ble det lagt vekt på studenter og ansatte i privat sektor i dybde-intervjuene</a:t>
            </a:r>
            <a:endParaRPr lang="en-US" sz="1200" dirty="0"/>
          </a:p>
        </p:txBody>
      </p:sp>
      <p:cxnSp>
        <p:nvCxnSpPr>
          <p:cNvPr id="4" name="Rett pil 3"/>
          <p:cNvCxnSpPr/>
          <p:nvPr/>
        </p:nvCxnSpPr>
        <p:spPr>
          <a:xfrm>
            <a:off x="3372592" y="4827127"/>
            <a:ext cx="306779"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6447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2217" y="14318"/>
            <a:ext cx="8229600" cy="346050"/>
          </a:xfrm>
        </p:spPr>
        <p:txBody>
          <a:bodyPr/>
          <a:lstStyle/>
          <a:p>
            <a:r>
              <a:rPr lang="nb-NO" sz="2000" dirty="0"/>
              <a:t>Driverundersøkelse - Attraktivitetsdrivere</a:t>
            </a:r>
          </a:p>
        </p:txBody>
      </p:sp>
      <p:sp>
        <p:nvSpPr>
          <p:cNvPr id="16" name="Rectangle 78"/>
          <p:cNvSpPr>
            <a:spLocks noChangeArrowheads="1"/>
          </p:cNvSpPr>
          <p:nvPr/>
        </p:nvSpPr>
        <p:spPr bwMode="auto">
          <a:xfrm>
            <a:off x="172936" y="1905687"/>
            <a:ext cx="1440158" cy="627738"/>
          </a:xfrm>
          <a:prstGeom prst="homePlate">
            <a:avLst>
              <a:gd name="adj" fmla="val 15696"/>
            </a:avLst>
          </a:prstGeom>
          <a:solidFill>
            <a:schemeClr val="bg1">
              <a:lumMod val="85000"/>
            </a:schemeClr>
          </a:solidFill>
          <a:ln w="12700">
            <a:solidFill>
              <a:schemeClr val="tx1"/>
            </a:solidFill>
            <a:miter lim="800000"/>
            <a:headEnd/>
            <a:tailEnd/>
          </a:ln>
          <a:effectLst/>
        </p:spPr>
        <p:txBody>
          <a:bodyPr anchor="ctr"/>
          <a:lstStyle/>
          <a:p>
            <a:pPr defTabSz="457200"/>
            <a:r>
              <a:rPr lang="nb-NO" sz="1200" dirty="0">
                <a:sym typeface="+mn-lt"/>
              </a:rPr>
              <a:t>Bistand knyttet til lønn og arbeidsvilkår</a:t>
            </a:r>
          </a:p>
        </p:txBody>
      </p:sp>
      <p:sp>
        <p:nvSpPr>
          <p:cNvPr id="19" name="TekstSylinder 18"/>
          <p:cNvSpPr txBox="1"/>
          <p:nvPr>
            <p:custDataLst>
              <p:tags r:id="rId1"/>
            </p:custDataLst>
          </p:nvPr>
        </p:nvSpPr>
        <p:spPr>
          <a:xfrm>
            <a:off x="111272" y="1534847"/>
            <a:ext cx="1511969" cy="276999"/>
          </a:xfrm>
          <a:prstGeom prst="rect">
            <a:avLst/>
          </a:prstGeom>
          <a:noFill/>
        </p:spPr>
        <p:txBody>
          <a:bodyPr wrap="square" rtlCol="0">
            <a:spAutoFit/>
          </a:bodyPr>
          <a:lstStyle/>
          <a:p>
            <a:r>
              <a:rPr lang="nb-NO" sz="1200" b="1" dirty="0"/>
              <a:t>Sentrale drivere</a:t>
            </a:r>
          </a:p>
        </p:txBody>
      </p:sp>
      <p:cxnSp>
        <p:nvCxnSpPr>
          <p:cNvPr id="20" name="Rett linje 19"/>
          <p:cNvCxnSpPr/>
          <p:nvPr>
            <p:custDataLst>
              <p:tags r:id="rId2"/>
            </p:custDataLst>
          </p:nvPr>
        </p:nvCxnSpPr>
        <p:spPr>
          <a:xfrm>
            <a:off x="183281" y="1840302"/>
            <a:ext cx="1362312" cy="0"/>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26" name="TekstSylinder 25"/>
          <p:cNvSpPr txBox="1"/>
          <p:nvPr>
            <p:custDataLst>
              <p:tags r:id="rId3"/>
            </p:custDataLst>
          </p:nvPr>
        </p:nvSpPr>
        <p:spPr>
          <a:xfrm>
            <a:off x="1695719" y="1534847"/>
            <a:ext cx="2880000" cy="276999"/>
          </a:xfrm>
          <a:prstGeom prst="rect">
            <a:avLst/>
          </a:prstGeom>
          <a:noFill/>
        </p:spPr>
        <p:txBody>
          <a:bodyPr wrap="square" rtlCol="0">
            <a:spAutoFit/>
          </a:bodyPr>
          <a:lstStyle/>
          <a:p>
            <a:r>
              <a:rPr lang="nb-NO" sz="1200" b="1" dirty="0"/>
              <a:t>Utdypning</a:t>
            </a:r>
          </a:p>
        </p:txBody>
      </p:sp>
      <p:sp>
        <p:nvSpPr>
          <p:cNvPr id="27" name="TekstSylinder 26"/>
          <p:cNvSpPr txBox="1"/>
          <p:nvPr>
            <p:custDataLst>
              <p:tags r:id="rId4"/>
            </p:custDataLst>
          </p:nvPr>
        </p:nvSpPr>
        <p:spPr>
          <a:xfrm>
            <a:off x="1640930" y="1865744"/>
            <a:ext cx="6835512" cy="769441"/>
          </a:xfrm>
          <a:prstGeom prst="rect">
            <a:avLst/>
          </a:prstGeom>
          <a:noFill/>
        </p:spPr>
        <p:txBody>
          <a:bodyPr wrap="square" rtlCol="0">
            <a:spAutoFit/>
          </a:bodyPr>
          <a:lstStyle/>
          <a:p>
            <a:pPr marL="285750" indent="-285750">
              <a:buFont typeface="Arial" pitchFamily="34" charset="0"/>
              <a:buChar char="•"/>
            </a:pPr>
            <a:r>
              <a:rPr lang="nb-NO" sz="1100" dirty="0"/>
              <a:t>Er en sterk driver for medlemmer i offentlig sektor men slår negativt ut ved misnøye med resultat av lønnsforhandlinger (hyppig årsak til utmelding)</a:t>
            </a:r>
          </a:p>
          <a:p>
            <a:pPr marL="285750" indent="-285750">
              <a:buFont typeface="Arial" pitchFamily="34" charset="0"/>
              <a:buChar char="•"/>
            </a:pPr>
            <a:r>
              <a:rPr lang="nb-NO" sz="1100" dirty="0"/>
              <a:t>For medlemmer i offentlig sektor må det bygges en tilhørighet som går utover forventninger om økt lønn</a:t>
            </a:r>
          </a:p>
          <a:p>
            <a:pPr marL="285750" indent="-285750">
              <a:buFont typeface="Arial" pitchFamily="34" charset="0"/>
              <a:buChar char="•"/>
            </a:pPr>
            <a:r>
              <a:rPr lang="nb-NO" sz="1100" dirty="0"/>
              <a:t>For medlemmer i privat sektor er det en undervurdert trygghet å vite at de kan få rådgivning ved behov</a:t>
            </a:r>
          </a:p>
        </p:txBody>
      </p:sp>
      <p:sp>
        <p:nvSpPr>
          <p:cNvPr id="21" name="Plassholder for innhold 2"/>
          <p:cNvSpPr>
            <a:spLocks noGrp="1"/>
          </p:cNvSpPr>
          <p:nvPr>
            <p:ph idx="1"/>
          </p:nvPr>
        </p:nvSpPr>
        <p:spPr>
          <a:xfrm>
            <a:off x="165864" y="408626"/>
            <a:ext cx="8712967" cy="1161400"/>
          </a:xfrm>
        </p:spPr>
        <p:txBody>
          <a:bodyPr>
            <a:noAutofit/>
          </a:bodyPr>
          <a:lstStyle/>
          <a:p>
            <a:pPr marL="0" indent="0">
              <a:buNone/>
            </a:pPr>
            <a:r>
              <a:rPr lang="nb-NO" sz="1200" b="1" dirty="0"/>
              <a:t>Overordnet</a:t>
            </a:r>
          </a:p>
          <a:p>
            <a:r>
              <a:rPr lang="nb-NO" sz="1200" dirty="0"/>
              <a:t>Funnene peker i overveiende grad i samme retning og respondentene er i all hovedsak samstemte i hva som er sentrale drivere og vekstpotensial (dvs. ingen vesentlige gap mellom målgruppene)</a:t>
            </a:r>
          </a:p>
          <a:p>
            <a:r>
              <a:rPr lang="nb-NO" sz="1200" dirty="0"/>
              <a:t>Forskjeller i drivere mellom de tre målgruppene ansatte i offentlig sektor, privat sektor og studenter er først og fremst knyttet til ulike behov fremfor motstridende opplevelser av driverne</a:t>
            </a:r>
          </a:p>
        </p:txBody>
      </p:sp>
      <p:cxnSp>
        <p:nvCxnSpPr>
          <p:cNvPr id="25" name="Rett linje 24"/>
          <p:cNvCxnSpPr/>
          <p:nvPr>
            <p:custDataLst>
              <p:tags r:id="rId5"/>
            </p:custDataLst>
          </p:nvPr>
        </p:nvCxnSpPr>
        <p:spPr>
          <a:xfrm>
            <a:off x="1773297" y="1840302"/>
            <a:ext cx="6740695" cy="0"/>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5" name="Rectangle 78"/>
          <p:cNvSpPr>
            <a:spLocks noChangeArrowheads="1"/>
          </p:cNvSpPr>
          <p:nvPr>
            <p:custDataLst>
              <p:tags r:id="rId6"/>
            </p:custDataLst>
          </p:nvPr>
        </p:nvSpPr>
        <p:spPr bwMode="auto">
          <a:xfrm>
            <a:off x="183082" y="2720074"/>
            <a:ext cx="1440158" cy="627738"/>
          </a:xfrm>
          <a:prstGeom prst="homePlate">
            <a:avLst>
              <a:gd name="adj" fmla="val 15696"/>
            </a:avLst>
          </a:prstGeom>
          <a:solidFill>
            <a:schemeClr val="bg1">
              <a:lumMod val="85000"/>
            </a:schemeClr>
          </a:solidFill>
          <a:ln w="12700">
            <a:solidFill>
              <a:schemeClr val="tx1"/>
            </a:solidFill>
            <a:miter lim="800000"/>
            <a:headEnd/>
            <a:tailEnd/>
          </a:ln>
          <a:effectLst/>
        </p:spPr>
        <p:txBody>
          <a:bodyPr anchor="ctr"/>
          <a:lstStyle/>
          <a:p>
            <a:pPr defTabSz="457200"/>
            <a:r>
              <a:rPr lang="nb-NO" sz="1200" noProof="1">
                <a:solidFill>
                  <a:srgbClr val="000000"/>
                </a:solidFill>
              </a:rPr>
              <a:t>Faglig påfyll og tilhørighet </a:t>
            </a:r>
          </a:p>
        </p:txBody>
      </p:sp>
      <p:cxnSp>
        <p:nvCxnSpPr>
          <p:cNvPr id="36" name="Rett linje 35"/>
          <p:cNvCxnSpPr/>
          <p:nvPr>
            <p:custDataLst>
              <p:tags r:id="rId7"/>
            </p:custDataLst>
          </p:nvPr>
        </p:nvCxnSpPr>
        <p:spPr>
          <a:xfrm flipV="1">
            <a:off x="183280" y="2621537"/>
            <a:ext cx="8330712" cy="38142"/>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TekstSylinder 36"/>
          <p:cNvSpPr txBox="1"/>
          <p:nvPr>
            <p:custDataLst>
              <p:tags r:id="rId8"/>
            </p:custDataLst>
          </p:nvPr>
        </p:nvSpPr>
        <p:spPr>
          <a:xfrm>
            <a:off x="1640929" y="2634546"/>
            <a:ext cx="6855024" cy="938719"/>
          </a:xfrm>
          <a:prstGeom prst="rect">
            <a:avLst/>
          </a:prstGeom>
          <a:noFill/>
        </p:spPr>
        <p:txBody>
          <a:bodyPr wrap="square" rtlCol="0">
            <a:spAutoFit/>
          </a:bodyPr>
          <a:lstStyle/>
          <a:p>
            <a:pPr marL="285750" indent="-285750">
              <a:buFont typeface="Arial" pitchFamily="34" charset="0"/>
              <a:buChar char="•"/>
            </a:pPr>
            <a:r>
              <a:rPr lang="nb-NO" sz="1100" dirty="0"/>
              <a:t>Fagligheten må styrkes ytterligere som driver – er per i dag svake på faglig innhold/posisjon, se f.eks. på Econa</a:t>
            </a:r>
          </a:p>
          <a:p>
            <a:pPr marL="285750" indent="-285750">
              <a:buFont typeface="Arial" pitchFamily="34" charset="0"/>
              <a:buChar char="•"/>
            </a:pPr>
            <a:r>
              <a:rPr lang="nb-NO" sz="1100" dirty="0"/>
              <a:t>Mange har en «profesjonslengsel» som kan spilles sterkere på – styrke samfunnsviter som en profesjon – samfunnsvitere kan faktisk noe om mekanismer i samfunnet som mange synser om</a:t>
            </a:r>
          </a:p>
          <a:p>
            <a:pPr marL="285750" indent="-285750">
              <a:buFont typeface="Arial" pitchFamily="34" charset="0"/>
              <a:buChar char="•"/>
            </a:pPr>
            <a:r>
              <a:rPr lang="nb-NO" sz="1100" dirty="0"/>
              <a:t>Det faglige bør gå bredere (utover juridiske tema) og spesielt styrkes i medlemsbladet</a:t>
            </a:r>
          </a:p>
          <a:p>
            <a:pPr marL="285750" indent="-285750">
              <a:buFont typeface="Arial" pitchFamily="34" charset="0"/>
              <a:buChar char="•"/>
            </a:pPr>
            <a:r>
              <a:rPr lang="nb-NO" sz="1100" dirty="0"/>
              <a:t>Faglig nettverksbygging er attraktivt for de fleste</a:t>
            </a:r>
          </a:p>
        </p:txBody>
      </p:sp>
      <p:sp>
        <p:nvSpPr>
          <p:cNvPr id="38" name="Rectangle 78"/>
          <p:cNvSpPr>
            <a:spLocks noChangeArrowheads="1"/>
          </p:cNvSpPr>
          <p:nvPr>
            <p:custDataLst>
              <p:tags r:id="rId9"/>
            </p:custDataLst>
          </p:nvPr>
        </p:nvSpPr>
        <p:spPr bwMode="auto">
          <a:xfrm>
            <a:off x="183083" y="3583412"/>
            <a:ext cx="1440158" cy="627738"/>
          </a:xfrm>
          <a:prstGeom prst="homePlate">
            <a:avLst>
              <a:gd name="adj" fmla="val 15696"/>
            </a:avLst>
          </a:prstGeom>
          <a:solidFill>
            <a:schemeClr val="bg1">
              <a:lumMod val="85000"/>
            </a:schemeClr>
          </a:solidFill>
          <a:ln w="12700">
            <a:solidFill>
              <a:schemeClr val="tx1"/>
            </a:solidFill>
            <a:miter lim="800000"/>
            <a:headEnd/>
            <a:tailEnd/>
          </a:ln>
          <a:effectLst/>
        </p:spPr>
        <p:txBody>
          <a:bodyPr anchor="ctr"/>
          <a:lstStyle/>
          <a:p>
            <a:pPr defTabSz="457200"/>
            <a:r>
              <a:rPr lang="nb-NO" sz="1200" noProof="1">
                <a:solidFill>
                  <a:srgbClr val="000000"/>
                </a:solidFill>
              </a:rPr>
              <a:t>Tillitsvalgtrollen</a:t>
            </a:r>
          </a:p>
        </p:txBody>
      </p:sp>
      <p:cxnSp>
        <p:nvCxnSpPr>
          <p:cNvPr id="39" name="Rett linje 38"/>
          <p:cNvCxnSpPr/>
          <p:nvPr>
            <p:custDataLst>
              <p:tags r:id="rId10"/>
            </p:custDataLst>
          </p:nvPr>
        </p:nvCxnSpPr>
        <p:spPr>
          <a:xfrm>
            <a:off x="183281" y="3548540"/>
            <a:ext cx="8347950"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0" name="TekstSylinder 39"/>
          <p:cNvSpPr txBox="1"/>
          <p:nvPr>
            <p:custDataLst>
              <p:tags r:id="rId11"/>
            </p:custDataLst>
          </p:nvPr>
        </p:nvSpPr>
        <p:spPr>
          <a:xfrm>
            <a:off x="1640931" y="3560805"/>
            <a:ext cx="6984702" cy="769441"/>
          </a:xfrm>
          <a:prstGeom prst="rect">
            <a:avLst/>
          </a:prstGeom>
          <a:noFill/>
        </p:spPr>
        <p:txBody>
          <a:bodyPr wrap="square" rtlCol="0">
            <a:spAutoFit/>
          </a:bodyPr>
          <a:lstStyle/>
          <a:p>
            <a:pPr marL="285750" indent="-285750">
              <a:buFont typeface="Arial" pitchFamily="34" charset="0"/>
              <a:buChar char="•"/>
            </a:pPr>
            <a:r>
              <a:rPr lang="nb-NO" sz="1100" dirty="0"/>
              <a:t>Rollen er for lite verdsatt i dag sett i lys av hvor kritisk den er for både å rekruttere og beholde medlemmer</a:t>
            </a:r>
          </a:p>
          <a:p>
            <a:pPr marL="285750" indent="-285750">
              <a:buFont typeface="Arial" pitchFamily="34" charset="0"/>
              <a:buChar char="•"/>
            </a:pPr>
            <a:r>
              <a:rPr lang="nb-NO" sz="1100" dirty="0"/>
              <a:t>Kommunikasjonen knyttet til rollen bør løftes - «Å være tillitsvalgt er den beste lederutdanningen du kan få» (sitat)</a:t>
            </a:r>
          </a:p>
          <a:p>
            <a:pPr marL="285750" indent="-285750">
              <a:buFont typeface="Arial" pitchFamily="34" charset="0"/>
              <a:buChar char="•"/>
            </a:pPr>
            <a:r>
              <a:rPr lang="nb-NO" sz="1100" dirty="0"/>
              <a:t>Det bør tilbys kursing utover det juridisk/praktiske, f.eks. coaching/konstruktiv feedback o.l. som er viktig i rollen</a:t>
            </a:r>
          </a:p>
          <a:p>
            <a:pPr marL="285750" indent="-285750">
              <a:buFont typeface="Arial" pitchFamily="34" charset="0"/>
              <a:buChar char="•"/>
            </a:pPr>
            <a:r>
              <a:rPr lang="nb-NO" sz="1100" dirty="0"/>
              <a:t>Det bør etableres tydeligere belønning/verdsettelse av rollen</a:t>
            </a:r>
          </a:p>
        </p:txBody>
      </p:sp>
      <p:sp>
        <p:nvSpPr>
          <p:cNvPr id="41" name="Rectangle 78"/>
          <p:cNvSpPr>
            <a:spLocks noChangeArrowheads="1"/>
          </p:cNvSpPr>
          <p:nvPr>
            <p:custDataLst>
              <p:tags r:id="rId12"/>
            </p:custDataLst>
          </p:nvPr>
        </p:nvSpPr>
        <p:spPr bwMode="auto">
          <a:xfrm>
            <a:off x="183082" y="4379228"/>
            <a:ext cx="1440158" cy="627738"/>
          </a:xfrm>
          <a:prstGeom prst="homePlate">
            <a:avLst>
              <a:gd name="adj" fmla="val 15696"/>
            </a:avLst>
          </a:prstGeom>
          <a:solidFill>
            <a:schemeClr val="bg1">
              <a:lumMod val="85000"/>
            </a:schemeClr>
          </a:solidFill>
          <a:ln w="12700">
            <a:solidFill>
              <a:schemeClr val="tx1"/>
            </a:solidFill>
            <a:miter lim="800000"/>
            <a:headEnd/>
            <a:tailEnd/>
          </a:ln>
          <a:effectLst/>
        </p:spPr>
        <p:txBody>
          <a:bodyPr anchor="ctr"/>
          <a:lstStyle/>
          <a:p>
            <a:pPr defTabSz="457200"/>
            <a:r>
              <a:rPr lang="nb-NO" sz="1200" noProof="1">
                <a:solidFill>
                  <a:srgbClr val="000000"/>
                </a:solidFill>
              </a:rPr>
              <a:t>Tydelighet og synlighet</a:t>
            </a:r>
          </a:p>
        </p:txBody>
      </p:sp>
      <p:cxnSp>
        <p:nvCxnSpPr>
          <p:cNvPr id="42" name="Rett linje 41"/>
          <p:cNvCxnSpPr/>
          <p:nvPr>
            <p:custDataLst>
              <p:tags r:id="rId13"/>
            </p:custDataLst>
          </p:nvPr>
        </p:nvCxnSpPr>
        <p:spPr>
          <a:xfrm>
            <a:off x="183280" y="4344356"/>
            <a:ext cx="8364993"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3" name="TekstSylinder 42"/>
          <p:cNvSpPr txBox="1"/>
          <p:nvPr>
            <p:custDataLst>
              <p:tags r:id="rId14"/>
            </p:custDataLst>
          </p:nvPr>
        </p:nvSpPr>
        <p:spPr>
          <a:xfrm>
            <a:off x="1640929" y="4356621"/>
            <a:ext cx="6835513" cy="769441"/>
          </a:xfrm>
          <a:prstGeom prst="rect">
            <a:avLst/>
          </a:prstGeom>
          <a:noFill/>
        </p:spPr>
        <p:txBody>
          <a:bodyPr wrap="square" rtlCol="0">
            <a:spAutoFit/>
          </a:bodyPr>
          <a:lstStyle/>
          <a:p>
            <a:pPr marL="285750" indent="-285750">
              <a:buFont typeface="Arial" pitchFamily="34" charset="0"/>
              <a:buChar char="•"/>
            </a:pPr>
            <a:r>
              <a:rPr lang="nb-NO" sz="1100" dirty="0"/>
              <a:t>Fremstår som solide men må bli tydeligere på «hvem vi er» og skape stolthet ved å være en samfunnsviter</a:t>
            </a:r>
          </a:p>
          <a:p>
            <a:pPr marL="285750" indent="-285750">
              <a:buFont typeface="Arial" pitchFamily="34" charset="0"/>
              <a:buChar char="•"/>
            </a:pPr>
            <a:r>
              <a:rPr lang="nb-NO" sz="1100" dirty="0"/>
              <a:t>Kommunisere fremtidstro og visjoner for samfunnsviteres rolle i samfunnet og arbeidslivet</a:t>
            </a:r>
          </a:p>
          <a:p>
            <a:pPr marL="285750" indent="-285750">
              <a:buFont typeface="Arial" pitchFamily="34" charset="0"/>
              <a:buChar char="•"/>
            </a:pPr>
            <a:r>
              <a:rPr lang="nb-NO" sz="1100" dirty="0"/>
              <a:t>Bli mer synlige med en «stemme» ved å være en aktør med meninger i offentlige saker og debatter</a:t>
            </a:r>
          </a:p>
          <a:p>
            <a:pPr marL="285750" indent="-285750">
              <a:buFont typeface="Arial" pitchFamily="34" charset="0"/>
              <a:buChar char="•"/>
            </a:pPr>
            <a:r>
              <a:rPr lang="nb-NO" sz="1100" dirty="0"/>
              <a:t>Medlemsbladet og nettsidene bør oppgraderes både ift. brukervennlighet/struktur og innhold som engasjerer</a:t>
            </a:r>
          </a:p>
        </p:txBody>
      </p:sp>
      <p:sp>
        <p:nvSpPr>
          <p:cNvPr id="29" name="Rectangle 78"/>
          <p:cNvSpPr>
            <a:spLocks noChangeArrowheads="1"/>
          </p:cNvSpPr>
          <p:nvPr>
            <p:custDataLst>
              <p:tags r:id="rId15"/>
            </p:custDataLst>
          </p:nvPr>
        </p:nvSpPr>
        <p:spPr bwMode="auto">
          <a:xfrm>
            <a:off x="171654" y="5204404"/>
            <a:ext cx="1440158" cy="627738"/>
          </a:xfrm>
          <a:prstGeom prst="homePlate">
            <a:avLst>
              <a:gd name="adj" fmla="val 15696"/>
            </a:avLst>
          </a:prstGeom>
          <a:solidFill>
            <a:schemeClr val="bg1">
              <a:lumMod val="85000"/>
            </a:schemeClr>
          </a:solidFill>
          <a:ln w="12700">
            <a:solidFill>
              <a:schemeClr val="tx1"/>
            </a:solidFill>
            <a:miter lim="800000"/>
            <a:headEnd/>
            <a:tailEnd/>
          </a:ln>
          <a:effectLst/>
        </p:spPr>
        <p:txBody>
          <a:bodyPr anchor="ctr"/>
          <a:lstStyle/>
          <a:p>
            <a:pPr defTabSz="457200"/>
            <a:r>
              <a:rPr lang="nb-NO" sz="1200" noProof="1">
                <a:solidFill>
                  <a:srgbClr val="000000"/>
                </a:solidFill>
              </a:rPr>
              <a:t>Rådgivning  om karriere og arbeidsmarked</a:t>
            </a:r>
          </a:p>
        </p:txBody>
      </p:sp>
      <p:cxnSp>
        <p:nvCxnSpPr>
          <p:cNvPr id="30" name="Rett linje 29"/>
          <p:cNvCxnSpPr/>
          <p:nvPr>
            <p:custDataLst>
              <p:tags r:id="rId16"/>
            </p:custDataLst>
          </p:nvPr>
        </p:nvCxnSpPr>
        <p:spPr>
          <a:xfrm>
            <a:off x="148999" y="5148314"/>
            <a:ext cx="8364993"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1" name="TekstSylinder 30"/>
          <p:cNvSpPr txBox="1"/>
          <p:nvPr>
            <p:custDataLst>
              <p:tags r:id="rId17"/>
            </p:custDataLst>
          </p:nvPr>
        </p:nvSpPr>
        <p:spPr>
          <a:xfrm>
            <a:off x="1643201" y="5174227"/>
            <a:ext cx="6982432" cy="1107996"/>
          </a:xfrm>
          <a:prstGeom prst="rect">
            <a:avLst/>
          </a:prstGeom>
          <a:noFill/>
        </p:spPr>
        <p:txBody>
          <a:bodyPr wrap="square" rtlCol="0">
            <a:spAutoFit/>
          </a:bodyPr>
          <a:lstStyle/>
          <a:p>
            <a:pPr marL="284400" indent="-284400">
              <a:buFont typeface="Arial" pitchFamily="34" charset="0"/>
              <a:buChar char="•"/>
            </a:pPr>
            <a:r>
              <a:rPr lang="nb-NO" sz="1100" dirty="0"/>
              <a:t>Alle målgruppene etterlyser rådgivning og inspirasjon til å «brande og selge seg inn» som samfunnsviter</a:t>
            </a:r>
          </a:p>
          <a:p>
            <a:pPr marL="284400" indent="-284400">
              <a:buFont typeface="Arial" pitchFamily="34" charset="0"/>
              <a:buChar char="•"/>
            </a:pPr>
            <a:r>
              <a:rPr lang="nb-NO" sz="1100" dirty="0"/>
              <a:t>For studenter er det svært nærliggende men også for samfunnsvitere med arbeidserfaring som ønsker videre karriereutvikling</a:t>
            </a:r>
          </a:p>
          <a:p>
            <a:pPr marL="284400" indent="-284400">
              <a:buFont typeface="Arial" pitchFamily="34" charset="0"/>
              <a:buChar char="•"/>
            </a:pPr>
            <a:r>
              <a:rPr lang="nb-NO" sz="1100" dirty="0"/>
              <a:t>Mer om dette både på nett, i medlemsbladet og kurs/seminarer vil være svært interessant for mange</a:t>
            </a:r>
          </a:p>
          <a:p>
            <a:pPr marL="284400" indent="-284400">
              <a:buFont typeface="Arial" pitchFamily="34" charset="0"/>
              <a:buChar char="•"/>
            </a:pPr>
            <a:r>
              <a:rPr lang="nb-NO" sz="1100" dirty="0"/>
              <a:t>Mange er opptatt av medlemskap som utgangspunkt for nettverksbygging  med tanke på karriereutvikling</a:t>
            </a:r>
          </a:p>
          <a:p>
            <a:pPr marL="171450" indent="-171450">
              <a:buFont typeface="Arial" pitchFamily="34" charset="0"/>
              <a:buChar char="•"/>
            </a:pPr>
            <a:endParaRPr lang="nb-NO" sz="1100" dirty="0"/>
          </a:p>
        </p:txBody>
      </p:sp>
      <p:graphicFrame>
        <p:nvGraphicFramePr>
          <p:cNvPr id="28" name="Diagram 27"/>
          <p:cNvGraphicFramePr>
            <a:graphicFrameLocks/>
          </p:cNvGraphicFramePr>
          <p:nvPr>
            <p:extLst>
              <p:ext uri="{D42A27DB-BD31-4B8C-83A1-F6EECF244321}">
                <p14:modId xmlns:p14="http://schemas.microsoft.com/office/powerpoint/2010/main" val="2699189247"/>
              </p:ext>
            </p:extLst>
          </p:nvPr>
        </p:nvGraphicFramePr>
        <p:xfrm>
          <a:off x="7942997" y="1521838"/>
          <a:ext cx="1783360" cy="1113347"/>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32" name="Diagram 31"/>
          <p:cNvGraphicFramePr>
            <a:graphicFrameLocks/>
          </p:cNvGraphicFramePr>
          <p:nvPr>
            <p:extLst>
              <p:ext uri="{D42A27DB-BD31-4B8C-83A1-F6EECF244321}">
                <p14:modId xmlns:p14="http://schemas.microsoft.com/office/powerpoint/2010/main" val="2984807183"/>
              </p:ext>
            </p:extLst>
          </p:nvPr>
        </p:nvGraphicFramePr>
        <p:xfrm>
          <a:off x="8476442" y="2720074"/>
          <a:ext cx="757699" cy="709806"/>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3" name="Diagram 32"/>
          <p:cNvGraphicFramePr>
            <a:graphicFrameLocks/>
          </p:cNvGraphicFramePr>
          <p:nvPr>
            <p:extLst>
              <p:ext uri="{D42A27DB-BD31-4B8C-83A1-F6EECF244321}">
                <p14:modId xmlns:p14="http://schemas.microsoft.com/office/powerpoint/2010/main" val="4096803661"/>
              </p:ext>
            </p:extLst>
          </p:nvPr>
        </p:nvGraphicFramePr>
        <p:xfrm>
          <a:off x="8476442" y="3586913"/>
          <a:ext cx="766082" cy="727192"/>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34" name="Diagram 33"/>
          <p:cNvGraphicFramePr>
            <a:graphicFrameLocks/>
          </p:cNvGraphicFramePr>
          <p:nvPr>
            <p:extLst>
              <p:ext uri="{D42A27DB-BD31-4B8C-83A1-F6EECF244321}">
                <p14:modId xmlns:p14="http://schemas.microsoft.com/office/powerpoint/2010/main" val="267579789"/>
              </p:ext>
            </p:extLst>
          </p:nvPr>
        </p:nvGraphicFramePr>
        <p:xfrm>
          <a:off x="8467569" y="4401788"/>
          <a:ext cx="744763" cy="772439"/>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44" name="Diagram 43"/>
          <p:cNvGraphicFramePr>
            <a:graphicFrameLocks/>
          </p:cNvGraphicFramePr>
          <p:nvPr>
            <p:extLst>
              <p:ext uri="{D42A27DB-BD31-4B8C-83A1-F6EECF244321}">
                <p14:modId xmlns:p14="http://schemas.microsoft.com/office/powerpoint/2010/main" val="892166107"/>
              </p:ext>
            </p:extLst>
          </p:nvPr>
        </p:nvGraphicFramePr>
        <p:xfrm>
          <a:off x="8476690" y="5204404"/>
          <a:ext cx="744763" cy="772439"/>
        </p:xfrm>
        <a:graphic>
          <a:graphicData uri="http://schemas.openxmlformats.org/drawingml/2006/chart">
            <c:chart xmlns:c="http://schemas.openxmlformats.org/drawingml/2006/chart" xmlns:r="http://schemas.openxmlformats.org/officeDocument/2006/relationships" r:id="rId24"/>
          </a:graphicData>
        </a:graphic>
      </p:graphicFrame>
    </p:spTree>
    <p:extLst>
      <p:ext uri="{BB962C8B-B14F-4D97-AF65-F5344CB8AC3E}">
        <p14:creationId xmlns:p14="http://schemas.microsoft.com/office/powerpoint/2010/main" val="378061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8"/>
          <p:cNvSpPr>
            <a:spLocks noChangeArrowheads="1"/>
          </p:cNvSpPr>
          <p:nvPr>
            <p:custDataLst>
              <p:tags r:id="rId1"/>
            </p:custDataLst>
          </p:nvPr>
        </p:nvSpPr>
        <p:spPr bwMode="auto">
          <a:xfrm>
            <a:off x="467545" y="1933285"/>
            <a:ext cx="1440158" cy="627738"/>
          </a:xfrm>
          <a:prstGeom prst="homePlate">
            <a:avLst>
              <a:gd name="adj" fmla="val 15696"/>
            </a:avLst>
          </a:prstGeom>
          <a:solidFill>
            <a:schemeClr val="bg1">
              <a:lumMod val="85000"/>
            </a:schemeClr>
          </a:solidFill>
          <a:ln w="12700">
            <a:solidFill>
              <a:schemeClr val="tx1"/>
            </a:solidFill>
            <a:miter lim="800000"/>
            <a:headEnd/>
            <a:tailEnd/>
          </a:ln>
          <a:effectLst/>
        </p:spPr>
        <p:txBody>
          <a:bodyPr anchor="ctr"/>
          <a:lstStyle/>
          <a:p>
            <a:pPr defTabSz="457200"/>
            <a:r>
              <a:rPr lang="nb-NO" sz="1200" noProof="1">
                <a:solidFill>
                  <a:srgbClr val="000000"/>
                </a:solidFill>
              </a:rPr>
              <a:t>Betydelig vektstpotensiale i privat sektor</a:t>
            </a:r>
          </a:p>
        </p:txBody>
      </p:sp>
      <p:sp>
        <p:nvSpPr>
          <p:cNvPr id="19" name="TekstSylinder 18"/>
          <p:cNvSpPr txBox="1"/>
          <p:nvPr>
            <p:custDataLst>
              <p:tags r:id="rId2"/>
            </p:custDataLst>
          </p:nvPr>
        </p:nvSpPr>
        <p:spPr>
          <a:xfrm>
            <a:off x="467544" y="1558945"/>
            <a:ext cx="1511969" cy="276999"/>
          </a:xfrm>
          <a:prstGeom prst="rect">
            <a:avLst/>
          </a:prstGeom>
          <a:noFill/>
        </p:spPr>
        <p:txBody>
          <a:bodyPr wrap="square" rtlCol="0">
            <a:spAutoFit/>
          </a:bodyPr>
          <a:lstStyle/>
          <a:p>
            <a:r>
              <a:rPr lang="nb-NO" sz="1200" b="1" dirty="0"/>
              <a:t>Vekstpotensial</a:t>
            </a:r>
          </a:p>
        </p:txBody>
      </p:sp>
      <p:cxnSp>
        <p:nvCxnSpPr>
          <p:cNvPr id="20" name="Rett linje 19"/>
          <p:cNvCxnSpPr/>
          <p:nvPr>
            <p:custDataLst>
              <p:tags r:id="rId3"/>
            </p:custDataLst>
          </p:nvPr>
        </p:nvCxnSpPr>
        <p:spPr>
          <a:xfrm flipV="1">
            <a:off x="467545" y="1833791"/>
            <a:ext cx="1460305" cy="2153"/>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26" name="TekstSylinder 25"/>
          <p:cNvSpPr txBox="1"/>
          <p:nvPr>
            <p:custDataLst>
              <p:tags r:id="rId4"/>
            </p:custDataLst>
          </p:nvPr>
        </p:nvSpPr>
        <p:spPr>
          <a:xfrm>
            <a:off x="888360" y="3472094"/>
            <a:ext cx="2880000" cy="276999"/>
          </a:xfrm>
          <a:prstGeom prst="rect">
            <a:avLst/>
          </a:prstGeom>
          <a:noFill/>
        </p:spPr>
        <p:txBody>
          <a:bodyPr wrap="square" rtlCol="0">
            <a:spAutoFit/>
          </a:bodyPr>
          <a:lstStyle/>
          <a:p>
            <a:r>
              <a:rPr lang="nb-NO" sz="1200" b="1" dirty="0"/>
              <a:t>Utdypning</a:t>
            </a:r>
          </a:p>
        </p:txBody>
      </p:sp>
      <p:sp>
        <p:nvSpPr>
          <p:cNvPr id="28" name="TekstSylinder 27"/>
          <p:cNvSpPr txBox="1"/>
          <p:nvPr>
            <p:custDataLst>
              <p:tags r:id="rId5"/>
            </p:custDataLst>
          </p:nvPr>
        </p:nvSpPr>
        <p:spPr>
          <a:xfrm>
            <a:off x="1979984" y="1892794"/>
            <a:ext cx="6835709" cy="1446550"/>
          </a:xfrm>
          <a:prstGeom prst="rect">
            <a:avLst/>
          </a:prstGeom>
          <a:noFill/>
        </p:spPr>
        <p:txBody>
          <a:bodyPr wrap="square" rtlCol="0">
            <a:spAutoFit/>
          </a:bodyPr>
          <a:lstStyle/>
          <a:p>
            <a:pPr marL="285750" indent="-285750">
              <a:buFont typeface="Arial" pitchFamily="34" charset="0"/>
              <a:buChar char="•"/>
            </a:pPr>
            <a:r>
              <a:rPr lang="nb-NO" sz="1100" dirty="0"/>
              <a:t>Faglig tilhørighet og identitet er spesielt viktig for medlemmer fra privat sektor</a:t>
            </a:r>
          </a:p>
          <a:p>
            <a:pPr marL="285750" indent="-285750">
              <a:buFont typeface="Arial" pitchFamily="34" charset="0"/>
              <a:buChar char="•"/>
            </a:pPr>
            <a:r>
              <a:rPr lang="nb-NO" sz="1100" dirty="0"/>
              <a:t>Bistand/rådgivning ved konflikter på arbeidsplassen er også svært aktuelt da mange opplever å stå «alene»</a:t>
            </a:r>
          </a:p>
          <a:p>
            <a:pPr marL="285750" indent="-285750">
              <a:buFont typeface="Arial" pitchFamily="34" charset="0"/>
              <a:buChar char="•"/>
            </a:pPr>
            <a:r>
              <a:rPr lang="nb-NO" sz="1100" dirty="0"/>
              <a:t>Mange samfunnsvitere i privat sektor trenger støtte for å «brande seg» – «Hva kan en samfunnsviter brukes til?»</a:t>
            </a:r>
          </a:p>
          <a:p>
            <a:pPr marL="285750" indent="-285750">
              <a:buFont typeface="Arial" pitchFamily="34" charset="0"/>
              <a:buChar char="•"/>
            </a:pPr>
            <a:r>
              <a:rPr lang="nb-NO" sz="1100" dirty="0"/>
              <a:t>Støtte til karriereutvikling og informasjon/kjennskap til hva samfunnsvitere i privat sektor jobber med andre steder</a:t>
            </a:r>
          </a:p>
          <a:p>
            <a:pPr marL="285750" indent="-285750">
              <a:buFont typeface="Arial" pitchFamily="34" charset="0"/>
              <a:buChar char="•"/>
            </a:pPr>
            <a:r>
              <a:rPr lang="nb-NO" sz="1100" dirty="0"/>
              <a:t>Målgruppen kan være vanskelig å nå – synlighet eksternt er dermed avgjørende for å realisere potensialet</a:t>
            </a:r>
          </a:p>
          <a:p>
            <a:pPr marL="285750" indent="-285750">
              <a:buFont typeface="Arial" pitchFamily="34" charset="0"/>
              <a:buChar char="•"/>
            </a:pPr>
            <a:r>
              <a:rPr lang="nb-NO" sz="1100" dirty="0"/>
              <a:t>På sikt vil  satsning på studenter gi et jevnt og økende tilfang av medlemmer spesielt i privat sektor</a:t>
            </a:r>
          </a:p>
        </p:txBody>
      </p:sp>
      <p:cxnSp>
        <p:nvCxnSpPr>
          <p:cNvPr id="25" name="Rett linje 24"/>
          <p:cNvCxnSpPr/>
          <p:nvPr>
            <p:custDataLst>
              <p:tags r:id="rId6"/>
            </p:custDataLst>
          </p:nvPr>
        </p:nvCxnSpPr>
        <p:spPr>
          <a:xfrm>
            <a:off x="2151785" y="1833791"/>
            <a:ext cx="6740695" cy="0"/>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Rectangle 78"/>
          <p:cNvSpPr>
            <a:spLocks noChangeArrowheads="1"/>
          </p:cNvSpPr>
          <p:nvPr>
            <p:custDataLst>
              <p:tags r:id="rId7"/>
            </p:custDataLst>
          </p:nvPr>
        </p:nvSpPr>
        <p:spPr bwMode="auto">
          <a:xfrm>
            <a:off x="467741" y="3443619"/>
            <a:ext cx="1440158" cy="627738"/>
          </a:xfrm>
          <a:prstGeom prst="homePlate">
            <a:avLst>
              <a:gd name="adj" fmla="val 15696"/>
            </a:avLst>
          </a:prstGeom>
          <a:solidFill>
            <a:schemeClr val="bg1">
              <a:lumMod val="85000"/>
            </a:schemeClr>
          </a:solidFill>
          <a:ln w="12700">
            <a:solidFill>
              <a:schemeClr val="tx1"/>
            </a:solidFill>
            <a:miter lim="800000"/>
            <a:headEnd/>
            <a:tailEnd/>
          </a:ln>
          <a:effectLst/>
        </p:spPr>
        <p:txBody>
          <a:bodyPr anchor="ctr"/>
          <a:lstStyle/>
          <a:p>
            <a:pPr defTabSz="457200"/>
            <a:r>
              <a:rPr lang="nb-NO" sz="1200" noProof="1">
                <a:solidFill>
                  <a:srgbClr val="000000"/>
                </a:solidFill>
              </a:rPr>
              <a:t>Betydelig vektstpotensiale blant studenter</a:t>
            </a:r>
          </a:p>
        </p:txBody>
      </p:sp>
      <p:cxnSp>
        <p:nvCxnSpPr>
          <p:cNvPr id="22" name="Rett linje 21"/>
          <p:cNvCxnSpPr/>
          <p:nvPr>
            <p:custDataLst>
              <p:tags r:id="rId8"/>
            </p:custDataLst>
          </p:nvPr>
        </p:nvCxnSpPr>
        <p:spPr>
          <a:xfrm>
            <a:off x="467939" y="3361449"/>
            <a:ext cx="8347754"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4" name="TekstSylinder 23"/>
          <p:cNvSpPr txBox="1"/>
          <p:nvPr>
            <p:custDataLst>
              <p:tags r:id="rId9"/>
            </p:custDataLst>
          </p:nvPr>
        </p:nvSpPr>
        <p:spPr>
          <a:xfrm>
            <a:off x="1998721" y="3375863"/>
            <a:ext cx="6816972" cy="1615827"/>
          </a:xfrm>
          <a:prstGeom prst="rect">
            <a:avLst/>
          </a:prstGeom>
          <a:noFill/>
        </p:spPr>
        <p:txBody>
          <a:bodyPr wrap="square" rtlCol="0">
            <a:spAutoFit/>
          </a:bodyPr>
          <a:lstStyle/>
          <a:p>
            <a:pPr marL="285750" indent="-285750">
              <a:buFont typeface="Arial" pitchFamily="34" charset="0"/>
              <a:buChar char="•"/>
            </a:pPr>
            <a:r>
              <a:rPr lang="nb-NO" sz="1100" dirty="0"/>
              <a:t>Samfunnsviterne er i liten grad synlige for studentene – de har et lite bevisst forhold til medlemskap eller ikke-medlemskap</a:t>
            </a:r>
          </a:p>
          <a:p>
            <a:pPr marL="285750" indent="-285750">
              <a:buFont typeface="Arial" pitchFamily="34" charset="0"/>
              <a:buChar char="•"/>
            </a:pPr>
            <a:r>
              <a:rPr lang="nb-NO" sz="1100" dirty="0"/>
              <a:t>Det er uklart for mange studenter om de kan bli medlem og om det noen fordeler for dem</a:t>
            </a:r>
          </a:p>
          <a:p>
            <a:pPr marL="285750" indent="-285750">
              <a:buFont typeface="Arial" pitchFamily="34" charset="0"/>
              <a:buChar char="•"/>
            </a:pPr>
            <a:r>
              <a:rPr lang="nb-NO" sz="1100" dirty="0"/>
              <a:t>Humanister, men også studenter innen samfunnsfag,, synes å være åpne for medlemskap men er usikre om de er i målgruppen og «ønsket som medlem»</a:t>
            </a:r>
          </a:p>
          <a:p>
            <a:pPr marL="285750" indent="-285750">
              <a:buFont typeface="Arial" pitchFamily="34" charset="0"/>
              <a:buChar char="•"/>
            </a:pPr>
            <a:r>
              <a:rPr lang="nb-NO" sz="1100" dirty="0"/>
              <a:t>Bank- og forsikringsavtalen er en avgjørende driver for studenter, men må breddes utover det</a:t>
            </a:r>
          </a:p>
          <a:p>
            <a:pPr marL="285750" indent="-285750">
              <a:buFont typeface="Arial" pitchFamily="34" charset="0"/>
              <a:buChar char="•"/>
            </a:pPr>
            <a:r>
              <a:rPr lang="nb-NO" sz="1100" dirty="0"/>
              <a:t>Tilbud om støtte til jobbsøking og info om «Hva kan en samfunnsviter» er sentrale drivere som bør styrkes</a:t>
            </a:r>
          </a:p>
          <a:p>
            <a:pPr marL="285750" indent="-285750">
              <a:buFont typeface="Arial" pitchFamily="34" charset="0"/>
              <a:buChar char="•"/>
            </a:pPr>
            <a:r>
              <a:rPr lang="nb-NO" sz="1100" dirty="0"/>
              <a:t>Det bør etableres medlemskap for studenter fra 1. år – Samfunnsviterne må markedsføre seg så tidlig som mulig i et livsfaseperspektiv</a:t>
            </a:r>
          </a:p>
        </p:txBody>
      </p:sp>
      <p:sp>
        <p:nvSpPr>
          <p:cNvPr id="32" name="TekstSylinder 31"/>
          <p:cNvSpPr txBox="1"/>
          <p:nvPr>
            <p:custDataLst>
              <p:tags r:id="rId10"/>
            </p:custDataLst>
          </p:nvPr>
        </p:nvSpPr>
        <p:spPr>
          <a:xfrm>
            <a:off x="2267943" y="1556792"/>
            <a:ext cx="1511969" cy="276999"/>
          </a:xfrm>
          <a:prstGeom prst="rect">
            <a:avLst/>
          </a:prstGeom>
          <a:noFill/>
        </p:spPr>
        <p:txBody>
          <a:bodyPr wrap="square" rtlCol="0">
            <a:spAutoFit/>
          </a:bodyPr>
          <a:lstStyle/>
          <a:p>
            <a:r>
              <a:rPr lang="nb-NO" sz="1200" b="1" dirty="0"/>
              <a:t>Utdypning</a:t>
            </a:r>
          </a:p>
        </p:txBody>
      </p:sp>
      <p:sp>
        <p:nvSpPr>
          <p:cNvPr id="3" name="Tittel 2"/>
          <p:cNvSpPr>
            <a:spLocks noGrp="1"/>
          </p:cNvSpPr>
          <p:nvPr>
            <p:ph type="title"/>
          </p:nvPr>
        </p:nvSpPr>
        <p:spPr/>
        <p:txBody>
          <a:bodyPr/>
          <a:lstStyle/>
          <a:p>
            <a:r>
              <a:rPr lang="nb-NO" sz="2000" dirty="0"/>
              <a:t>Driverundersøkelse - vekstpotensial</a:t>
            </a:r>
          </a:p>
        </p:txBody>
      </p:sp>
    </p:spTree>
    <p:extLst>
      <p:ext uri="{BB962C8B-B14F-4D97-AF65-F5344CB8AC3E}">
        <p14:creationId xmlns:p14="http://schemas.microsoft.com/office/powerpoint/2010/main" val="168401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kt 34" hidden="1"/>
          <p:cNvGraphicFramePr>
            <a:graphicFrameLocks noChangeAspect="1"/>
          </p:cNvGraphicFramePr>
          <p:nvPr>
            <p:custDataLst>
              <p:tags r:id="rId2"/>
            </p:custDataLst>
            <p:extLst>
              <p:ext uri="{D42A27DB-BD31-4B8C-83A1-F6EECF244321}">
                <p14:modId xmlns:p14="http://schemas.microsoft.com/office/powerpoint/2010/main" val="27259190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39" name="think-cell Slide" r:id="rId5" imgW="360" imgH="360" progId="">
                  <p:embed/>
                </p:oleObj>
              </mc:Choice>
              <mc:Fallback>
                <p:oleObj name="think-cell Slide" r:id="rId5" imgW="360" imgH="360" progId="">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0179" name="Picture 3" descr="C:\Users\Simen Hoff Hansen\Documents\Varde Consulting\Kunder\Kunder\Samfunnsviterne\Bilder\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8524"/>
          <a:stretch/>
        </p:blipFill>
        <p:spPr bwMode="auto">
          <a:xfrm>
            <a:off x="827584" y="404664"/>
            <a:ext cx="8237148" cy="5786910"/>
          </a:xfrm>
          <a:prstGeom prst="rect">
            <a:avLst/>
          </a:prstGeom>
          <a:noFill/>
          <a:extLst>
            <a:ext uri="{909E8E84-426E-40DD-AFC4-6F175D3DCCD1}">
              <a14:hiddenFill xmlns:a14="http://schemas.microsoft.com/office/drawing/2010/main">
                <a:solidFill>
                  <a:srgbClr val="FFFFFF"/>
                </a:solidFill>
              </a14:hiddenFill>
            </a:ext>
          </a:extLst>
        </p:spPr>
      </p:pic>
      <p:sp>
        <p:nvSpPr>
          <p:cNvPr id="83" name="Tittel 1"/>
          <p:cNvSpPr>
            <a:spLocks noGrp="1"/>
          </p:cNvSpPr>
          <p:nvPr>
            <p:ph type="title"/>
          </p:nvPr>
        </p:nvSpPr>
        <p:spPr/>
        <p:txBody>
          <a:bodyPr/>
          <a:lstStyle/>
          <a:p>
            <a:r>
              <a:rPr lang="nb-NO" sz="2000" dirty="0"/>
              <a:t>Driverundersøkelse - Målgrupper</a:t>
            </a:r>
            <a:br>
              <a:rPr lang="nb-NO" sz="2000" dirty="0"/>
            </a:br>
            <a:r>
              <a:rPr lang="nb-NO" sz="2000" dirty="0"/>
              <a:t>-</a:t>
            </a:r>
            <a:r>
              <a:rPr lang="nb-NO" sz="1600" dirty="0"/>
              <a:t>Samfunnsfag og Humanistiske- og estetiske fag</a:t>
            </a:r>
          </a:p>
        </p:txBody>
      </p:sp>
    </p:spTree>
    <p:extLst>
      <p:ext uri="{BB962C8B-B14F-4D97-AF65-F5344CB8AC3E}">
        <p14:creationId xmlns:p14="http://schemas.microsoft.com/office/powerpoint/2010/main" val="395848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088555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39" name="think-cell Slide" r:id="rId6" imgW="360" imgH="360" progId="">
                  <p:embed/>
                </p:oleObj>
              </mc:Choice>
              <mc:Fallback>
                <p:oleObj name="think-cell Slide" r:id="rId6" imgW="360" imgH="360"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ktangel 1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nb-NO" sz="1000">
              <a:latin typeface="Calibri"/>
              <a:sym typeface="Calibri"/>
            </a:endParaRPr>
          </a:p>
        </p:txBody>
      </p:sp>
      <p:sp>
        <p:nvSpPr>
          <p:cNvPr id="2" name="Rektangel 1"/>
          <p:cNvSpPr/>
          <p:nvPr/>
        </p:nvSpPr>
        <p:spPr>
          <a:xfrm>
            <a:off x="467544" y="2204864"/>
            <a:ext cx="7704856" cy="3528392"/>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ittel 2"/>
          <p:cNvSpPr>
            <a:spLocks noGrp="1"/>
          </p:cNvSpPr>
          <p:nvPr>
            <p:ph type="title"/>
          </p:nvPr>
        </p:nvSpPr>
        <p:spPr/>
        <p:txBody>
          <a:bodyPr/>
          <a:lstStyle/>
          <a:p>
            <a:r>
              <a:rPr lang="nb-NO" sz="2000" dirty="0"/>
              <a:t>Mål</a:t>
            </a:r>
          </a:p>
        </p:txBody>
      </p:sp>
      <p:sp>
        <p:nvSpPr>
          <p:cNvPr id="4" name="Plassholder for innhold 3"/>
          <p:cNvSpPr>
            <a:spLocks noGrp="1"/>
          </p:cNvSpPr>
          <p:nvPr>
            <p:ph idx="1"/>
          </p:nvPr>
        </p:nvSpPr>
        <p:spPr>
          <a:xfrm>
            <a:off x="457200" y="2204864"/>
            <a:ext cx="7715200" cy="2880320"/>
          </a:xfrm>
        </p:spPr>
        <p:txBody>
          <a:bodyPr>
            <a:noAutofit/>
          </a:bodyPr>
          <a:lstStyle/>
          <a:p>
            <a:pPr>
              <a:lnSpc>
                <a:spcPct val="150000"/>
              </a:lnSpc>
            </a:pPr>
            <a:r>
              <a:rPr lang="nb-NO" sz="1200" dirty="0" err="1"/>
              <a:t>Dvs</a:t>
            </a:r>
            <a:r>
              <a:rPr lang="nb-NO" sz="1200" dirty="0"/>
              <a:t> at den totale veksten i medlemsmassen er 8 prosent pr år mot 7 prosent de siste fire årene. </a:t>
            </a:r>
          </a:p>
          <a:p>
            <a:pPr>
              <a:lnSpc>
                <a:spcPct val="150000"/>
              </a:lnSpc>
            </a:pPr>
            <a:endParaRPr lang="nb-NO" sz="1200" dirty="0"/>
          </a:p>
          <a:p>
            <a:pPr>
              <a:lnSpc>
                <a:spcPct val="150000"/>
              </a:lnSpc>
            </a:pPr>
            <a:r>
              <a:rPr lang="nb-NO" sz="1200" dirty="0"/>
              <a:t>På grunnlag av analyser og undersøkelser utført </a:t>
            </a:r>
            <a:r>
              <a:rPr lang="nb-NO" sz="1200" dirty="0" err="1"/>
              <a:t>ifm</a:t>
            </a:r>
            <a:r>
              <a:rPr lang="nb-NO" sz="1200" dirty="0"/>
              <a:t> Samfunnsviternes strategiutvikling er det ønskelig å endre dagens retning og rette fokus mot studenter og det private markedet innen humanistiske- og samfunnsfag.</a:t>
            </a:r>
          </a:p>
          <a:p>
            <a:pPr>
              <a:lnSpc>
                <a:spcPct val="150000"/>
              </a:lnSpc>
            </a:pPr>
            <a:endParaRPr lang="nb-NO" sz="1200" dirty="0"/>
          </a:p>
          <a:p>
            <a:pPr>
              <a:lnSpc>
                <a:spcPct val="150000"/>
              </a:lnSpc>
            </a:pPr>
            <a:r>
              <a:rPr lang="nb-NO" sz="1200" dirty="0"/>
              <a:t>Følgelig vil medlemsveksten innen disse områdene øke, mens medlemsveksten innen pedagogiske fag reduseres.</a:t>
            </a:r>
          </a:p>
          <a:p>
            <a:pPr>
              <a:lnSpc>
                <a:spcPct val="150000"/>
              </a:lnSpc>
            </a:pPr>
            <a:endParaRPr lang="nb-NO" sz="1200" dirty="0"/>
          </a:p>
          <a:p>
            <a:pPr>
              <a:lnSpc>
                <a:spcPct val="150000"/>
              </a:lnSpc>
            </a:pPr>
            <a:r>
              <a:rPr lang="nb-NO" sz="1200" dirty="0"/>
              <a:t>Det er ønskelig å holde medlemsveksten i den offentlig sektoren innen humanistiske- og samfunnsfag uendret. </a:t>
            </a:r>
          </a:p>
          <a:p>
            <a:pPr>
              <a:lnSpc>
                <a:spcPct val="150000"/>
              </a:lnSpc>
            </a:pPr>
            <a:endParaRPr lang="nb-NO" sz="1200" dirty="0"/>
          </a:p>
          <a:p>
            <a:pPr>
              <a:lnSpc>
                <a:spcPct val="150000"/>
              </a:lnSpc>
            </a:pPr>
            <a:r>
              <a:rPr lang="nb-NO" sz="1200" dirty="0"/>
              <a:t>Målet er da en dekningsgrad på hhv 12,6 prosent, 2,7 prosent og 32,9 prosent i 2020 for humanistiske fag, pedagogiske fag og samfunnsfag.</a:t>
            </a:r>
          </a:p>
        </p:txBody>
      </p:sp>
      <p:sp>
        <p:nvSpPr>
          <p:cNvPr id="42" name="Rektangel 41"/>
          <p:cNvSpPr/>
          <p:nvPr/>
        </p:nvSpPr>
        <p:spPr>
          <a:xfrm>
            <a:off x="472716" y="1323637"/>
            <a:ext cx="7699684" cy="665203"/>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b-NO" dirty="0"/>
          </a:p>
        </p:txBody>
      </p:sp>
      <p:sp>
        <p:nvSpPr>
          <p:cNvPr id="43" name="Plassholder for innhold 3"/>
          <p:cNvSpPr txBox="1">
            <a:spLocks/>
          </p:cNvSpPr>
          <p:nvPr/>
        </p:nvSpPr>
        <p:spPr>
          <a:xfrm>
            <a:off x="467544" y="1431649"/>
            <a:ext cx="7704856" cy="449179"/>
          </a:xfrm>
          <a:prstGeom prst="rect">
            <a:avLst/>
          </a:prstGeom>
        </p:spPr>
        <p:txBody>
          <a:bodyPr>
            <a:no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nb-NO" sz="1400" dirty="0"/>
              <a:t>Målet er </a:t>
            </a:r>
            <a:r>
              <a:rPr lang="nb-NO" sz="1400" b="1" dirty="0"/>
              <a:t>17 000 medlemmer </a:t>
            </a:r>
            <a:r>
              <a:rPr lang="nb-NO" sz="1400" dirty="0"/>
              <a:t>innen 2020</a:t>
            </a:r>
          </a:p>
        </p:txBody>
      </p:sp>
    </p:spTree>
    <p:extLst>
      <p:ext uri="{BB962C8B-B14F-4D97-AF65-F5344CB8AC3E}">
        <p14:creationId xmlns:p14="http://schemas.microsoft.com/office/powerpoint/2010/main" val="365967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kt 23" hidden="1"/>
          <p:cNvGraphicFramePr>
            <a:graphicFrameLocks noChangeAspect="1"/>
          </p:cNvGraphicFramePr>
          <p:nvPr>
            <p:custDataLst>
              <p:tags r:id="rId2"/>
            </p:custDataLst>
            <p:extLst>
              <p:ext uri="{D42A27DB-BD31-4B8C-83A1-F6EECF244321}">
                <p14:modId xmlns:p14="http://schemas.microsoft.com/office/powerpoint/2010/main" val="19447517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42" name="think-cell Slide" r:id="rId68" imgW="360" imgH="360" progId="">
                  <p:embed/>
                </p:oleObj>
              </mc:Choice>
              <mc:Fallback>
                <p:oleObj name="think-cell Slide" r:id="rId68" imgW="360" imgH="360" progId="">
                  <p:embed/>
                  <p:pic>
                    <p:nvPicPr>
                      <p:cNvPr id="0" name="Picture 722"/>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ktangel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nb-NO" sz="1000" b="1">
              <a:latin typeface="Calibri"/>
              <a:sym typeface="Calibri"/>
            </a:endParaRPr>
          </a:p>
        </p:txBody>
      </p:sp>
      <p:sp>
        <p:nvSpPr>
          <p:cNvPr id="54" name="Rektangel 53"/>
          <p:cNvSpPr/>
          <p:nvPr/>
        </p:nvSpPr>
        <p:spPr>
          <a:xfrm>
            <a:off x="395536" y="3465288"/>
            <a:ext cx="8425309" cy="255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 name="Rektangel 54"/>
          <p:cNvSpPr/>
          <p:nvPr/>
        </p:nvSpPr>
        <p:spPr>
          <a:xfrm>
            <a:off x="6048456" y="3833813"/>
            <a:ext cx="2628000" cy="2070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 name="Rektangel 45"/>
          <p:cNvSpPr/>
          <p:nvPr/>
        </p:nvSpPr>
        <p:spPr>
          <a:xfrm>
            <a:off x="395536" y="1200150"/>
            <a:ext cx="8425309" cy="21939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7" name="Rektangel 46"/>
          <p:cNvSpPr/>
          <p:nvPr/>
        </p:nvSpPr>
        <p:spPr>
          <a:xfrm>
            <a:off x="4860032" y="1313030"/>
            <a:ext cx="3816424" cy="19719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000" dirty="0"/>
              <a:t>Vekstscenario: 2020</a:t>
            </a:r>
            <a:br>
              <a:rPr lang="nb-NO" sz="2000" dirty="0"/>
            </a:br>
            <a:r>
              <a:rPr lang="nb-NO" sz="1600" dirty="0"/>
              <a:t>- Potensielle medlemmer og eksisterende  medlemmer 2020</a:t>
            </a:r>
            <a:endParaRPr lang="nb-NO" sz="2000" dirty="0"/>
          </a:p>
        </p:txBody>
      </p:sp>
      <p:sp>
        <p:nvSpPr>
          <p:cNvPr id="82" name="TekstSylinder 81"/>
          <p:cNvSpPr txBox="1"/>
          <p:nvPr/>
        </p:nvSpPr>
        <p:spPr>
          <a:xfrm>
            <a:off x="539551" y="5991091"/>
            <a:ext cx="8281293" cy="246221"/>
          </a:xfrm>
          <a:prstGeom prst="rect">
            <a:avLst/>
          </a:prstGeom>
          <a:noFill/>
        </p:spPr>
        <p:txBody>
          <a:bodyPr wrap="square" rtlCol="0">
            <a:spAutoFit/>
          </a:bodyPr>
          <a:lstStyle/>
          <a:p>
            <a:r>
              <a:rPr lang="nb-NO" sz="1000" dirty="0"/>
              <a:t>*Alle tall er ekskl. skolesektoren</a:t>
            </a:r>
          </a:p>
        </p:txBody>
      </p:sp>
      <p:sp>
        <p:nvSpPr>
          <p:cNvPr id="56" name="Rektangel 55"/>
          <p:cNvSpPr/>
          <p:nvPr/>
        </p:nvSpPr>
        <p:spPr>
          <a:xfrm>
            <a:off x="3275856" y="3833813"/>
            <a:ext cx="2628000" cy="2070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0" name="TekstSylinder 119"/>
          <p:cNvSpPr txBox="1"/>
          <p:nvPr/>
        </p:nvSpPr>
        <p:spPr>
          <a:xfrm>
            <a:off x="3744199" y="3826203"/>
            <a:ext cx="2051937" cy="261610"/>
          </a:xfrm>
          <a:prstGeom prst="rect">
            <a:avLst/>
          </a:prstGeom>
          <a:noFill/>
        </p:spPr>
        <p:txBody>
          <a:bodyPr wrap="square" rtlCol="0">
            <a:spAutoFit/>
          </a:bodyPr>
          <a:lstStyle/>
          <a:p>
            <a:r>
              <a:rPr lang="nb-NO" sz="1100" dirty="0"/>
              <a:t>Dekningsgrad: Pedagogiske fag</a:t>
            </a:r>
          </a:p>
        </p:txBody>
      </p:sp>
      <p:sp>
        <p:nvSpPr>
          <p:cNvPr id="121" name="TekstSylinder 120"/>
          <p:cNvSpPr txBox="1"/>
          <p:nvPr/>
        </p:nvSpPr>
        <p:spPr>
          <a:xfrm>
            <a:off x="6490718" y="3826203"/>
            <a:ext cx="1825698" cy="261610"/>
          </a:xfrm>
          <a:prstGeom prst="rect">
            <a:avLst/>
          </a:prstGeom>
          <a:noFill/>
        </p:spPr>
        <p:txBody>
          <a:bodyPr wrap="square" rtlCol="0">
            <a:spAutoFit/>
          </a:bodyPr>
          <a:lstStyle/>
          <a:p>
            <a:r>
              <a:rPr lang="nb-NO" sz="1100" dirty="0"/>
              <a:t>Dekningsgrad: Samfunnsfag</a:t>
            </a:r>
          </a:p>
        </p:txBody>
      </p:sp>
      <p:sp>
        <p:nvSpPr>
          <p:cNvPr id="7" name="TekstSylinder 6"/>
          <p:cNvSpPr txBox="1"/>
          <p:nvPr/>
        </p:nvSpPr>
        <p:spPr>
          <a:xfrm>
            <a:off x="5580112" y="1316447"/>
            <a:ext cx="1499711" cy="261610"/>
          </a:xfrm>
          <a:prstGeom prst="rect">
            <a:avLst/>
          </a:prstGeom>
          <a:noFill/>
        </p:spPr>
        <p:txBody>
          <a:bodyPr wrap="square" rtlCol="0">
            <a:spAutoFit/>
          </a:bodyPr>
          <a:lstStyle/>
          <a:p>
            <a:r>
              <a:rPr lang="nb-NO" sz="1100" dirty="0"/>
              <a:t>Dekningsgrad 2020:</a:t>
            </a:r>
          </a:p>
        </p:txBody>
      </p:sp>
      <p:sp>
        <p:nvSpPr>
          <p:cNvPr id="116" name="Rektangel 115"/>
          <p:cNvSpPr/>
          <p:nvPr/>
        </p:nvSpPr>
        <p:spPr>
          <a:xfrm>
            <a:off x="539551" y="1313030"/>
            <a:ext cx="4230615" cy="19719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2" name="TekstSylinder 121"/>
          <p:cNvSpPr txBox="1"/>
          <p:nvPr/>
        </p:nvSpPr>
        <p:spPr>
          <a:xfrm>
            <a:off x="534153" y="1316447"/>
            <a:ext cx="1731210" cy="261610"/>
          </a:xfrm>
          <a:prstGeom prst="rect">
            <a:avLst/>
          </a:prstGeom>
          <a:noFill/>
        </p:spPr>
        <p:txBody>
          <a:bodyPr wrap="square" rtlCol="0">
            <a:spAutoFit/>
          </a:bodyPr>
          <a:lstStyle/>
          <a:p>
            <a:r>
              <a:rPr lang="nb-NO" sz="1100" dirty="0"/>
              <a:t>Medlemsvekst 2012-2020:</a:t>
            </a:r>
          </a:p>
        </p:txBody>
      </p:sp>
      <p:graphicFrame>
        <p:nvGraphicFramePr>
          <p:cNvPr id="123" name="Objekt 122"/>
          <p:cNvGraphicFramePr>
            <a:graphicFrameLocks/>
          </p:cNvGraphicFramePr>
          <p:nvPr>
            <p:custDataLst>
              <p:tags r:id="rId4"/>
            </p:custDataLst>
            <p:extLst>
              <p:ext uri="{D42A27DB-BD31-4B8C-83A1-F6EECF244321}">
                <p14:modId xmlns:p14="http://schemas.microsoft.com/office/powerpoint/2010/main" val="3020043663"/>
              </p:ext>
            </p:extLst>
          </p:nvPr>
        </p:nvGraphicFramePr>
        <p:xfrm>
          <a:off x="723899" y="1600200"/>
          <a:ext cx="2657568" cy="1457371"/>
        </p:xfrm>
        <a:graphic>
          <a:graphicData uri="http://schemas.openxmlformats.org/presentationml/2006/ole">
            <mc:AlternateContent xmlns:mc="http://schemas.openxmlformats.org/markup-compatibility/2006">
              <mc:Choice xmlns:v="urn:schemas-microsoft-com:vml" Requires="v">
                <p:oleObj spid="_x0000_s4843" name="Chart" r:id="rId70" imgW="2657568" imgH="1457371" progId="MSGraph.Chart.8">
                  <p:embed followColorScheme="full"/>
                </p:oleObj>
              </mc:Choice>
              <mc:Fallback>
                <p:oleObj name="Chart" r:id="rId70" imgW="2657568" imgH="1457371" progId="MSGraph.Chart.8">
                  <p:embed followColorScheme="full"/>
                  <p:pic>
                    <p:nvPicPr>
                      <p:cNvPr id="0" name="Picture 723"/>
                      <p:cNvPicPr>
                        <a:picLocks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23899" y="1600200"/>
                        <a:ext cx="2657568" cy="1457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Rett linje 3"/>
          <p:cNvCxnSpPr/>
          <p:nvPr>
            <p:custDataLst>
              <p:tags r:id="rId5"/>
            </p:custDataLst>
          </p:nvPr>
        </p:nvCxnSpPr>
        <p:spPr bwMode="auto">
          <a:xfrm flipV="1">
            <a:off x="819150" y="1398588"/>
            <a:ext cx="2447925" cy="571500"/>
          </a:xfrm>
          <a:prstGeom prst="line">
            <a:avLst/>
          </a:prstGeom>
          <a:ln w="25400">
            <a:solidFill>
              <a:schemeClr val="tx1"/>
            </a:solidFill>
            <a:headEnd type="none"/>
            <a:tailEnd type="triangl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4" name="Rektangel 123"/>
          <p:cNvSpPr/>
          <p:nvPr>
            <p:custDataLst>
              <p:tags r:id="rId6"/>
            </p:custDataLst>
          </p:nvPr>
        </p:nvSpPr>
        <p:spPr bwMode="auto">
          <a:xfrm>
            <a:off x="3130550" y="3079750"/>
            <a:ext cx="2730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891A28CB-8676-43F6-B6AC-01096D77F9E2}" type="datetime'''''''''20''2''''''''''''''''''0'''">
              <a:rPr lang="en-US" sz="1000">
                <a:solidFill>
                  <a:schemeClr val="tx1"/>
                </a:solidFill>
              </a:rPr>
              <a:pPr algn="ctr">
                <a:spcBef>
                  <a:spcPct val="0"/>
                </a:spcBef>
                <a:spcAft>
                  <a:spcPct val="0"/>
                </a:spcAft>
              </a:pPr>
              <a:t>2020</a:t>
            </a:fld>
            <a:endParaRPr lang="nb-NO" sz="1000" dirty="0">
              <a:solidFill>
                <a:schemeClr val="tx1"/>
              </a:solidFill>
              <a:sym typeface="+mn-lt"/>
            </a:endParaRPr>
          </a:p>
        </p:txBody>
      </p:sp>
      <p:sp>
        <p:nvSpPr>
          <p:cNvPr id="125" name="Rektangel 124"/>
          <p:cNvSpPr/>
          <p:nvPr>
            <p:custDataLst>
              <p:tags r:id="rId7"/>
            </p:custDataLst>
          </p:nvPr>
        </p:nvSpPr>
        <p:spPr bwMode="gray">
          <a:xfrm>
            <a:off x="3071813" y="1546225"/>
            <a:ext cx="3921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b"/>
          <a:lstStyle/>
          <a:p>
            <a:pPr algn="ctr">
              <a:spcBef>
                <a:spcPct val="0"/>
              </a:spcBef>
              <a:spcAft>
                <a:spcPct val="0"/>
              </a:spcAft>
            </a:pPr>
            <a:fld id="{496D2FB6-8306-4F13-AA66-21203AF57F4E}" type="datetime'''''''''''''1''''''''6''''''''.''8''''''''''''''5''0'''''''">
              <a:rPr lang="en-US" sz="1000">
                <a:solidFill>
                  <a:schemeClr val="tx1"/>
                </a:solidFill>
              </a:rPr>
              <a:pPr algn="ctr">
                <a:spcBef>
                  <a:spcPct val="0"/>
                </a:spcBef>
                <a:spcAft>
                  <a:spcPct val="0"/>
                </a:spcAft>
              </a:pPr>
              <a:t>16.850</a:t>
            </a:fld>
            <a:endParaRPr lang="nb-NO" sz="1000">
              <a:solidFill>
                <a:schemeClr val="tx1"/>
              </a:solidFill>
              <a:sym typeface="+mn-lt"/>
            </a:endParaRPr>
          </a:p>
        </p:txBody>
      </p:sp>
      <p:sp>
        <p:nvSpPr>
          <p:cNvPr id="126" name="Rektangel 125"/>
          <p:cNvSpPr/>
          <p:nvPr>
            <p:custDataLst>
              <p:tags r:id="rId8"/>
            </p:custDataLst>
          </p:nvPr>
        </p:nvSpPr>
        <p:spPr bwMode="auto">
          <a:xfrm>
            <a:off x="682625" y="3079750"/>
            <a:ext cx="2730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04E0AAD8-C2EE-4E21-908B-55AEFAEC4D4C}" type="datetime'''''''''2''''''''''''''''''''''''''''''0''1''''2'''''">
              <a:rPr lang="en-US" sz="1000">
                <a:solidFill>
                  <a:schemeClr val="tx1"/>
                </a:solidFill>
              </a:rPr>
              <a:pPr algn="ctr">
                <a:spcBef>
                  <a:spcPct val="0"/>
                </a:spcBef>
                <a:spcAft>
                  <a:spcPct val="0"/>
                </a:spcAft>
              </a:pPr>
              <a:t>2012</a:t>
            </a:fld>
            <a:endParaRPr lang="nb-NO" sz="1000">
              <a:solidFill>
                <a:schemeClr val="tx1"/>
              </a:solidFill>
              <a:sym typeface="+mn-lt"/>
            </a:endParaRPr>
          </a:p>
        </p:txBody>
      </p:sp>
      <p:sp useBgFill="1">
        <p:nvSpPr>
          <p:cNvPr id="127" name="Rektangel 126"/>
          <p:cNvSpPr/>
          <p:nvPr>
            <p:custDataLst>
              <p:tags r:id="rId9"/>
            </p:custDataLst>
          </p:nvPr>
        </p:nvSpPr>
        <p:spPr bwMode="gray">
          <a:xfrm>
            <a:off x="655638" y="2117725"/>
            <a:ext cx="327025" cy="152400"/>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b"/>
          <a:lstStyle/>
          <a:p>
            <a:pPr algn="ctr">
              <a:spcBef>
                <a:spcPct val="0"/>
              </a:spcBef>
              <a:spcAft>
                <a:spcPct val="0"/>
              </a:spcAft>
            </a:pPr>
            <a:fld id="{2335AB49-E1E5-422B-870A-1D3D6F1FE7CF}" type="datetime'9''''''''''.''''''''''''''17''''5'''''''''''''''''''''''''''''">
              <a:rPr lang="en-US" sz="1000">
                <a:solidFill>
                  <a:schemeClr val="tx1"/>
                </a:solidFill>
              </a:rPr>
              <a:pPr algn="ctr">
                <a:spcBef>
                  <a:spcPct val="0"/>
                </a:spcBef>
                <a:spcAft>
                  <a:spcPct val="0"/>
                </a:spcAft>
              </a:pPr>
              <a:t>9.175</a:t>
            </a:fld>
            <a:endParaRPr lang="nb-NO" sz="1000">
              <a:solidFill>
                <a:schemeClr val="tx1"/>
              </a:solidFill>
              <a:sym typeface="+mn-lt"/>
            </a:endParaRPr>
          </a:p>
        </p:txBody>
      </p:sp>
      <p:sp>
        <p:nvSpPr>
          <p:cNvPr id="3" name="Ellipse 2"/>
          <p:cNvSpPr/>
          <p:nvPr>
            <p:custDataLst>
              <p:tags r:id="rId10"/>
            </p:custDataLst>
          </p:nvPr>
        </p:nvSpPr>
        <p:spPr bwMode="auto">
          <a:xfrm>
            <a:off x="1887538" y="1587500"/>
            <a:ext cx="312738" cy="193675"/>
          </a:xfrm>
          <a:prstGeom prst="ellipse">
            <a:avLst/>
          </a:prstGeom>
          <a:solidFill>
            <a:srgbClr val="FFFFF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2D1419A6-AD3C-4C9C-BF69-F647FA1811EA}" type="datetime'''''''''''''''+''''8''''%'">
              <a:rPr lang="en-US" sz="1000" b="1">
                <a:solidFill>
                  <a:schemeClr val="tx1"/>
                </a:solidFill>
              </a:rPr>
              <a:pPr algn="ctr">
                <a:lnSpc>
                  <a:spcPct val="90000"/>
                </a:lnSpc>
                <a:spcBef>
                  <a:spcPct val="0"/>
                </a:spcBef>
                <a:spcAft>
                  <a:spcPct val="0"/>
                </a:spcAft>
              </a:pPr>
              <a:t>+8%</a:t>
            </a:fld>
            <a:endParaRPr lang="nb-NO" sz="1000" b="1">
              <a:solidFill>
                <a:schemeClr val="tx1"/>
              </a:solidFill>
              <a:sym typeface="+mn-lt"/>
            </a:endParaRPr>
          </a:p>
        </p:txBody>
      </p:sp>
      <p:sp>
        <p:nvSpPr>
          <p:cNvPr id="130" name="Rektangel 129"/>
          <p:cNvSpPr/>
          <p:nvPr>
            <p:custDataLst>
              <p:tags r:id="rId11"/>
            </p:custDataLst>
          </p:nvPr>
        </p:nvSpPr>
        <p:spPr bwMode="auto">
          <a:xfrm>
            <a:off x="3543300" y="1773238"/>
            <a:ext cx="179388" cy="133350"/>
          </a:xfrm>
          <a:prstGeom prst="rect">
            <a:avLst/>
          </a:prstGeom>
          <a:solidFill>
            <a:srgbClr val="9DB1C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8" name="Rektangel 127"/>
          <p:cNvSpPr/>
          <p:nvPr>
            <p:custDataLst>
              <p:tags r:id="rId12"/>
            </p:custDataLst>
          </p:nvPr>
        </p:nvSpPr>
        <p:spPr bwMode="auto">
          <a:xfrm>
            <a:off x="3543300" y="1570038"/>
            <a:ext cx="179388" cy="133350"/>
          </a:xfrm>
          <a:prstGeom prst="rect">
            <a:avLst/>
          </a:prstGeom>
          <a:solidFill>
            <a:srgbClr val="C3CFE1"/>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9" name="Rektangel 128"/>
          <p:cNvSpPr/>
          <p:nvPr>
            <p:custDataLst>
              <p:tags r:id="rId13"/>
            </p:custDataLst>
          </p:nvPr>
        </p:nvSpPr>
        <p:spPr bwMode="auto">
          <a:xfrm>
            <a:off x="3543300" y="1366838"/>
            <a:ext cx="179388" cy="133350"/>
          </a:xfrm>
          <a:prstGeom prst="rect">
            <a:avLst/>
          </a:prstGeom>
          <a:solidFill>
            <a:srgbClr val="DFE5E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1" name="Rektangel 130"/>
          <p:cNvSpPr/>
          <p:nvPr>
            <p:custDataLst>
              <p:tags r:id="rId14"/>
            </p:custDataLst>
          </p:nvPr>
        </p:nvSpPr>
        <p:spPr bwMode="auto">
          <a:xfrm>
            <a:off x="3773488" y="1770063"/>
            <a:ext cx="6667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68612FD9-E60C-4D54-9C77-4140EBAFE5CD}" type="datetime'S''''''amf''''''''u''''''n''''ns''''fag'''''''''''''''''">
              <a:rPr lang="en-US" sz="1000">
                <a:solidFill>
                  <a:schemeClr val="tx1"/>
                </a:solidFill>
              </a:rPr>
              <a:pPr>
                <a:spcBef>
                  <a:spcPct val="0"/>
                </a:spcBef>
                <a:spcAft>
                  <a:spcPct val="0"/>
                </a:spcAft>
              </a:pPr>
              <a:t>Samfunnsfag</a:t>
            </a:fld>
            <a:endParaRPr lang="nb-NO" sz="1000">
              <a:solidFill>
                <a:schemeClr val="tx1"/>
              </a:solidFill>
              <a:sym typeface="+mn-lt"/>
            </a:endParaRPr>
          </a:p>
        </p:txBody>
      </p:sp>
      <p:sp>
        <p:nvSpPr>
          <p:cNvPr id="132" name="Rektangel 131"/>
          <p:cNvSpPr/>
          <p:nvPr>
            <p:custDataLst>
              <p:tags r:id="rId15"/>
            </p:custDataLst>
          </p:nvPr>
        </p:nvSpPr>
        <p:spPr bwMode="auto">
          <a:xfrm>
            <a:off x="3773488" y="1566863"/>
            <a:ext cx="82867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DC3A3D6C-F56B-496C-9380-A10298AE9A42}" type="datetime'''P''ed''''''ag''''''''o''''gis''k''''e'''' f''a''g'">
              <a:rPr lang="en-US" sz="1000">
                <a:solidFill>
                  <a:schemeClr val="tx1"/>
                </a:solidFill>
              </a:rPr>
              <a:pPr>
                <a:spcBef>
                  <a:spcPct val="0"/>
                </a:spcBef>
                <a:spcAft>
                  <a:spcPct val="0"/>
                </a:spcAft>
              </a:pPr>
              <a:t>Pedagogiske fag</a:t>
            </a:fld>
            <a:endParaRPr lang="nb-NO" sz="1000">
              <a:solidFill>
                <a:schemeClr val="tx1"/>
              </a:solidFill>
              <a:latin typeface="Calibri"/>
              <a:sym typeface="Calibri"/>
            </a:endParaRPr>
          </a:p>
        </p:txBody>
      </p:sp>
      <p:sp>
        <p:nvSpPr>
          <p:cNvPr id="133" name="Rektangel 132"/>
          <p:cNvSpPr/>
          <p:nvPr>
            <p:custDataLst>
              <p:tags r:id="rId16"/>
            </p:custDataLst>
          </p:nvPr>
        </p:nvSpPr>
        <p:spPr bwMode="auto">
          <a:xfrm>
            <a:off x="3773488" y="1363663"/>
            <a:ext cx="88106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65A26BF1-183D-412E-8A8D-70901027F85B}" type="datetime'''''H''''''u''m''''''an''i''''''''st''''i''''s''''ke fag'''''">
              <a:rPr lang="en-US" sz="1000">
                <a:solidFill>
                  <a:schemeClr val="tx1"/>
                </a:solidFill>
              </a:rPr>
              <a:pPr>
                <a:spcBef>
                  <a:spcPct val="0"/>
                </a:spcBef>
                <a:spcAft>
                  <a:spcPct val="0"/>
                </a:spcAft>
              </a:pPr>
              <a:t>Humanistiske fag</a:t>
            </a:fld>
            <a:endParaRPr lang="nb-NO" sz="1000">
              <a:solidFill>
                <a:schemeClr val="tx1"/>
              </a:solidFill>
              <a:latin typeface="Calibri"/>
              <a:sym typeface="Calibri"/>
            </a:endParaRPr>
          </a:p>
        </p:txBody>
      </p:sp>
      <p:graphicFrame>
        <p:nvGraphicFramePr>
          <p:cNvPr id="134" name="Objekt 133"/>
          <p:cNvGraphicFramePr>
            <a:graphicFrameLocks/>
          </p:cNvGraphicFramePr>
          <p:nvPr>
            <p:custDataLst>
              <p:tags r:id="rId17"/>
            </p:custDataLst>
            <p:extLst>
              <p:ext uri="{D42A27DB-BD31-4B8C-83A1-F6EECF244321}">
                <p14:modId xmlns:p14="http://schemas.microsoft.com/office/powerpoint/2010/main" val="3557603179"/>
              </p:ext>
            </p:extLst>
          </p:nvPr>
        </p:nvGraphicFramePr>
        <p:xfrm>
          <a:off x="5448300" y="1600200"/>
          <a:ext cx="3257646" cy="1457371"/>
        </p:xfrm>
        <a:graphic>
          <a:graphicData uri="http://schemas.openxmlformats.org/presentationml/2006/ole">
            <mc:AlternateContent xmlns:mc="http://schemas.openxmlformats.org/markup-compatibility/2006">
              <mc:Choice xmlns:v="urn:schemas-microsoft-com:vml" Requires="v">
                <p:oleObj spid="_x0000_s4844" name="Chart" r:id="rId72" imgW="3257646" imgH="1457371" progId="MSGraph.Chart.8">
                  <p:embed followColorScheme="full"/>
                </p:oleObj>
              </mc:Choice>
              <mc:Fallback>
                <p:oleObj name="Chart" r:id="rId72" imgW="3257646" imgH="1457371" progId="MSGraph.Chart.8">
                  <p:embed followColorScheme="full"/>
                  <p:pic>
                    <p:nvPicPr>
                      <p:cNvPr id="0" name="Picture 724"/>
                      <p:cNvPicPr>
                        <a:picLocks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448300" y="1600200"/>
                        <a:ext cx="3257646" cy="1457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ktangel 33"/>
          <p:cNvSpPr/>
          <p:nvPr>
            <p:custDataLst>
              <p:tags r:id="rId18"/>
            </p:custDataLst>
          </p:nvPr>
        </p:nvSpPr>
        <p:spPr bwMode="gray">
          <a:xfrm>
            <a:off x="5151438" y="164782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6F9D771F-1AFD-4CFD-8341-DE74E4FD0455}" type="datetime'''''''''''5''''''0.''0''''''''0''''0'''''''''''''''''''''''''">
              <a:rPr lang="en-US" sz="1000">
                <a:solidFill>
                  <a:schemeClr val="tx1"/>
                </a:solidFill>
              </a:rPr>
              <a:pPr algn="r">
                <a:spcBef>
                  <a:spcPct val="0"/>
                </a:spcBef>
                <a:spcAft>
                  <a:spcPct val="0"/>
                </a:spcAft>
              </a:pPr>
              <a:t>50.000</a:t>
            </a:fld>
            <a:endParaRPr lang="nb-NO" sz="1000" dirty="0">
              <a:solidFill>
                <a:schemeClr val="tx1"/>
              </a:solidFill>
              <a:sym typeface="+mn-lt"/>
            </a:endParaRPr>
          </a:p>
        </p:txBody>
      </p:sp>
      <p:sp>
        <p:nvSpPr>
          <p:cNvPr id="33" name="Rektangel 32"/>
          <p:cNvSpPr/>
          <p:nvPr>
            <p:custDataLst>
              <p:tags r:id="rId19"/>
            </p:custDataLst>
          </p:nvPr>
        </p:nvSpPr>
        <p:spPr bwMode="gray">
          <a:xfrm>
            <a:off x="5151438" y="189547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BB4A21F6-2655-4DE0-B025-BC243F6081EF}" type="datetime'''''''''''4''''''''''''''''''0''''''''''''''''''.''00''0'">
              <a:rPr lang="en-US" sz="1000">
                <a:solidFill>
                  <a:schemeClr val="tx1"/>
                </a:solidFill>
              </a:rPr>
              <a:pPr algn="r">
                <a:spcBef>
                  <a:spcPct val="0"/>
                </a:spcBef>
                <a:spcAft>
                  <a:spcPct val="0"/>
                </a:spcAft>
              </a:pPr>
              <a:t>40.000</a:t>
            </a:fld>
            <a:endParaRPr lang="nb-NO" sz="1000">
              <a:solidFill>
                <a:schemeClr val="tx1"/>
              </a:solidFill>
              <a:sym typeface="+mn-lt"/>
            </a:endParaRPr>
          </a:p>
        </p:txBody>
      </p:sp>
      <p:sp>
        <p:nvSpPr>
          <p:cNvPr id="21" name="Rektangel 20"/>
          <p:cNvSpPr/>
          <p:nvPr>
            <p:custDataLst>
              <p:tags r:id="rId20"/>
            </p:custDataLst>
          </p:nvPr>
        </p:nvSpPr>
        <p:spPr bwMode="gray">
          <a:xfrm>
            <a:off x="5151438" y="214312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3AE9737B-9C17-45D7-8351-93E13CCF079C}" type="datetime'''''''''''''''''''''''''''''''''3''0''.0''''''''''''00'''''''">
              <a:rPr lang="en-US" sz="1000">
                <a:solidFill>
                  <a:schemeClr val="tx1"/>
                </a:solidFill>
              </a:rPr>
              <a:pPr algn="r">
                <a:spcBef>
                  <a:spcPct val="0"/>
                </a:spcBef>
                <a:spcAft>
                  <a:spcPct val="0"/>
                </a:spcAft>
              </a:pPr>
              <a:t>30.000</a:t>
            </a:fld>
            <a:endParaRPr lang="nb-NO" sz="1000">
              <a:solidFill>
                <a:schemeClr val="tx1"/>
              </a:solidFill>
              <a:sym typeface="+mn-lt"/>
            </a:endParaRPr>
          </a:p>
        </p:txBody>
      </p:sp>
      <p:sp>
        <p:nvSpPr>
          <p:cNvPr id="20" name="Rektangel 19"/>
          <p:cNvSpPr/>
          <p:nvPr>
            <p:custDataLst>
              <p:tags r:id="rId21"/>
            </p:custDataLst>
          </p:nvPr>
        </p:nvSpPr>
        <p:spPr bwMode="gray">
          <a:xfrm>
            <a:off x="5151438" y="23812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6F050C4C-B8C5-4B1A-8102-75930614CA41}" type="datetime'''''''''20.''''''''''0''''''''''''''0''''0'''''">
              <a:rPr lang="en-US" sz="1000">
                <a:solidFill>
                  <a:schemeClr val="tx1"/>
                </a:solidFill>
              </a:rPr>
              <a:pPr algn="r">
                <a:spcBef>
                  <a:spcPct val="0"/>
                </a:spcBef>
                <a:spcAft>
                  <a:spcPct val="0"/>
                </a:spcAft>
              </a:pPr>
              <a:t>20.000</a:t>
            </a:fld>
            <a:endParaRPr lang="nb-NO" sz="1000">
              <a:solidFill>
                <a:schemeClr val="tx1"/>
              </a:solidFill>
              <a:sym typeface="+mn-lt"/>
            </a:endParaRPr>
          </a:p>
        </p:txBody>
      </p:sp>
      <p:sp>
        <p:nvSpPr>
          <p:cNvPr id="19" name="Rektangel 18"/>
          <p:cNvSpPr/>
          <p:nvPr>
            <p:custDataLst>
              <p:tags r:id="rId22"/>
            </p:custDataLst>
          </p:nvPr>
        </p:nvSpPr>
        <p:spPr bwMode="gray">
          <a:xfrm>
            <a:off x="5151438" y="262890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4888BF4E-8148-4DB4-8B45-1F15DFA340F8}" type="datetime'''''''10''.''''''''''''''''''''''''''''0''''0''0'''''''''''">
              <a:rPr lang="en-US" sz="1000">
                <a:solidFill>
                  <a:schemeClr val="tx1"/>
                </a:solidFill>
              </a:rPr>
              <a:pPr algn="r">
                <a:spcBef>
                  <a:spcPct val="0"/>
                </a:spcBef>
                <a:spcAft>
                  <a:spcPct val="0"/>
                </a:spcAft>
              </a:pPr>
              <a:t>10.000</a:t>
            </a:fld>
            <a:endParaRPr lang="nb-NO" sz="1000">
              <a:solidFill>
                <a:schemeClr val="tx1"/>
              </a:solidFill>
              <a:sym typeface="+mn-lt"/>
            </a:endParaRPr>
          </a:p>
        </p:txBody>
      </p:sp>
      <p:sp>
        <p:nvSpPr>
          <p:cNvPr id="18" name="Rektangel 17"/>
          <p:cNvSpPr/>
          <p:nvPr>
            <p:custDataLst>
              <p:tags r:id="rId23"/>
            </p:custDataLst>
          </p:nvPr>
        </p:nvSpPr>
        <p:spPr bwMode="gray">
          <a:xfrm>
            <a:off x="5443538" y="2876550"/>
            <a:ext cx="650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343B50F2-DEFA-40A3-8CEF-F0C08814654D}" type="datetime'''''''''''''''''''''''''''''''''''''''''''''''''0'''''''''''''">
              <a:rPr lang="en-US" sz="1000">
                <a:solidFill>
                  <a:schemeClr val="tx1"/>
                </a:solidFill>
              </a:rPr>
              <a:pPr algn="r">
                <a:spcBef>
                  <a:spcPct val="0"/>
                </a:spcBef>
                <a:spcAft>
                  <a:spcPct val="0"/>
                </a:spcAft>
              </a:pPr>
              <a:t>0</a:t>
            </a:fld>
            <a:endParaRPr lang="nb-NO" sz="1000">
              <a:solidFill>
                <a:schemeClr val="tx1"/>
              </a:solidFill>
              <a:sym typeface="+mn-lt"/>
            </a:endParaRPr>
          </a:p>
        </p:txBody>
      </p:sp>
      <p:sp>
        <p:nvSpPr>
          <p:cNvPr id="135" name="Rektangel 134"/>
          <p:cNvSpPr/>
          <p:nvPr>
            <p:custDataLst>
              <p:tags r:id="rId24"/>
            </p:custDataLst>
          </p:nvPr>
        </p:nvSpPr>
        <p:spPr bwMode="auto">
          <a:xfrm>
            <a:off x="7766050" y="3070225"/>
            <a:ext cx="6794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a:spcBef>
                <a:spcPct val="0"/>
              </a:spcBef>
              <a:spcAft>
                <a:spcPct val="0"/>
              </a:spcAft>
            </a:pPr>
            <a:fld id="{3C4C357B-BDCE-46FB-8F91-9B0F4DB54D0E}" type="datetime'''S''''''''a''''m''''f''''u''n''''nsf''''a''''g'''''''''''''">
              <a:rPr lang="en-US" sz="1000">
                <a:solidFill>
                  <a:schemeClr val="tx1"/>
                </a:solidFill>
              </a:rPr>
              <a:pPr algn="ctr">
                <a:spcBef>
                  <a:spcPct val="0"/>
                </a:spcBef>
                <a:spcAft>
                  <a:spcPct val="0"/>
                </a:spcAft>
              </a:pPr>
              <a:t>Samfunnsfag</a:t>
            </a:fld>
            <a:endParaRPr lang="nb-NO" sz="1000">
              <a:solidFill>
                <a:schemeClr val="tx1"/>
              </a:solidFill>
              <a:sym typeface="+mn-lt"/>
            </a:endParaRPr>
          </a:p>
        </p:txBody>
      </p:sp>
      <p:sp>
        <p:nvSpPr>
          <p:cNvPr id="138" name="Rektangel 137"/>
          <p:cNvSpPr/>
          <p:nvPr>
            <p:custDataLst>
              <p:tags r:id="rId25"/>
            </p:custDataLst>
          </p:nvPr>
        </p:nvSpPr>
        <p:spPr bwMode="auto">
          <a:xfrm>
            <a:off x="6684963" y="3070225"/>
            <a:ext cx="84137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a:spcBef>
                <a:spcPct val="0"/>
              </a:spcBef>
              <a:spcAft>
                <a:spcPct val="0"/>
              </a:spcAft>
            </a:pPr>
            <a:fld id="{BC9B7B75-20D3-4835-984A-BA1ECE54048E}" type="datetime'''''''''''P''e''''''''d''a''''g''og''is''ke'''' ''f''ag'">
              <a:rPr lang="en-US" sz="1000">
                <a:solidFill>
                  <a:schemeClr val="tx1"/>
                </a:solidFill>
              </a:rPr>
              <a:pPr algn="ctr">
                <a:spcBef>
                  <a:spcPct val="0"/>
                </a:spcBef>
                <a:spcAft>
                  <a:spcPct val="0"/>
                </a:spcAft>
              </a:pPr>
              <a:t>Pedagogiske fag</a:t>
            </a:fld>
            <a:endParaRPr lang="nb-NO" sz="1000">
              <a:solidFill>
                <a:schemeClr val="tx1"/>
              </a:solidFill>
              <a:sym typeface="+mn-lt"/>
            </a:endParaRPr>
          </a:p>
        </p:txBody>
      </p:sp>
      <p:sp>
        <p:nvSpPr>
          <p:cNvPr id="141" name="Rektangel 140"/>
          <p:cNvSpPr/>
          <p:nvPr>
            <p:custDataLst>
              <p:tags r:id="rId26"/>
            </p:custDataLst>
          </p:nvPr>
        </p:nvSpPr>
        <p:spPr bwMode="auto">
          <a:xfrm>
            <a:off x="5659438" y="3070225"/>
            <a:ext cx="89376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noAutofit/>
          </a:bodyPr>
          <a:lstStyle/>
          <a:p>
            <a:pPr algn="ctr">
              <a:spcBef>
                <a:spcPct val="0"/>
              </a:spcBef>
              <a:spcAft>
                <a:spcPct val="0"/>
              </a:spcAft>
            </a:pPr>
            <a:fld id="{04A153AA-9FBC-49D9-847D-0CF1883EA105}" type="datetime'H''''''um''an''''''''''''is''ti''''s''k''e'' ''''f''ag'''''">
              <a:rPr lang="en-US" sz="1000">
                <a:solidFill>
                  <a:schemeClr val="tx1"/>
                </a:solidFill>
              </a:rPr>
              <a:pPr algn="ctr">
                <a:spcBef>
                  <a:spcPct val="0"/>
                </a:spcBef>
                <a:spcAft>
                  <a:spcPct val="0"/>
                </a:spcAft>
              </a:pPr>
              <a:t>Humanistiske fag</a:t>
            </a:fld>
            <a:endParaRPr lang="nb-NO" sz="1000">
              <a:solidFill>
                <a:schemeClr val="tx1"/>
              </a:solidFill>
              <a:sym typeface="+mn-lt"/>
            </a:endParaRPr>
          </a:p>
        </p:txBody>
      </p:sp>
      <p:sp>
        <p:nvSpPr>
          <p:cNvPr id="144" name="Rektangel 143"/>
          <p:cNvSpPr/>
          <p:nvPr>
            <p:custDataLst>
              <p:tags r:id="rId27"/>
            </p:custDataLst>
          </p:nvPr>
        </p:nvSpPr>
        <p:spPr bwMode="auto">
          <a:xfrm>
            <a:off x="7392988" y="1570038"/>
            <a:ext cx="179388" cy="133350"/>
          </a:xfrm>
          <a:prstGeom prst="rect">
            <a:avLst/>
          </a:prstGeom>
          <a:solidFill>
            <a:srgbClr val="DFE5E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5" name="Rektangel 144"/>
          <p:cNvSpPr/>
          <p:nvPr>
            <p:custDataLst>
              <p:tags r:id="rId28"/>
            </p:custDataLst>
          </p:nvPr>
        </p:nvSpPr>
        <p:spPr bwMode="auto">
          <a:xfrm>
            <a:off x="7392988" y="1366838"/>
            <a:ext cx="179387" cy="133350"/>
          </a:xfrm>
          <a:prstGeom prst="rect">
            <a:avLst/>
          </a:prstGeom>
          <a:solidFill>
            <a:srgbClr val="C3CFE1"/>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6" name="Rektangel 145"/>
          <p:cNvSpPr/>
          <p:nvPr>
            <p:custDataLst>
              <p:tags r:id="rId29"/>
            </p:custDataLst>
          </p:nvPr>
        </p:nvSpPr>
        <p:spPr bwMode="auto">
          <a:xfrm>
            <a:off x="7623176" y="1566863"/>
            <a:ext cx="669925"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C7E38792-4C03-49C4-8B88-893879581E24}" type="datetime'''Me''''''''dl''''em''''''''''''''m''''''er'''''''''''''' '''">
              <a:rPr lang="en-US" sz="1000">
                <a:solidFill>
                  <a:schemeClr val="tx1"/>
                </a:solidFill>
              </a:rPr>
              <a:pPr>
                <a:spcBef>
                  <a:spcPct val="0"/>
                </a:spcBef>
                <a:spcAft>
                  <a:spcPct val="0"/>
                </a:spcAft>
              </a:pPr>
              <a:t>Medlemmer </a:t>
            </a:fld>
            <a:endParaRPr lang="nb-NO" sz="1000">
              <a:solidFill>
                <a:schemeClr val="tx1"/>
              </a:solidFill>
              <a:latin typeface="Calibri"/>
              <a:sym typeface="Calibri"/>
            </a:endParaRPr>
          </a:p>
        </p:txBody>
      </p:sp>
      <p:sp>
        <p:nvSpPr>
          <p:cNvPr id="147" name="Rektangel 146"/>
          <p:cNvSpPr/>
          <p:nvPr>
            <p:custDataLst>
              <p:tags r:id="rId30"/>
            </p:custDataLst>
          </p:nvPr>
        </p:nvSpPr>
        <p:spPr bwMode="auto">
          <a:xfrm>
            <a:off x="7623175" y="1363663"/>
            <a:ext cx="5349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6FDF3590-C1F1-41F3-98FB-3A9F41C7B206}" type="datetime'''M''''''''''''''''''''''''''''a''''rk''e''d''e''''''''t '''''">
              <a:rPr lang="en-US" sz="1000">
                <a:solidFill>
                  <a:schemeClr val="tx1"/>
                </a:solidFill>
              </a:rPr>
              <a:pPr>
                <a:spcBef>
                  <a:spcPct val="0"/>
                </a:spcBef>
                <a:spcAft>
                  <a:spcPct val="0"/>
                </a:spcAft>
              </a:pPr>
              <a:t>Markedet </a:t>
            </a:fld>
            <a:endParaRPr lang="nb-NO" sz="1000">
              <a:solidFill>
                <a:schemeClr val="tx1"/>
              </a:solidFill>
              <a:latin typeface="Calibri"/>
              <a:sym typeface="Calibri"/>
            </a:endParaRPr>
          </a:p>
        </p:txBody>
      </p:sp>
      <p:sp>
        <p:nvSpPr>
          <p:cNvPr id="148" name="TekstSylinder 147"/>
          <p:cNvSpPr txBox="1"/>
          <p:nvPr/>
        </p:nvSpPr>
        <p:spPr>
          <a:xfrm>
            <a:off x="5807621" y="2420888"/>
            <a:ext cx="636587" cy="261610"/>
          </a:xfrm>
          <a:prstGeom prst="rect">
            <a:avLst/>
          </a:prstGeom>
          <a:noFill/>
        </p:spPr>
        <p:txBody>
          <a:bodyPr wrap="square" rtlCol="0">
            <a:spAutoFit/>
          </a:bodyPr>
          <a:lstStyle/>
          <a:p>
            <a:pPr algn="ctr"/>
            <a:r>
              <a:rPr lang="nb-NO" sz="1100" dirty="0"/>
              <a:t>12,6%</a:t>
            </a:r>
          </a:p>
        </p:txBody>
      </p:sp>
      <p:sp>
        <p:nvSpPr>
          <p:cNvPr id="149" name="TekstSylinder 148"/>
          <p:cNvSpPr txBox="1"/>
          <p:nvPr/>
        </p:nvSpPr>
        <p:spPr>
          <a:xfrm>
            <a:off x="6815733" y="2420888"/>
            <a:ext cx="636587" cy="261610"/>
          </a:xfrm>
          <a:prstGeom prst="rect">
            <a:avLst/>
          </a:prstGeom>
          <a:noFill/>
        </p:spPr>
        <p:txBody>
          <a:bodyPr wrap="square" rtlCol="0">
            <a:spAutoFit/>
          </a:bodyPr>
          <a:lstStyle/>
          <a:p>
            <a:pPr algn="ctr"/>
            <a:r>
              <a:rPr lang="nb-NO" sz="1100" dirty="0"/>
              <a:t>2,7%</a:t>
            </a:r>
          </a:p>
        </p:txBody>
      </p:sp>
      <p:sp>
        <p:nvSpPr>
          <p:cNvPr id="150" name="TekstSylinder 149"/>
          <p:cNvSpPr txBox="1"/>
          <p:nvPr/>
        </p:nvSpPr>
        <p:spPr>
          <a:xfrm>
            <a:off x="7823845" y="2420888"/>
            <a:ext cx="636587" cy="261610"/>
          </a:xfrm>
          <a:prstGeom prst="rect">
            <a:avLst/>
          </a:prstGeom>
          <a:noFill/>
        </p:spPr>
        <p:txBody>
          <a:bodyPr wrap="square" rtlCol="0">
            <a:spAutoFit/>
          </a:bodyPr>
          <a:lstStyle/>
          <a:p>
            <a:pPr algn="ctr"/>
            <a:r>
              <a:rPr lang="nb-NO" sz="1100" dirty="0"/>
              <a:t>32,9%</a:t>
            </a:r>
          </a:p>
        </p:txBody>
      </p:sp>
      <p:sp>
        <p:nvSpPr>
          <p:cNvPr id="158" name="Rektangel 157"/>
          <p:cNvSpPr/>
          <p:nvPr/>
        </p:nvSpPr>
        <p:spPr>
          <a:xfrm>
            <a:off x="539552" y="3833813"/>
            <a:ext cx="2628000" cy="2070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9" name="TekstSylinder 158"/>
          <p:cNvSpPr txBox="1"/>
          <p:nvPr/>
        </p:nvSpPr>
        <p:spPr>
          <a:xfrm>
            <a:off x="1007896" y="3826203"/>
            <a:ext cx="2051936" cy="261610"/>
          </a:xfrm>
          <a:prstGeom prst="rect">
            <a:avLst/>
          </a:prstGeom>
          <a:noFill/>
        </p:spPr>
        <p:txBody>
          <a:bodyPr wrap="square" rtlCol="0">
            <a:spAutoFit/>
          </a:bodyPr>
          <a:lstStyle/>
          <a:p>
            <a:r>
              <a:rPr lang="nb-NO" sz="1100" dirty="0"/>
              <a:t>Dekningsgrad: Humanistiske fag</a:t>
            </a:r>
          </a:p>
        </p:txBody>
      </p:sp>
      <p:graphicFrame>
        <p:nvGraphicFramePr>
          <p:cNvPr id="160" name="Objekt 159"/>
          <p:cNvGraphicFramePr>
            <a:graphicFrameLocks/>
          </p:cNvGraphicFramePr>
          <p:nvPr>
            <p:custDataLst>
              <p:tags r:id="rId31"/>
            </p:custDataLst>
            <p:extLst>
              <p:ext uri="{D42A27DB-BD31-4B8C-83A1-F6EECF244321}">
                <p14:modId xmlns:p14="http://schemas.microsoft.com/office/powerpoint/2010/main" val="861063225"/>
              </p:ext>
            </p:extLst>
          </p:nvPr>
        </p:nvGraphicFramePr>
        <p:xfrm>
          <a:off x="3695700" y="4343400"/>
          <a:ext cx="2104999" cy="1342920"/>
        </p:xfrm>
        <a:graphic>
          <a:graphicData uri="http://schemas.openxmlformats.org/presentationml/2006/ole">
            <mc:AlternateContent xmlns:mc="http://schemas.openxmlformats.org/markup-compatibility/2006">
              <mc:Choice xmlns:v="urn:schemas-microsoft-com:vml" Requires="v">
                <p:oleObj spid="_x0000_s4845" name="Chart" r:id="rId74" imgW="2104999" imgH="1342920" progId="MSGraph.Chart.8">
                  <p:embed followColorScheme="full"/>
                </p:oleObj>
              </mc:Choice>
              <mc:Fallback>
                <p:oleObj name="Chart" r:id="rId74" imgW="2104999" imgH="1342920" progId="MSGraph.Chart.8">
                  <p:embed followColorScheme="full"/>
                  <p:pic>
                    <p:nvPicPr>
                      <p:cNvPr id="0" name="Picture 725"/>
                      <p:cNvPicPr>
                        <a:picLocks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695700" y="4343400"/>
                        <a:ext cx="2104999" cy="1342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 name="Rektangel 170"/>
          <p:cNvSpPr/>
          <p:nvPr>
            <p:custDataLst>
              <p:tags r:id="rId32"/>
            </p:custDataLst>
          </p:nvPr>
        </p:nvSpPr>
        <p:spPr bwMode="gray">
          <a:xfrm>
            <a:off x="3389313" y="439102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07BD184A-977A-4927-AC2A-3DB3B2E1EE83}" type="datetime'''''''''5''0''''''''''''''''''''''''''.''''''''0''''''''00'">
              <a:rPr lang="en-US" sz="1000">
                <a:solidFill>
                  <a:schemeClr val="tx1"/>
                </a:solidFill>
              </a:rPr>
              <a:pPr algn="r">
                <a:spcBef>
                  <a:spcPct val="0"/>
                </a:spcBef>
                <a:spcAft>
                  <a:spcPct val="0"/>
                </a:spcAft>
              </a:pPr>
              <a:t>50.000</a:t>
            </a:fld>
            <a:endParaRPr lang="nb-NO" sz="1000">
              <a:solidFill>
                <a:schemeClr val="tx1"/>
              </a:solidFill>
              <a:sym typeface="+mn-lt"/>
            </a:endParaRPr>
          </a:p>
        </p:txBody>
      </p:sp>
      <p:sp>
        <p:nvSpPr>
          <p:cNvPr id="170" name="Rektangel 169"/>
          <p:cNvSpPr/>
          <p:nvPr>
            <p:custDataLst>
              <p:tags r:id="rId33"/>
            </p:custDataLst>
          </p:nvPr>
        </p:nvSpPr>
        <p:spPr bwMode="gray">
          <a:xfrm>
            <a:off x="3389313" y="461010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F9127330-EDBD-4925-B6B7-6006916A32E3}" type="datetime'4''''''''''''0''.''''''''''''''0''0''''''''''''0'''''''''''''">
              <a:rPr lang="en-US" sz="1000">
                <a:solidFill>
                  <a:schemeClr val="tx1"/>
                </a:solidFill>
              </a:rPr>
              <a:pPr algn="r">
                <a:spcBef>
                  <a:spcPct val="0"/>
                </a:spcBef>
                <a:spcAft>
                  <a:spcPct val="0"/>
                </a:spcAft>
              </a:pPr>
              <a:t>40.000</a:t>
            </a:fld>
            <a:endParaRPr lang="nb-NO" sz="1000">
              <a:solidFill>
                <a:schemeClr val="tx1"/>
              </a:solidFill>
              <a:sym typeface="+mn-lt"/>
            </a:endParaRPr>
          </a:p>
        </p:txBody>
      </p:sp>
      <p:sp>
        <p:nvSpPr>
          <p:cNvPr id="169" name="Rektangel 168"/>
          <p:cNvSpPr/>
          <p:nvPr>
            <p:custDataLst>
              <p:tags r:id="rId34"/>
            </p:custDataLst>
          </p:nvPr>
        </p:nvSpPr>
        <p:spPr bwMode="gray">
          <a:xfrm>
            <a:off x="3389313" y="483870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7D584248-E144-4E91-A8E5-D011F083FF5A}" type="datetime'3''''''''''''0''''''''.''0''''0''''''0'''''''''''''''''''''''">
              <a:rPr lang="en-US" sz="1000">
                <a:solidFill>
                  <a:schemeClr val="tx1"/>
                </a:solidFill>
              </a:rPr>
              <a:pPr algn="r">
                <a:spcBef>
                  <a:spcPct val="0"/>
                </a:spcBef>
                <a:spcAft>
                  <a:spcPct val="0"/>
                </a:spcAft>
              </a:pPr>
              <a:t>30.000</a:t>
            </a:fld>
            <a:endParaRPr lang="nb-NO" sz="1000">
              <a:solidFill>
                <a:schemeClr val="tx1"/>
              </a:solidFill>
              <a:sym typeface="+mn-lt"/>
            </a:endParaRPr>
          </a:p>
        </p:txBody>
      </p:sp>
      <p:sp>
        <p:nvSpPr>
          <p:cNvPr id="168" name="Rektangel 167"/>
          <p:cNvSpPr/>
          <p:nvPr>
            <p:custDataLst>
              <p:tags r:id="rId35"/>
            </p:custDataLst>
          </p:nvPr>
        </p:nvSpPr>
        <p:spPr bwMode="gray">
          <a:xfrm>
            <a:off x="3389313" y="505777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29CAB258-5764-4F3A-9303-12025F945A74}" type="datetime'''''''''''''2''''''0''''.''0''''''''''''00'''''''''''''''''''">
              <a:rPr lang="en-US" sz="1000">
                <a:solidFill>
                  <a:schemeClr val="tx1"/>
                </a:solidFill>
              </a:rPr>
              <a:pPr algn="r">
                <a:spcBef>
                  <a:spcPct val="0"/>
                </a:spcBef>
                <a:spcAft>
                  <a:spcPct val="0"/>
                </a:spcAft>
              </a:pPr>
              <a:t>20.000</a:t>
            </a:fld>
            <a:endParaRPr lang="nb-NO" sz="1000">
              <a:solidFill>
                <a:schemeClr val="tx1"/>
              </a:solidFill>
              <a:sym typeface="+mn-lt"/>
            </a:endParaRPr>
          </a:p>
        </p:txBody>
      </p:sp>
      <p:sp>
        <p:nvSpPr>
          <p:cNvPr id="79" name="Rektangel 78"/>
          <p:cNvSpPr/>
          <p:nvPr>
            <p:custDataLst>
              <p:tags r:id="rId36"/>
            </p:custDataLst>
          </p:nvPr>
        </p:nvSpPr>
        <p:spPr bwMode="gray">
          <a:xfrm>
            <a:off x="3389313" y="528637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3053376D-B13F-441F-9943-D02D3A42609F}" type="datetime'''''''''''1''0''''''''.''''''''''''''0''''''''0''0'">
              <a:rPr lang="en-US" sz="1000">
                <a:solidFill>
                  <a:schemeClr val="tx1"/>
                </a:solidFill>
              </a:rPr>
              <a:pPr algn="r">
                <a:spcBef>
                  <a:spcPct val="0"/>
                </a:spcBef>
                <a:spcAft>
                  <a:spcPct val="0"/>
                </a:spcAft>
              </a:pPr>
              <a:t>10.000</a:t>
            </a:fld>
            <a:endParaRPr lang="nb-NO" sz="1000">
              <a:solidFill>
                <a:schemeClr val="tx1"/>
              </a:solidFill>
              <a:sym typeface="+mn-lt"/>
            </a:endParaRPr>
          </a:p>
        </p:txBody>
      </p:sp>
      <p:sp>
        <p:nvSpPr>
          <p:cNvPr id="71" name="Rektangel 70"/>
          <p:cNvSpPr/>
          <p:nvPr>
            <p:custDataLst>
              <p:tags r:id="rId37"/>
            </p:custDataLst>
          </p:nvPr>
        </p:nvSpPr>
        <p:spPr bwMode="gray">
          <a:xfrm>
            <a:off x="3681413" y="5505450"/>
            <a:ext cx="650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A84E1B83-B15B-420B-BA8E-5AA795FC89BE}" type="datetime'''''''''0'''''''''''''''''">
              <a:rPr lang="en-US" sz="1000">
                <a:solidFill>
                  <a:schemeClr val="tx1"/>
                </a:solidFill>
              </a:rPr>
              <a:pPr algn="r">
                <a:spcBef>
                  <a:spcPct val="0"/>
                </a:spcBef>
                <a:spcAft>
                  <a:spcPct val="0"/>
                </a:spcAft>
              </a:pPr>
              <a:t>0</a:t>
            </a:fld>
            <a:endParaRPr lang="nb-NO" sz="1000">
              <a:solidFill>
                <a:schemeClr val="tx1"/>
              </a:solidFill>
              <a:sym typeface="+mn-lt"/>
            </a:endParaRPr>
          </a:p>
        </p:txBody>
      </p:sp>
      <p:sp>
        <p:nvSpPr>
          <p:cNvPr id="162" name="Rektangel 161"/>
          <p:cNvSpPr/>
          <p:nvPr>
            <p:custDataLst>
              <p:tags r:id="rId38"/>
            </p:custDataLst>
          </p:nvPr>
        </p:nvSpPr>
        <p:spPr bwMode="auto">
          <a:xfrm>
            <a:off x="5233988" y="5699125"/>
            <a:ext cx="3159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lstStyle/>
          <a:p>
            <a:pPr algn="ctr">
              <a:spcBef>
                <a:spcPct val="0"/>
              </a:spcBef>
              <a:spcAft>
                <a:spcPct val="0"/>
              </a:spcAft>
            </a:pPr>
            <a:fld id="{95B5C76B-5437-4530-AC80-C508E7FC6CA1}" type="datetime'''''''T''''''o''''t''a''''l''''''''''''''''t'''''''''''">
              <a:rPr lang="en-US" sz="1000">
                <a:solidFill>
                  <a:schemeClr val="tx1"/>
                </a:solidFill>
              </a:rPr>
              <a:pPr algn="ctr">
                <a:spcBef>
                  <a:spcPct val="0"/>
                </a:spcBef>
                <a:spcAft>
                  <a:spcPct val="0"/>
                </a:spcAft>
              </a:pPr>
              <a:t>Totalt</a:t>
            </a:fld>
            <a:endParaRPr lang="nb-NO" sz="1000">
              <a:solidFill>
                <a:schemeClr val="tx1"/>
              </a:solidFill>
              <a:latin typeface="Calibri"/>
              <a:sym typeface="Calibri"/>
            </a:endParaRPr>
          </a:p>
        </p:txBody>
      </p:sp>
      <p:sp>
        <p:nvSpPr>
          <p:cNvPr id="161" name="Rektangel 160"/>
          <p:cNvSpPr/>
          <p:nvPr>
            <p:custDataLst>
              <p:tags r:id="rId39"/>
            </p:custDataLst>
          </p:nvPr>
        </p:nvSpPr>
        <p:spPr bwMode="auto">
          <a:xfrm>
            <a:off x="4508500" y="5699125"/>
            <a:ext cx="52863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3E783AAB-B46A-4725-BA2E-9FB694420613}" type="datetime'S''''''''''t''ud''''''''''e''''n''t''''''''''''er'''''''''">
              <a:rPr lang="en-US" sz="1000">
                <a:solidFill>
                  <a:schemeClr val="tx1"/>
                </a:solidFill>
              </a:rPr>
              <a:pPr algn="ctr">
                <a:spcBef>
                  <a:spcPct val="0"/>
                </a:spcBef>
                <a:spcAft>
                  <a:spcPct val="0"/>
                </a:spcAft>
              </a:pPr>
              <a:t>Studenter</a:t>
            </a:fld>
            <a:endParaRPr lang="nb-NO" sz="1000" dirty="0">
              <a:solidFill>
                <a:schemeClr val="tx1"/>
              </a:solidFill>
              <a:sym typeface="+mn-lt"/>
            </a:endParaRPr>
          </a:p>
        </p:txBody>
      </p:sp>
      <p:sp>
        <p:nvSpPr>
          <p:cNvPr id="163" name="Rektangel 162"/>
          <p:cNvSpPr/>
          <p:nvPr>
            <p:custDataLst>
              <p:tags r:id="rId40"/>
            </p:custDataLst>
          </p:nvPr>
        </p:nvSpPr>
        <p:spPr bwMode="auto">
          <a:xfrm>
            <a:off x="3863975" y="5699125"/>
            <a:ext cx="5778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F5E4D7D9-429A-4670-9865-D179E4E340D7}" type="datetime'''S''''''''y''s''''''s''''''e''l''''''sa''''t''''''t''''''''e'">
              <a:rPr lang="en-US" sz="1000">
                <a:solidFill>
                  <a:schemeClr val="tx1"/>
                </a:solidFill>
              </a:rPr>
              <a:pPr algn="ctr">
                <a:spcBef>
                  <a:spcPct val="0"/>
                </a:spcBef>
                <a:spcAft>
                  <a:spcPct val="0"/>
                </a:spcAft>
              </a:pPr>
              <a:t>Sysselsatte</a:t>
            </a:fld>
            <a:endParaRPr lang="nb-NO" sz="1000" dirty="0">
              <a:solidFill>
                <a:schemeClr val="tx1"/>
              </a:solidFill>
              <a:sym typeface="+mn-lt"/>
            </a:endParaRPr>
          </a:p>
        </p:txBody>
      </p:sp>
      <p:sp>
        <p:nvSpPr>
          <p:cNvPr id="164" name="Rektangel 163"/>
          <p:cNvSpPr/>
          <p:nvPr>
            <p:custDataLst>
              <p:tags r:id="rId41"/>
            </p:custDataLst>
          </p:nvPr>
        </p:nvSpPr>
        <p:spPr bwMode="auto">
          <a:xfrm>
            <a:off x="1422400" y="3584575"/>
            <a:ext cx="179387" cy="133350"/>
          </a:xfrm>
          <a:prstGeom prst="rect">
            <a:avLst/>
          </a:prstGeom>
          <a:solidFill>
            <a:srgbClr val="DFE5EF"/>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5" name="Rektangel 164"/>
          <p:cNvSpPr/>
          <p:nvPr>
            <p:custDataLst>
              <p:tags r:id="rId42"/>
            </p:custDataLst>
          </p:nvPr>
        </p:nvSpPr>
        <p:spPr bwMode="auto">
          <a:xfrm>
            <a:off x="584200" y="3584575"/>
            <a:ext cx="179387" cy="133350"/>
          </a:xfrm>
          <a:prstGeom prst="rect">
            <a:avLst/>
          </a:prstGeom>
          <a:solidFill>
            <a:srgbClr val="C3CFE1"/>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7" name="Rektangel 166"/>
          <p:cNvSpPr/>
          <p:nvPr>
            <p:custDataLst>
              <p:tags r:id="rId43"/>
            </p:custDataLst>
          </p:nvPr>
        </p:nvSpPr>
        <p:spPr bwMode="auto">
          <a:xfrm>
            <a:off x="1652588" y="3581400"/>
            <a:ext cx="6413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A0C77E89-123A-4CA8-ABCF-D838B4D2A73D}" type="datetime'''''M''ed''''''''l''e''''''mm''''''''er'''''">
              <a:rPr lang="en-US" sz="1000">
                <a:solidFill>
                  <a:schemeClr val="tx1"/>
                </a:solidFill>
              </a:rPr>
              <a:pPr>
                <a:spcBef>
                  <a:spcPct val="0"/>
                </a:spcBef>
                <a:spcAft>
                  <a:spcPct val="0"/>
                </a:spcAft>
              </a:pPr>
              <a:t>Medlemmer</a:t>
            </a:fld>
            <a:endParaRPr lang="nb-NO" sz="1000">
              <a:solidFill>
                <a:schemeClr val="tx1"/>
              </a:solidFill>
              <a:latin typeface="Calibri"/>
              <a:sym typeface="Calibri"/>
            </a:endParaRPr>
          </a:p>
        </p:txBody>
      </p:sp>
      <p:sp>
        <p:nvSpPr>
          <p:cNvPr id="166" name="Rektangel 165"/>
          <p:cNvSpPr/>
          <p:nvPr>
            <p:custDataLst>
              <p:tags r:id="rId44"/>
            </p:custDataLst>
          </p:nvPr>
        </p:nvSpPr>
        <p:spPr bwMode="auto">
          <a:xfrm>
            <a:off x="814389" y="3581400"/>
            <a:ext cx="5064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0DE08AFB-390F-4DE5-B461-A2CBABD38674}" type="datetime'''Ma''''''''rked''''''e''''''''''''''''''t'''''''''''''''''">
              <a:rPr lang="en-US" sz="1000">
                <a:solidFill>
                  <a:schemeClr val="tx1"/>
                </a:solidFill>
              </a:rPr>
              <a:pPr>
                <a:spcBef>
                  <a:spcPct val="0"/>
                </a:spcBef>
                <a:spcAft>
                  <a:spcPct val="0"/>
                </a:spcAft>
              </a:pPr>
              <a:t>Markedet</a:t>
            </a:fld>
            <a:endParaRPr lang="nb-NO" sz="1000">
              <a:solidFill>
                <a:schemeClr val="tx1"/>
              </a:solidFill>
              <a:sym typeface="+mn-lt"/>
            </a:endParaRPr>
          </a:p>
        </p:txBody>
      </p:sp>
      <p:graphicFrame>
        <p:nvGraphicFramePr>
          <p:cNvPr id="172" name="Objekt 171"/>
          <p:cNvGraphicFramePr>
            <a:graphicFrameLocks/>
          </p:cNvGraphicFramePr>
          <p:nvPr>
            <p:custDataLst>
              <p:tags r:id="rId45"/>
            </p:custDataLst>
            <p:extLst>
              <p:ext uri="{D42A27DB-BD31-4B8C-83A1-F6EECF244321}">
                <p14:modId xmlns:p14="http://schemas.microsoft.com/office/powerpoint/2010/main" val="570445349"/>
              </p:ext>
            </p:extLst>
          </p:nvPr>
        </p:nvGraphicFramePr>
        <p:xfrm>
          <a:off x="876300" y="4343399"/>
          <a:ext cx="2381148" cy="1324024"/>
        </p:xfrm>
        <a:graphic>
          <a:graphicData uri="http://schemas.openxmlformats.org/presentationml/2006/ole">
            <mc:AlternateContent xmlns:mc="http://schemas.openxmlformats.org/markup-compatibility/2006">
              <mc:Choice xmlns:v="urn:schemas-microsoft-com:vml" Requires="v">
                <p:oleObj spid="_x0000_s4846" name="Chart" r:id="rId76" imgW="2381148" imgH="1324024" progId="MSGraph.Chart.8">
                  <p:embed followColorScheme="full"/>
                </p:oleObj>
              </mc:Choice>
              <mc:Fallback>
                <p:oleObj name="Chart" r:id="rId76" imgW="2381148" imgH="1324024" progId="MSGraph.Chart.8">
                  <p:embed followColorScheme="full"/>
                  <p:pic>
                    <p:nvPicPr>
                      <p:cNvPr id="0" name="Picture 726"/>
                      <p:cNvPicPr>
                        <a:picLocks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876300" y="4343399"/>
                        <a:ext cx="2381148" cy="1324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 name="Rektangel 185"/>
          <p:cNvSpPr/>
          <p:nvPr>
            <p:custDataLst>
              <p:tags r:id="rId46"/>
            </p:custDataLst>
          </p:nvPr>
        </p:nvSpPr>
        <p:spPr bwMode="gray">
          <a:xfrm>
            <a:off x="579438" y="43624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29B8EF43-9A72-461B-ADFB-E82A358ED9F1}" type="datetime'2''5''''''''''''''''.''00''''''0'''''''''''''''">
              <a:rPr lang="en-US" sz="1000">
                <a:solidFill>
                  <a:schemeClr val="tx1"/>
                </a:solidFill>
              </a:rPr>
              <a:pPr algn="r">
                <a:spcBef>
                  <a:spcPct val="0"/>
                </a:spcBef>
                <a:spcAft>
                  <a:spcPct val="0"/>
                </a:spcAft>
              </a:pPr>
              <a:t>25.000</a:t>
            </a:fld>
            <a:endParaRPr lang="nb-NO" sz="1000">
              <a:solidFill>
                <a:schemeClr val="tx1"/>
              </a:solidFill>
              <a:sym typeface="+mn-lt"/>
            </a:endParaRPr>
          </a:p>
        </p:txBody>
      </p:sp>
      <p:sp>
        <p:nvSpPr>
          <p:cNvPr id="185" name="Rektangel 184"/>
          <p:cNvSpPr/>
          <p:nvPr>
            <p:custDataLst>
              <p:tags r:id="rId47"/>
            </p:custDataLst>
          </p:nvPr>
        </p:nvSpPr>
        <p:spPr bwMode="gray">
          <a:xfrm>
            <a:off x="579438" y="458152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FAD14EDA-F049-47B7-BC6A-4CB4C9E1FD99}" type="datetime'''''''''''''''''''''''''20.00''''''''0'''''''">
              <a:rPr lang="en-US" sz="1000">
                <a:solidFill>
                  <a:schemeClr val="tx1"/>
                </a:solidFill>
              </a:rPr>
              <a:pPr algn="r">
                <a:spcBef>
                  <a:spcPct val="0"/>
                </a:spcBef>
                <a:spcAft>
                  <a:spcPct val="0"/>
                </a:spcAft>
              </a:pPr>
              <a:t>20.000</a:t>
            </a:fld>
            <a:endParaRPr lang="nb-NO" sz="1000">
              <a:solidFill>
                <a:schemeClr val="tx1"/>
              </a:solidFill>
              <a:sym typeface="+mn-lt"/>
            </a:endParaRPr>
          </a:p>
        </p:txBody>
      </p:sp>
      <p:sp>
        <p:nvSpPr>
          <p:cNvPr id="184" name="Rektangel 183"/>
          <p:cNvSpPr/>
          <p:nvPr>
            <p:custDataLst>
              <p:tags r:id="rId48"/>
            </p:custDataLst>
          </p:nvPr>
        </p:nvSpPr>
        <p:spPr bwMode="gray">
          <a:xfrm>
            <a:off x="579438" y="481012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84F7B1FC-B695-430A-A64D-6FF0065FC969}" type="datetime'''1''''''''''''''''''5''''''''''.''''''0''''''''0''0'''">
              <a:rPr lang="en-US" sz="1000">
                <a:solidFill>
                  <a:schemeClr val="tx1"/>
                </a:solidFill>
              </a:rPr>
              <a:pPr algn="r">
                <a:spcBef>
                  <a:spcPct val="0"/>
                </a:spcBef>
                <a:spcAft>
                  <a:spcPct val="0"/>
                </a:spcAft>
              </a:pPr>
              <a:t>15.000</a:t>
            </a:fld>
            <a:endParaRPr lang="nb-NO" sz="1000">
              <a:solidFill>
                <a:schemeClr val="tx1"/>
              </a:solidFill>
              <a:sym typeface="+mn-lt"/>
            </a:endParaRPr>
          </a:p>
        </p:txBody>
      </p:sp>
      <p:sp>
        <p:nvSpPr>
          <p:cNvPr id="183" name="Rektangel 182"/>
          <p:cNvSpPr/>
          <p:nvPr>
            <p:custDataLst>
              <p:tags r:id="rId49"/>
            </p:custDataLst>
          </p:nvPr>
        </p:nvSpPr>
        <p:spPr bwMode="gray">
          <a:xfrm>
            <a:off x="579438" y="502920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6BC2030B-7B64-4CDD-A65A-8603CA4FBB8B}" type="datetime'''1''''''''0''''''.00''''''''''''''''''''''''''0'''''''''">
              <a:rPr lang="en-US" sz="1000">
                <a:solidFill>
                  <a:schemeClr val="tx1"/>
                </a:solidFill>
              </a:rPr>
              <a:pPr algn="r">
                <a:spcBef>
                  <a:spcPct val="0"/>
                </a:spcBef>
                <a:spcAft>
                  <a:spcPct val="0"/>
                </a:spcAft>
              </a:pPr>
              <a:t>10.000</a:t>
            </a:fld>
            <a:endParaRPr lang="nb-NO" sz="1000">
              <a:solidFill>
                <a:schemeClr val="tx1"/>
              </a:solidFill>
              <a:sym typeface="+mn-lt"/>
            </a:endParaRPr>
          </a:p>
        </p:txBody>
      </p:sp>
      <p:sp>
        <p:nvSpPr>
          <p:cNvPr id="182" name="Rektangel 181"/>
          <p:cNvSpPr/>
          <p:nvPr>
            <p:custDataLst>
              <p:tags r:id="rId50"/>
            </p:custDataLst>
          </p:nvPr>
        </p:nvSpPr>
        <p:spPr bwMode="gray">
          <a:xfrm>
            <a:off x="644525" y="5257800"/>
            <a:ext cx="2921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1E543C57-18CA-4F94-ADF5-60960917991C}" type="datetime'''''''''''''''''5''''''''''''''.0''''''''''0''''''''0'">
              <a:rPr lang="en-US" sz="1000">
                <a:solidFill>
                  <a:schemeClr val="tx1"/>
                </a:solidFill>
              </a:rPr>
              <a:pPr algn="r">
                <a:spcBef>
                  <a:spcPct val="0"/>
                </a:spcBef>
                <a:spcAft>
                  <a:spcPct val="0"/>
                </a:spcAft>
              </a:pPr>
              <a:t>5.000</a:t>
            </a:fld>
            <a:endParaRPr lang="nb-NO" sz="1000">
              <a:solidFill>
                <a:schemeClr val="tx1"/>
              </a:solidFill>
              <a:sym typeface="+mn-lt"/>
            </a:endParaRPr>
          </a:p>
        </p:txBody>
      </p:sp>
      <p:sp>
        <p:nvSpPr>
          <p:cNvPr id="181" name="Rektangel 180"/>
          <p:cNvSpPr/>
          <p:nvPr>
            <p:custDataLst>
              <p:tags r:id="rId51"/>
            </p:custDataLst>
          </p:nvPr>
        </p:nvSpPr>
        <p:spPr bwMode="gray">
          <a:xfrm>
            <a:off x="871538" y="5476875"/>
            <a:ext cx="650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D1203562-0B67-45F5-8A13-11A3E9AC899C}" type="datetime'''''''''''''''''''''''''''''''''''''''''''0'''''">
              <a:rPr lang="en-US" sz="1000">
                <a:solidFill>
                  <a:schemeClr val="tx1"/>
                </a:solidFill>
              </a:rPr>
              <a:pPr algn="r">
                <a:spcBef>
                  <a:spcPct val="0"/>
                </a:spcBef>
                <a:spcAft>
                  <a:spcPct val="0"/>
                </a:spcAft>
              </a:pPr>
              <a:t>0</a:t>
            </a:fld>
            <a:endParaRPr lang="nb-NO" sz="1000">
              <a:solidFill>
                <a:schemeClr val="tx1"/>
              </a:solidFill>
              <a:sym typeface="+mn-lt"/>
            </a:endParaRPr>
          </a:p>
        </p:txBody>
      </p:sp>
      <p:sp>
        <p:nvSpPr>
          <p:cNvPr id="173" name="Rektangel 172"/>
          <p:cNvSpPr/>
          <p:nvPr>
            <p:custDataLst>
              <p:tags r:id="rId52"/>
            </p:custDataLst>
          </p:nvPr>
        </p:nvSpPr>
        <p:spPr bwMode="auto">
          <a:xfrm>
            <a:off x="2636838" y="5670550"/>
            <a:ext cx="519113"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E93F8A77-B57C-43A0-8165-2C2C9274CFF6}" type="datetime'''''''''''''''stu''''d''''''''''''''''''''e''n''''''''ter'">
              <a:rPr lang="en-US" sz="1000">
                <a:solidFill>
                  <a:schemeClr val="tx1"/>
                </a:solidFill>
              </a:rPr>
              <a:pPr algn="ctr">
                <a:spcBef>
                  <a:spcPct val="0"/>
                </a:spcBef>
                <a:spcAft>
                  <a:spcPct val="0"/>
                </a:spcAft>
              </a:pPr>
              <a:t>studenter</a:t>
            </a:fld>
            <a:endParaRPr lang="nb-NO" sz="1000">
              <a:solidFill>
                <a:schemeClr val="tx1"/>
              </a:solidFill>
              <a:sym typeface="+mn-lt"/>
            </a:endParaRPr>
          </a:p>
        </p:txBody>
      </p:sp>
      <p:sp>
        <p:nvSpPr>
          <p:cNvPr id="174" name="Rektangel 173"/>
          <p:cNvSpPr/>
          <p:nvPr>
            <p:custDataLst>
              <p:tags r:id="rId53"/>
            </p:custDataLst>
          </p:nvPr>
        </p:nvSpPr>
        <p:spPr bwMode="auto">
          <a:xfrm>
            <a:off x="2112963" y="5670550"/>
            <a:ext cx="5095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BC4C95C6-835F-4779-8071-1CB187AC6AFF}" type="datetime'o''''''f''f''e''''n''t''''''''l''''''i''''''''ge'''''''''''''">
              <a:rPr lang="en-US" sz="1000">
                <a:solidFill>
                  <a:schemeClr val="tx1"/>
                </a:solidFill>
              </a:rPr>
              <a:pPr algn="ctr">
                <a:spcBef>
                  <a:spcPct val="0"/>
                </a:spcBef>
                <a:spcAft>
                  <a:spcPct val="0"/>
                </a:spcAft>
              </a:pPr>
              <a:t>offentlige</a:t>
            </a:fld>
            <a:endParaRPr lang="nb-NO" sz="1000">
              <a:solidFill>
                <a:schemeClr val="tx1"/>
              </a:solidFill>
              <a:sym typeface="+mn-lt"/>
            </a:endParaRPr>
          </a:p>
        </p:txBody>
      </p:sp>
      <p:sp>
        <p:nvSpPr>
          <p:cNvPr id="175" name="Rektangel 174"/>
          <p:cNvSpPr/>
          <p:nvPr>
            <p:custDataLst>
              <p:tags r:id="rId54"/>
            </p:custDataLst>
          </p:nvPr>
        </p:nvSpPr>
        <p:spPr bwMode="auto">
          <a:xfrm>
            <a:off x="1651000" y="5670550"/>
            <a:ext cx="37623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476C4E8E-6059-4EA5-B948-7031FDA14694}" type="datetime'''p''''''''r''''''''''''''''''''i''''''va''''''''''te'">
              <a:rPr lang="en-US" sz="1000">
                <a:solidFill>
                  <a:schemeClr val="tx1"/>
                </a:solidFill>
              </a:rPr>
              <a:pPr algn="ctr">
                <a:spcBef>
                  <a:spcPct val="0"/>
                </a:spcBef>
                <a:spcAft>
                  <a:spcPct val="0"/>
                </a:spcAft>
              </a:pPr>
              <a:t>private</a:t>
            </a:fld>
            <a:endParaRPr lang="nb-NO" sz="1000">
              <a:solidFill>
                <a:schemeClr val="tx1"/>
              </a:solidFill>
              <a:sym typeface="+mn-lt"/>
            </a:endParaRPr>
          </a:p>
        </p:txBody>
      </p:sp>
      <p:sp>
        <p:nvSpPr>
          <p:cNvPr id="176" name="Rektangel 175"/>
          <p:cNvSpPr/>
          <p:nvPr>
            <p:custDataLst>
              <p:tags r:id="rId55"/>
            </p:custDataLst>
          </p:nvPr>
        </p:nvSpPr>
        <p:spPr bwMode="auto">
          <a:xfrm>
            <a:off x="1016000" y="5670550"/>
            <a:ext cx="5778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CFBD67E7-7705-46C0-A78C-EF8270CEEDBC}" type="datetime'S''''''''''''y''''''''''''''s''s''''''''e''l''''''sa''''tt''e'">
              <a:rPr lang="en-US" sz="1000">
                <a:solidFill>
                  <a:schemeClr val="tx1"/>
                </a:solidFill>
              </a:rPr>
              <a:pPr algn="ctr">
                <a:spcBef>
                  <a:spcPct val="0"/>
                </a:spcBef>
                <a:spcAft>
                  <a:spcPct val="0"/>
                </a:spcAft>
              </a:pPr>
              <a:t>Sysselsatte</a:t>
            </a:fld>
            <a:endParaRPr lang="nb-NO" sz="1000" dirty="0">
              <a:solidFill>
                <a:schemeClr val="tx1"/>
              </a:solidFill>
              <a:sym typeface="+mn-lt"/>
            </a:endParaRPr>
          </a:p>
        </p:txBody>
      </p:sp>
      <p:graphicFrame>
        <p:nvGraphicFramePr>
          <p:cNvPr id="187" name="Objekt 186"/>
          <p:cNvGraphicFramePr>
            <a:graphicFrameLocks/>
          </p:cNvGraphicFramePr>
          <p:nvPr>
            <p:custDataLst>
              <p:tags r:id="rId56"/>
            </p:custDataLst>
            <p:extLst>
              <p:ext uri="{D42A27DB-BD31-4B8C-83A1-F6EECF244321}">
                <p14:modId xmlns:p14="http://schemas.microsoft.com/office/powerpoint/2010/main" val="3169886145"/>
              </p:ext>
            </p:extLst>
          </p:nvPr>
        </p:nvGraphicFramePr>
        <p:xfrm>
          <a:off x="6400800" y="4343400"/>
          <a:ext cx="2400314" cy="1342920"/>
        </p:xfrm>
        <a:graphic>
          <a:graphicData uri="http://schemas.openxmlformats.org/presentationml/2006/ole">
            <mc:AlternateContent xmlns:mc="http://schemas.openxmlformats.org/markup-compatibility/2006">
              <mc:Choice xmlns:v="urn:schemas-microsoft-com:vml" Requires="v">
                <p:oleObj spid="_x0000_s4847" name="Chart" r:id="rId78" imgW="2400314" imgH="1342920" progId="MSGraph.Chart.8">
                  <p:embed followColorScheme="full"/>
                </p:oleObj>
              </mc:Choice>
              <mc:Fallback>
                <p:oleObj name="Chart" r:id="rId78" imgW="2400314" imgH="1342920" progId="MSGraph.Chart.8">
                  <p:embed followColorScheme="full"/>
                  <p:pic>
                    <p:nvPicPr>
                      <p:cNvPr id="0" name="Picture 727"/>
                      <p:cNvPicPr>
                        <a:picLocks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6400800" y="4343400"/>
                        <a:ext cx="2400314" cy="1342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 name="Rektangel 199"/>
          <p:cNvSpPr/>
          <p:nvPr>
            <p:custDataLst>
              <p:tags r:id="rId57"/>
            </p:custDataLst>
          </p:nvPr>
        </p:nvSpPr>
        <p:spPr bwMode="gray">
          <a:xfrm>
            <a:off x="6094413" y="4391025"/>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07B22891-CDB4-4909-8931-989D053975AF}" type="datetime'''''''2''0.0''''''''0''''''''''''''0'''''''''''''''''''''''''">
              <a:rPr lang="en-US" sz="1000">
                <a:solidFill>
                  <a:schemeClr val="tx1"/>
                </a:solidFill>
              </a:rPr>
              <a:pPr algn="r">
                <a:spcBef>
                  <a:spcPct val="0"/>
                </a:spcBef>
                <a:spcAft>
                  <a:spcPct val="0"/>
                </a:spcAft>
              </a:pPr>
              <a:t>20.000</a:t>
            </a:fld>
            <a:endParaRPr lang="nb-NO" sz="1000">
              <a:solidFill>
                <a:schemeClr val="tx1"/>
              </a:solidFill>
              <a:sym typeface="+mn-lt"/>
            </a:endParaRPr>
          </a:p>
        </p:txBody>
      </p:sp>
      <p:sp>
        <p:nvSpPr>
          <p:cNvPr id="199" name="Rektangel 198"/>
          <p:cNvSpPr/>
          <p:nvPr>
            <p:custDataLst>
              <p:tags r:id="rId58"/>
            </p:custDataLst>
          </p:nvPr>
        </p:nvSpPr>
        <p:spPr bwMode="gray">
          <a:xfrm>
            <a:off x="6094413" y="466725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B1C0ED6D-FDCC-4BE9-9132-B0C1FDA74484}" type="datetime'''''''15''''''''''''''''''''''.''''''0''''00'''''''''''">
              <a:rPr lang="en-US" sz="1000">
                <a:solidFill>
                  <a:schemeClr val="tx1"/>
                </a:solidFill>
              </a:rPr>
              <a:pPr algn="r">
                <a:spcBef>
                  <a:spcPct val="0"/>
                </a:spcBef>
                <a:spcAft>
                  <a:spcPct val="0"/>
                </a:spcAft>
              </a:pPr>
              <a:t>15.000</a:t>
            </a:fld>
            <a:endParaRPr lang="nb-NO" sz="1000">
              <a:solidFill>
                <a:schemeClr val="tx1"/>
              </a:solidFill>
              <a:sym typeface="+mn-lt"/>
            </a:endParaRPr>
          </a:p>
        </p:txBody>
      </p:sp>
      <p:sp>
        <p:nvSpPr>
          <p:cNvPr id="198" name="Rektangel 197"/>
          <p:cNvSpPr/>
          <p:nvPr>
            <p:custDataLst>
              <p:tags r:id="rId59"/>
            </p:custDataLst>
          </p:nvPr>
        </p:nvSpPr>
        <p:spPr bwMode="gray">
          <a:xfrm>
            <a:off x="6094413" y="4953000"/>
            <a:ext cx="3571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CEF57D8F-6FD2-4821-A46A-2A4F2DDAC2E2}" type="datetime'''''''''1''''''0''''''''.''''0''0''0'''''''''''">
              <a:rPr lang="en-US" sz="1000">
                <a:solidFill>
                  <a:schemeClr val="tx1"/>
                </a:solidFill>
              </a:rPr>
              <a:pPr algn="r">
                <a:spcBef>
                  <a:spcPct val="0"/>
                </a:spcBef>
                <a:spcAft>
                  <a:spcPct val="0"/>
                </a:spcAft>
              </a:pPr>
              <a:t>10.000</a:t>
            </a:fld>
            <a:endParaRPr lang="nb-NO" sz="1000">
              <a:solidFill>
                <a:schemeClr val="tx1"/>
              </a:solidFill>
              <a:sym typeface="+mn-lt"/>
            </a:endParaRPr>
          </a:p>
        </p:txBody>
      </p:sp>
      <p:sp>
        <p:nvSpPr>
          <p:cNvPr id="197" name="Rektangel 196"/>
          <p:cNvSpPr/>
          <p:nvPr>
            <p:custDataLst>
              <p:tags r:id="rId60"/>
            </p:custDataLst>
          </p:nvPr>
        </p:nvSpPr>
        <p:spPr bwMode="gray">
          <a:xfrm>
            <a:off x="6159500" y="5229225"/>
            <a:ext cx="29210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EAD0A4C7-FB6D-48A5-9110-CDB4612FD062}" type="datetime'''''''5''''''.0''''''0''''''''''''''''''0'">
              <a:rPr lang="en-US" sz="1000">
                <a:solidFill>
                  <a:schemeClr val="tx1"/>
                </a:solidFill>
              </a:rPr>
              <a:pPr algn="r">
                <a:spcBef>
                  <a:spcPct val="0"/>
                </a:spcBef>
                <a:spcAft>
                  <a:spcPct val="0"/>
                </a:spcAft>
              </a:pPr>
              <a:t>5.000</a:t>
            </a:fld>
            <a:endParaRPr lang="nb-NO" sz="1000">
              <a:solidFill>
                <a:schemeClr val="tx1"/>
              </a:solidFill>
              <a:sym typeface="+mn-lt"/>
            </a:endParaRPr>
          </a:p>
        </p:txBody>
      </p:sp>
      <p:sp>
        <p:nvSpPr>
          <p:cNvPr id="196" name="Rektangel 195"/>
          <p:cNvSpPr/>
          <p:nvPr>
            <p:custDataLst>
              <p:tags r:id="rId61"/>
            </p:custDataLst>
          </p:nvPr>
        </p:nvSpPr>
        <p:spPr bwMode="gray">
          <a:xfrm>
            <a:off x="6386513" y="5505450"/>
            <a:ext cx="6508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spcBef>
                <a:spcPct val="0"/>
              </a:spcBef>
              <a:spcAft>
                <a:spcPct val="0"/>
              </a:spcAft>
            </a:pPr>
            <a:fld id="{A43E4372-CA0E-4BE8-82CC-6BC3E484EBB8}" type="datetime'''''''''''''''''''''''''''''''''''''''''''''''''''0'''''''''">
              <a:rPr lang="en-US" sz="1000">
                <a:solidFill>
                  <a:schemeClr val="tx1"/>
                </a:solidFill>
              </a:rPr>
              <a:pPr algn="r">
                <a:spcBef>
                  <a:spcPct val="0"/>
                </a:spcBef>
                <a:spcAft>
                  <a:spcPct val="0"/>
                </a:spcAft>
              </a:pPr>
              <a:t>0</a:t>
            </a:fld>
            <a:endParaRPr lang="nb-NO" sz="1000">
              <a:solidFill>
                <a:schemeClr val="tx1"/>
              </a:solidFill>
              <a:sym typeface="+mn-lt"/>
            </a:endParaRPr>
          </a:p>
        </p:txBody>
      </p:sp>
      <p:sp>
        <p:nvSpPr>
          <p:cNvPr id="188" name="Rektangel 187"/>
          <p:cNvSpPr/>
          <p:nvPr>
            <p:custDataLst>
              <p:tags r:id="rId62"/>
            </p:custDataLst>
          </p:nvPr>
        </p:nvSpPr>
        <p:spPr bwMode="auto">
          <a:xfrm>
            <a:off x="8161338" y="5699125"/>
            <a:ext cx="528638"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3EB320F1-2326-4413-BFBD-8C5F4DEB527B}" type="datetime'''''''S''''''''tu''''d''''''e''''n''te''''''''''r'''''''''">
              <a:rPr lang="en-US" sz="1000">
                <a:solidFill>
                  <a:schemeClr val="tx1"/>
                </a:solidFill>
              </a:rPr>
              <a:pPr algn="ctr">
                <a:spcBef>
                  <a:spcPct val="0"/>
                </a:spcBef>
                <a:spcAft>
                  <a:spcPct val="0"/>
                </a:spcAft>
              </a:pPr>
              <a:t>Studenter</a:t>
            </a:fld>
            <a:endParaRPr lang="nb-NO" sz="1000">
              <a:solidFill>
                <a:schemeClr val="tx1"/>
              </a:solidFill>
              <a:sym typeface="+mn-lt"/>
            </a:endParaRPr>
          </a:p>
        </p:txBody>
      </p:sp>
      <p:sp>
        <p:nvSpPr>
          <p:cNvPr id="189" name="Rektangel 188"/>
          <p:cNvSpPr/>
          <p:nvPr>
            <p:custDataLst>
              <p:tags r:id="rId63"/>
            </p:custDataLst>
          </p:nvPr>
        </p:nvSpPr>
        <p:spPr bwMode="auto">
          <a:xfrm>
            <a:off x="7627938" y="5699125"/>
            <a:ext cx="5270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67236C82-6766-4775-AF13-A3C628C4AF10}" type="datetime'''''''''Of''f''en''''''''''''''''''t''''l''''i''g''''''e'''">
              <a:rPr lang="en-US" sz="1000">
                <a:solidFill>
                  <a:schemeClr val="tx1"/>
                </a:solidFill>
              </a:rPr>
              <a:pPr algn="ctr">
                <a:spcBef>
                  <a:spcPct val="0"/>
                </a:spcBef>
                <a:spcAft>
                  <a:spcPct val="0"/>
                </a:spcAft>
              </a:pPr>
              <a:t>Offentlige</a:t>
            </a:fld>
            <a:endParaRPr lang="nb-NO" sz="1000">
              <a:solidFill>
                <a:schemeClr val="tx1"/>
              </a:solidFill>
              <a:sym typeface="+mn-lt"/>
            </a:endParaRPr>
          </a:p>
        </p:txBody>
      </p:sp>
      <p:sp>
        <p:nvSpPr>
          <p:cNvPr id="190" name="Rektangel 189"/>
          <p:cNvSpPr/>
          <p:nvPr>
            <p:custDataLst>
              <p:tags r:id="rId64"/>
            </p:custDataLst>
          </p:nvPr>
        </p:nvSpPr>
        <p:spPr bwMode="auto">
          <a:xfrm>
            <a:off x="7165975" y="5699125"/>
            <a:ext cx="3746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96310E1E-E1AD-4018-94A4-375EE73D4FD5}" type="datetime'''''''''''''''P''''''''r''''iv''''''''''''''at''''''''e'''">
              <a:rPr lang="en-US" sz="1000">
                <a:solidFill>
                  <a:schemeClr val="tx1"/>
                </a:solidFill>
              </a:rPr>
              <a:pPr algn="ctr">
                <a:spcBef>
                  <a:spcPct val="0"/>
                </a:spcBef>
                <a:spcAft>
                  <a:spcPct val="0"/>
                </a:spcAft>
              </a:pPr>
              <a:t>Private</a:t>
            </a:fld>
            <a:endParaRPr lang="nb-NO" sz="1000">
              <a:solidFill>
                <a:schemeClr val="tx1"/>
              </a:solidFill>
              <a:sym typeface="+mn-lt"/>
            </a:endParaRPr>
          </a:p>
        </p:txBody>
      </p:sp>
      <p:sp>
        <p:nvSpPr>
          <p:cNvPr id="191" name="Rektangel 190"/>
          <p:cNvSpPr/>
          <p:nvPr>
            <p:custDataLst>
              <p:tags r:id="rId65"/>
            </p:custDataLst>
          </p:nvPr>
        </p:nvSpPr>
        <p:spPr bwMode="auto">
          <a:xfrm>
            <a:off x="6526213" y="5699125"/>
            <a:ext cx="577850" cy="15240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t">
            <a:noAutofit/>
          </a:bodyPr>
          <a:lstStyle/>
          <a:p>
            <a:pPr algn="ctr">
              <a:spcBef>
                <a:spcPct val="0"/>
              </a:spcBef>
              <a:spcAft>
                <a:spcPct val="0"/>
              </a:spcAft>
            </a:pPr>
            <a:fld id="{3E3913C7-1EDC-4700-A62F-6E0C8766C9EA}" type="datetime'''Syssel''s''a''''''''''''''t''''t''e'''''''''''''''''''''">
              <a:rPr lang="en-US" sz="1000">
                <a:solidFill>
                  <a:schemeClr val="tx1"/>
                </a:solidFill>
              </a:rPr>
              <a:pPr algn="ctr">
                <a:spcBef>
                  <a:spcPct val="0"/>
                </a:spcBef>
                <a:spcAft>
                  <a:spcPct val="0"/>
                </a:spcAft>
              </a:pPr>
              <a:t>Sysselsatte</a:t>
            </a:fld>
            <a:endParaRPr lang="nb-NO" sz="1000" dirty="0">
              <a:solidFill>
                <a:schemeClr val="tx1"/>
              </a:solidFill>
              <a:sym typeface="+mn-lt"/>
            </a:endParaRPr>
          </a:p>
        </p:txBody>
      </p:sp>
      <p:sp>
        <p:nvSpPr>
          <p:cNvPr id="117" name="TekstSylinder 116"/>
          <p:cNvSpPr txBox="1"/>
          <p:nvPr/>
        </p:nvSpPr>
        <p:spPr>
          <a:xfrm>
            <a:off x="6588224" y="5229200"/>
            <a:ext cx="528638" cy="246221"/>
          </a:xfrm>
          <a:prstGeom prst="rect">
            <a:avLst/>
          </a:prstGeom>
          <a:noFill/>
        </p:spPr>
        <p:txBody>
          <a:bodyPr wrap="square" rtlCol="0">
            <a:spAutoFit/>
          </a:bodyPr>
          <a:lstStyle/>
          <a:p>
            <a:r>
              <a:rPr lang="nb-NO" sz="1000" dirty="0"/>
              <a:t>53,0%</a:t>
            </a:r>
          </a:p>
        </p:txBody>
      </p:sp>
      <p:sp>
        <p:nvSpPr>
          <p:cNvPr id="118" name="TekstSylinder 117"/>
          <p:cNvSpPr txBox="1"/>
          <p:nvPr/>
        </p:nvSpPr>
        <p:spPr>
          <a:xfrm>
            <a:off x="7116862" y="5229200"/>
            <a:ext cx="528638" cy="246221"/>
          </a:xfrm>
          <a:prstGeom prst="rect">
            <a:avLst/>
          </a:prstGeom>
          <a:noFill/>
        </p:spPr>
        <p:txBody>
          <a:bodyPr wrap="square" rtlCol="0">
            <a:spAutoFit/>
          </a:bodyPr>
          <a:lstStyle/>
          <a:p>
            <a:r>
              <a:rPr lang="nb-NO" sz="1000" dirty="0"/>
              <a:t>18,7%</a:t>
            </a:r>
          </a:p>
        </p:txBody>
      </p:sp>
      <p:sp>
        <p:nvSpPr>
          <p:cNvPr id="119" name="TekstSylinder 118"/>
          <p:cNvSpPr txBox="1"/>
          <p:nvPr/>
        </p:nvSpPr>
        <p:spPr>
          <a:xfrm>
            <a:off x="7653731" y="5229200"/>
            <a:ext cx="528638" cy="246221"/>
          </a:xfrm>
          <a:prstGeom prst="rect">
            <a:avLst/>
          </a:prstGeom>
          <a:noFill/>
        </p:spPr>
        <p:txBody>
          <a:bodyPr wrap="square" rtlCol="0">
            <a:spAutoFit/>
          </a:bodyPr>
          <a:lstStyle/>
          <a:p>
            <a:r>
              <a:rPr lang="nb-NO" sz="1000" dirty="0"/>
              <a:t>80,0%</a:t>
            </a:r>
          </a:p>
        </p:txBody>
      </p:sp>
      <p:sp>
        <p:nvSpPr>
          <p:cNvPr id="201" name="TekstSylinder 200"/>
          <p:cNvSpPr txBox="1"/>
          <p:nvPr/>
        </p:nvSpPr>
        <p:spPr>
          <a:xfrm>
            <a:off x="1073149" y="5106114"/>
            <a:ext cx="528638" cy="246221"/>
          </a:xfrm>
          <a:prstGeom prst="rect">
            <a:avLst/>
          </a:prstGeom>
          <a:noFill/>
        </p:spPr>
        <p:txBody>
          <a:bodyPr wrap="square" rtlCol="0">
            <a:spAutoFit/>
          </a:bodyPr>
          <a:lstStyle/>
          <a:p>
            <a:r>
              <a:rPr lang="nb-NO" sz="1000" dirty="0"/>
              <a:t>29,0%</a:t>
            </a:r>
          </a:p>
        </p:txBody>
      </p:sp>
      <p:sp>
        <p:nvSpPr>
          <p:cNvPr id="202" name="TekstSylinder 201"/>
          <p:cNvSpPr txBox="1"/>
          <p:nvPr/>
        </p:nvSpPr>
        <p:spPr>
          <a:xfrm>
            <a:off x="8196113" y="5210889"/>
            <a:ext cx="528638" cy="246221"/>
          </a:xfrm>
          <a:prstGeom prst="rect">
            <a:avLst/>
          </a:prstGeom>
          <a:noFill/>
        </p:spPr>
        <p:txBody>
          <a:bodyPr wrap="square" rtlCol="0">
            <a:spAutoFit/>
          </a:bodyPr>
          <a:lstStyle/>
          <a:p>
            <a:r>
              <a:rPr lang="nb-NO" sz="1000" dirty="0"/>
              <a:t>12,0%</a:t>
            </a:r>
          </a:p>
        </p:txBody>
      </p:sp>
      <p:sp>
        <p:nvSpPr>
          <p:cNvPr id="113" name="TekstSylinder 112"/>
          <p:cNvSpPr txBox="1"/>
          <p:nvPr/>
        </p:nvSpPr>
        <p:spPr>
          <a:xfrm>
            <a:off x="3923928" y="5126995"/>
            <a:ext cx="528638" cy="246221"/>
          </a:xfrm>
          <a:prstGeom prst="rect">
            <a:avLst/>
          </a:prstGeom>
          <a:noFill/>
        </p:spPr>
        <p:txBody>
          <a:bodyPr wrap="square" rtlCol="0">
            <a:spAutoFit/>
          </a:bodyPr>
          <a:lstStyle/>
          <a:p>
            <a:r>
              <a:rPr lang="nb-NO" sz="1000" dirty="0"/>
              <a:t>11,0%</a:t>
            </a:r>
          </a:p>
        </p:txBody>
      </p:sp>
      <p:sp>
        <p:nvSpPr>
          <p:cNvPr id="114" name="TekstSylinder 113"/>
          <p:cNvSpPr txBox="1"/>
          <p:nvPr/>
        </p:nvSpPr>
        <p:spPr>
          <a:xfrm>
            <a:off x="4572000" y="5126995"/>
            <a:ext cx="528638" cy="246221"/>
          </a:xfrm>
          <a:prstGeom prst="rect">
            <a:avLst/>
          </a:prstGeom>
          <a:noFill/>
        </p:spPr>
        <p:txBody>
          <a:bodyPr wrap="square" rtlCol="0">
            <a:spAutoFit/>
          </a:bodyPr>
          <a:lstStyle/>
          <a:p>
            <a:r>
              <a:rPr lang="nb-NO" sz="1000" dirty="0"/>
              <a:t>0,1%</a:t>
            </a:r>
          </a:p>
        </p:txBody>
      </p:sp>
      <p:sp>
        <p:nvSpPr>
          <p:cNvPr id="203" name="TekstSylinder 202"/>
          <p:cNvSpPr txBox="1"/>
          <p:nvPr/>
        </p:nvSpPr>
        <p:spPr>
          <a:xfrm>
            <a:off x="5195490" y="5126995"/>
            <a:ext cx="528638" cy="246221"/>
          </a:xfrm>
          <a:prstGeom prst="rect">
            <a:avLst/>
          </a:prstGeom>
          <a:noFill/>
        </p:spPr>
        <p:txBody>
          <a:bodyPr wrap="square" rtlCol="0">
            <a:spAutoFit/>
          </a:bodyPr>
          <a:lstStyle/>
          <a:p>
            <a:r>
              <a:rPr lang="nb-NO" sz="1000" dirty="0"/>
              <a:t>2,7%</a:t>
            </a:r>
          </a:p>
        </p:txBody>
      </p:sp>
      <p:sp>
        <p:nvSpPr>
          <p:cNvPr id="204" name="TekstSylinder 203"/>
          <p:cNvSpPr txBox="1"/>
          <p:nvPr/>
        </p:nvSpPr>
        <p:spPr>
          <a:xfrm>
            <a:off x="1575607" y="5106114"/>
            <a:ext cx="528638" cy="246221"/>
          </a:xfrm>
          <a:prstGeom prst="rect">
            <a:avLst/>
          </a:prstGeom>
          <a:noFill/>
        </p:spPr>
        <p:txBody>
          <a:bodyPr wrap="square" rtlCol="0">
            <a:spAutoFit/>
          </a:bodyPr>
          <a:lstStyle/>
          <a:p>
            <a:r>
              <a:rPr lang="nb-NO" sz="1000" dirty="0"/>
              <a:t>14,7%</a:t>
            </a:r>
          </a:p>
        </p:txBody>
      </p:sp>
      <p:sp>
        <p:nvSpPr>
          <p:cNvPr id="205" name="TekstSylinder 204"/>
          <p:cNvSpPr txBox="1"/>
          <p:nvPr/>
        </p:nvSpPr>
        <p:spPr>
          <a:xfrm>
            <a:off x="2123728" y="5106114"/>
            <a:ext cx="528638" cy="246221"/>
          </a:xfrm>
          <a:prstGeom prst="rect">
            <a:avLst/>
          </a:prstGeom>
          <a:noFill/>
        </p:spPr>
        <p:txBody>
          <a:bodyPr wrap="square" rtlCol="0">
            <a:spAutoFit/>
          </a:bodyPr>
          <a:lstStyle/>
          <a:p>
            <a:r>
              <a:rPr lang="nb-NO" sz="1000" dirty="0"/>
              <a:t>35,0%</a:t>
            </a:r>
          </a:p>
        </p:txBody>
      </p:sp>
      <p:sp>
        <p:nvSpPr>
          <p:cNvPr id="206" name="TekstSylinder 205"/>
          <p:cNvSpPr txBox="1"/>
          <p:nvPr/>
        </p:nvSpPr>
        <p:spPr>
          <a:xfrm>
            <a:off x="2675210" y="5106114"/>
            <a:ext cx="528638" cy="246221"/>
          </a:xfrm>
          <a:prstGeom prst="rect">
            <a:avLst/>
          </a:prstGeom>
          <a:noFill/>
        </p:spPr>
        <p:txBody>
          <a:bodyPr wrap="square" rtlCol="0">
            <a:spAutoFit/>
          </a:bodyPr>
          <a:lstStyle/>
          <a:p>
            <a:r>
              <a:rPr lang="nb-NO" sz="1000" dirty="0"/>
              <a:t>3,3%</a:t>
            </a:r>
          </a:p>
        </p:txBody>
      </p:sp>
      <p:sp>
        <p:nvSpPr>
          <p:cNvPr id="92" name="TekstSylinder 91"/>
          <p:cNvSpPr txBox="1"/>
          <p:nvPr/>
        </p:nvSpPr>
        <p:spPr>
          <a:xfrm>
            <a:off x="2651639" y="3489653"/>
            <a:ext cx="6504433" cy="261610"/>
          </a:xfrm>
          <a:prstGeom prst="rect">
            <a:avLst/>
          </a:prstGeom>
          <a:noFill/>
        </p:spPr>
        <p:txBody>
          <a:bodyPr wrap="square" rtlCol="0">
            <a:spAutoFit/>
          </a:bodyPr>
          <a:lstStyle/>
          <a:p>
            <a:r>
              <a:rPr lang="nb-NO" sz="1100" dirty="0"/>
              <a:t>Den totale dekningsgraden var 14,4%; 34% for sysselsatte og 4% for studentene</a:t>
            </a:r>
          </a:p>
        </p:txBody>
      </p:sp>
    </p:spTree>
    <p:extLst>
      <p:ext uri="{BB962C8B-B14F-4D97-AF65-F5344CB8AC3E}">
        <p14:creationId xmlns:p14="http://schemas.microsoft.com/office/powerpoint/2010/main" val="111666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Hvordan nå målet på 17 000 medlemmer i 2020?</a:t>
            </a:r>
          </a:p>
        </p:txBody>
      </p:sp>
      <p:pic>
        <p:nvPicPr>
          <p:cNvPr id="51202" name="Picture 2" descr="C:\Users\Simen Hoff Hansen\Documents\Varde Consulting\Kunder\Kunder\Samfunnsviterne\Bilder\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08" r="10781" b="24307"/>
          <a:stretch/>
        </p:blipFill>
        <p:spPr bwMode="auto">
          <a:xfrm>
            <a:off x="136032" y="844062"/>
            <a:ext cx="8828862" cy="481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7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0238469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31" name="think-cell Slide" r:id="rId5" imgW="360" imgH="360" progId="">
                  <p:embed/>
                </p:oleObj>
              </mc:Choice>
              <mc:Fallback>
                <p:oleObj name="think-cell Slide" r:id="rId5" imgW="360" imgH="360" progId="">
                  <p:embed/>
                  <p:pic>
                    <p:nvPicPr>
                      <p:cNvPr id="0"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tel 1"/>
          <p:cNvSpPr>
            <a:spLocks noGrp="1"/>
          </p:cNvSpPr>
          <p:nvPr>
            <p:ph type="title"/>
          </p:nvPr>
        </p:nvSpPr>
        <p:spPr>
          <a:xfrm>
            <a:off x="457200" y="274638"/>
            <a:ext cx="6851104" cy="562074"/>
          </a:xfrm>
        </p:spPr>
        <p:txBody>
          <a:bodyPr/>
          <a:lstStyle/>
          <a:p>
            <a:r>
              <a:rPr lang="nb-NO" sz="2000" dirty="0"/>
              <a:t>Strategisk hovedgrep 1 - Tydelig virksomhetsidentitet</a:t>
            </a:r>
            <a:br>
              <a:rPr lang="nb-NO" sz="1100" dirty="0"/>
            </a:br>
            <a:br>
              <a:rPr lang="nb-NO" sz="1200" dirty="0"/>
            </a:br>
            <a:br>
              <a:rPr lang="nb-NO" sz="1100" dirty="0"/>
            </a:br>
            <a:endParaRPr lang="nb-NO" sz="1100" dirty="0"/>
          </a:p>
        </p:txBody>
      </p:sp>
      <p:sp>
        <p:nvSpPr>
          <p:cNvPr id="4" name="Rektangel 3"/>
          <p:cNvSpPr/>
          <p:nvPr/>
        </p:nvSpPr>
        <p:spPr>
          <a:xfrm>
            <a:off x="1371826" y="2060848"/>
            <a:ext cx="7352837" cy="3847395"/>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Likebent trekant 4"/>
          <p:cNvSpPr/>
          <p:nvPr/>
        </p:nvSpPr>
        <p:spPr>
          <a:xfrm>
            <a:off x="1371826" y="836712"/>
            <a:ext cx="7352837" cy="1221234"/>
          </a:xfrm>
          <a:prstGeom prst="triangle">
            <a:avLst>
              <a:gd name="adj" fmla="val 4983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nb-NO" sz="1400" dirty="0"/>
              <a:t>Et fremtidig bilde av hva man vil at organisasjonen skal være</a:t>
            </a:r>
          </a:p>
        </p:txBody>
      </p:sp>
      <p:sp>
        <p:nvSpPr>
          <p:cNvPr id="6" name="Avrundet rektangel 5"/>
          <p:cNvSpPr/>
          <p:nvPr/>
        </p:nvSpPr>
        <p:spPr>
          <a:xfrm>
            <a:off x="1489780" y="2186210"/>
            <a:ext cx="7079811" cy="824350"/>
          </a:xfrm>
          <a:prstGeom prst="roundRect">
            <a:avLst/>
          </a:prstGeom>
          <a:solidFill>
            <a:schemeClr val="bg1">
              <a:lumMod val="65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nb-NO" sz="1400" dirty="0"/>
              <a:t>Tydeliggjøre funksjonen Samfunnsviterne skal fylle i samfunnet.</a:t>
            </a:r>
          </a:p>
        </p:txBody>
      </p:sp>
      <p:sp>
        <p:nvSpPr>
          <p:cNvPr id="14" name="Rektangel 13"/>
          <p:cNvSpPr/>
          <p:nvPr/>
        </p:nvSpPr>
        <p:spPr>
          <a:xfrm>
            <a:off x="1507394" y="4149080"/>
            <a:ext cx="7075188" cy="16097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chemeClr val="tx1"/>
                </a:solidFill>
              </a:rPr>
              <a:t>Medlemsløftet skal skape en forventning i målgruppene til hva organisasjonen kan og skal levere, og skal være organisasjonens konkurransemessige fordel. Internt skal det hjelpe organisasjonen å holde riktig kurs, og tydeliggjøre hvilke forpliktelser man har overfor sine medlemmer.</a:t>
            </a:r>
          </a:p>
        </p:txBody>
      </p:sp>
      <p:sp>
        <p:nvSpPr>
          <p:cNvPr id="30" name="TekstSylinder 29"/>
          <p:cNvSpPr txBox="1"/>
          <p:nvPr/>
        </p:nvSpPr>
        <p:spPr>
          <a:xfrm>
            <a:off x="457200" y="1351801"/>
            <a:ext cx="1208864" cy="276999"/>
          </a:xfrm>
          <a:prstGeom prst="rect">
            <a:avLst/>
          </a:prstGeom>
          <a:noFill/>
        </p:spPr>
        <p:txBody>
          <a:bodyPr wrap="square" rtlCol="0">
            <a:spAutoFit/>
          </a:bodyPr>
          <a:lstStyle/>
          <a:p>
            <a:r>
              <a:rPr lang="nb-NO" sz="1200" dirty="0"/>
              <a:t>Visjon</a:t>
            </a:r>
          </a:p>
        </p:txBody>
      </p:sp>
      <p:sp>
        <p:nvSpPr>
          <p:cNvPr id="31" name="TekstSylinder 30"/>
          <p:cNvSpPr txBox="1"/>
          <p:nvPr/>
        </p:nvSpPr>
        <p:spPr>
          <a:xfrm>
            <a:off x="457200" y="2431921"/>
            <a:ext cx="1208864" cy="276999"/>
          </a:xfrm>
          <a:prstGeom prst="rect">
            <a:avLst/>
          </a:prstGeom>
          <a:noFill/>
        </p:spPr>
        <p:txBody>
          <a:bodyPr wrap="square" rtlCol="0">
            <a:spAutoFit/>
          </a:bodyPr>
          <a:lstStyle/>
          <a:p>
            <a:r>
              <a:rPr lang="nb-NO" sz="1200" dirty="0"/>
              <a:t>Misjon</a:t>
            </a:r>
          </a:p>
        </p:txBody>
      </p:sp>
      <p:sp>
        <p:nvSpPr>
          <p:cNvPr id="32" name="TekstSylinder 31"/>
          <p:cNvSpPr txBox="1"/>
          <p:nvPr/>
        </p:nvSpPr>
        <p:spPr>
          <a:xfrm>
            <a:off x="457200" y="3395131"/>
            <a:ext cx="1208864" cy="276999"/>
          </a:xfrm>
          <a:prstGeom prst="rect">
            <a:avLst/>
          </a:prstGeom>
          <a:noFill/>
        </p:spPr>
        <p:txBody>
          <a:bodyPr wrap="square" rtlCol="0">
            <a:spAutoFit/>
          </a:bodyPr>
          <a:lstStyle/>
          <a:p>
            <a:r>
              <a:rPr lang="nb-NO" sz="1200" dirty="0"/>
              <a:t>Posisjon</a:t>
            </a:r>
          </a:p>
        </p:txBody>
      </p:sp>
      <p:sp>
        <p:nvSpPr>
          <p:cNvPr id="33" name="TekstSylinder 32"/>
          <p:cNvSpPr txBox="1"/>
          <p:nvPr/>
        </p:nvSpPr>
        <p:spPr>
          <a:xfrm>
            <a:off x="457199" y="4725144"/>
            <a:ext cx="861449" cy="461665"/>
          </a:xfrm>
          <a:prstGeom prst="rect">
            <a:avLst/>
          </a:prstGeom>
          <a:noFill/>
        </p:spPr>
        <p:txBody>
          <a:bodyPr wrap="square" rtlCol="0">
            <a:spAutoFit/>
          </a:bodyPr>
          <a:lstStyle/>
          <a:p>
            <a:r>
              <a:rPr lang="nb-NO" sz="1200" dirty="0"/>
              <a:t>Medlems-</a:t>
            </a:r>
          </a:p>
          <a:p>
            <a:r>
              <a:rPr lang="nb-NO" sz="1200" dirty="0"/>
              <a:t>løfter</a:t>
            </a:r>
          </a:p>
        </p:txBody>
      </p:sp>
      <p:sp>
        <p:nvSpPr>
          <p:cNvPr id="34" name="Avrundet rektangel 33"/>
          <p:cNvSpPr/>
          <p:nvPr/>
        </p:nvSpPr>
        <p:spPr>
          <a:xfrm>
            <a:off x="1502771" y="3140968"/>
            <a:ext cx="7079811" cy="858713"/>
          </a:xfrm>
          <a:prstGeom prst="roundRect">
            <a:avLst/>
          </a:prstGeom>
          <a:solidFill>
            <a:schemeClr val="bg1">
              <a:lumMod val="85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nb-NO" sz="1400" dirty="0">
                <a:solidFill>
                  <a:schemeClr val="tx1"/>
                </a:solidFill>
              </a:rPr>
              <a:t>Beskriver hvilken posisjon Samfunnsviterne har ovenfor sine medlemmer</a:t>
            </a:r>
          </a:p>
        </p:txBody>
      </p:sp>
      <p:pic>
        <p:nvPicPr>
          <p:cNvPr id="18" name="Picture 2" descr="C:\Users\Simen Hoff Hansen\Documents\Varde Consulting\Kunder\Kunder\Samfunnsviterne\Bilder\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308" r="10781" b="24307"/>
          <a:stretch/>
        </p:blipFill>
        <p:spPr bwMode="auto">
          <a:xfrm>
            <a:off x="7434045" y="84107"/>
            <a:ext cx="1643310" cy="89662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9" name="Rektangel 18"/>
          <p:cNvSpPr/>
          <p:nvPr/>
        </p:nvSpPr>
        <p:spPr>
          <a:xfrm>
            <a:off x="7470557" y="476669"/>
            <a:ext cx="1606798" cy="504057"/>
          </a:xfrm>
          <a:prstGeom prst="rect">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5447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960274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22"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ktangel 2"/>
          <p:cNvSpPr/>
          <p:nvPr/>
        </p:nvSpPr>
        <p:spPr>
          <a:xfrm>
            <a:off x="539552" y="2564904"/>
            <a:ext cx="8424936" cy="2592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ctr"/>
            <a:r>
              <a:rPr lang="nb-NO" sz="4400" dirty="0"/>
              <a:t>Visjon</a:t>
            </a:r>
            <a:br>
              <a:rPr lang="nb-NO" sz="2000" dirty="0"/>
            </a:br>
            <a:br>
              <a:rPr lang="nb-NO" sz="2000" dirty="0"/>
            </a:br>
            <a:r>
              <a:rPr lang="nb-NO" sz="1800" dirty="0"/>
              <a:t>Visjonen er et fremtidig bilde av hva man vil at organisasjonen skal være.</a:t>
            </a:r>
            <a:br>
              <a:rPr lang="nb-NO" sz="1800" dirty="0"/>
            </a:br>
            <a:r>
              <a:rPr lang="nb-NO" sz="1800" dirty="0"/>
              <a:t>Forslag til visjon:</a:t>
            </a:r>
            <a:br>
              <a:rPr lang="nb-NO" sz="1400" dirty="0"/>
            </a:br>
            <a:endParaRPr lang="nb-NO" sz="1400" dirty="0"/>
          </a:p>
        </p:txBody>
      </p:sp>
      <p:sp>
        <p:nvSpPr>
          <p:cNvPr id="10" name="Rektangel 9"/>
          <p:cNvSpPr/>
          <p:nvPr/>
        </p:nvSpPr>
        <p:spPr>
          <a:xfrm>
            <a:off x="1115616" y="3140968"/>
            <a:ext cx="7128792" cy="923330"/>
          </a:xfrm>
          <a:prstGeom prst="rect">
            <a:avLst/>
          </a:prstGeom>
        </p:spPr>
        <p:txBody>
          <a:bodyPr wrap="square">
            <a:spAutoFit/>
          </a:bodyPr>
          <a:lstStyle/>
          <a:p>
            <a:pPr algn="ctr"/>
            <a:r>
              <a:rPr lang="nb-NO" b="1" dirty="0"/>
              <a:t>Trygt yrkesliv - fremtidsrettet kompetanse</a:t>
            </a:r>
          </a:p>
          <a:p>
            <a:pPr algn="ctr"/>
            <a:r>
              <a:rPr lang="nb-NO" dirty="0"/>
              <a:t>	Vi skal skape trygghet i våre medlemmers yrkesliv og synliggjøre deres kompetanse i dagens og fremtidens arbeidsmarked</a:t>
            </a:r>
            <a:r>
              <a:rPr lang="nb-NO" b="1" dirty="0"/>
              <a:t> </a:t>
            </a:r>
          </a:p>
        </p:txBody>
      </p:sp>
    </p:spTree>
    <p:extLst>
      <p:ext uri="{BB962C8B-B14F-4D97-AF65-F5344CB8AC3E}">
        <p14:creationId xmlns:p14="http://schemas.microsoft.com/office/powerpoint/2010/main" val="499855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Company Story</a:t>
            </a:r>
          </a:p>
        </p:txBody>
      </p:sp>
      <p:sp>
        <p:nvSpPr>
          <p:cNvPr id="3" name="Plassholder for innhold 2"/>
          <p:cNvSpPr>
            <a:spLocks noGrp="1"/>
          </p:cNvSpPr>
          <p:nvPr>
            <p:ph idx="1"/>
          </p:nvPr>
        </p:nvSpPr>
        <p:spPr>
          <a:xfrm>
            <a:off x="457200" y="908719"/>
            <a:ext cx="8229600" cy="1080121"/>
          </a:xfrm>
        </p:spPr>
        <p:txBody>
          <a:bodyPr>
            <a:normAutofit fontScale="92500" lnSpcReduction="10000"/>
          </a:bodyPr>
          <a:lstStyle/>
          <a:p>
            <a:pPr marL="0" indent="0">
              <a:buNone/>
            </a:pPr>
            <a:r>
              <a:rPr lang="nb-NO" b="1" dirty="0"/>
              <a:t>One-liner</a:t>
            </a:r>
            <a:endParaRPr lang="nb-NO" dirty="0"/>
          </a:p>
          <a:p>
            <a:pPr marL="0" indent="0">
              <a:buNone/>
            </a:pPr>
            <a:r>
              <a:rPr lang="nb-NO" dirty="0"/>
              <a:t>Samfunnsviterne samler kompetansen som står for perspektiv, innsikt og beslutningsgrunnlag i bredden av samfunnslivet, og skaper retning, rammevilkår og trygghet for våre medlemmer.</a:t>
            </a:r>
          </a:p>
        </p:txBody>
      </p:sp>
      <p:sp>
        <p:nvSpPr>
          <p:cNvPr id="7" name="Rektangel 6"/>
          <p:cNvSpPr/>
          <p:nvPr/>
        </p:nvSpPr>
        <p:spPr>
          <a:xfrm>
            <a:off x="467544" y="3075522"/>
            <a:ext cx="8003232" cy="2215991"/>
          </a:xfrm>
          <a:prstGeom prst="rect">
            <a:avLst/>
          </a:prstGeom>
        </p:spPr>
        <p:txBody>
          <a:bodyPr wrap="square">
            <a:spAutoFit/>
          </a:bodyPr>
          <a:lstStyle/>
          <a:p>
            <a:r>
              <a:rPr lang="nb-NO" b="1" dirty="0"/>
              <a:t>Short story</a:t>
            </a:r>
            <a:endParaRPr lang="nb-NO" dirty="0"/>
          </a:p>
          <a:p>
            <a:r>
              <a:rPr lang="nb-NO" dirty="0"/>
              <a:t>Samfunnsviternes medlemmer setter smalere kompetanseområder inn i større sammenhenger, som grunnlag for politikk, styring og forvaltning, økonomi og næringsutvikling , forskning og utdanning, forsvar og samfunnsstruktur, media og lovarbeider. Vi samler kompetansen som står for perspektiv, innsikt og beslutningsgrunnlag i bredden av samfunnslivet, og skaper retning, rammevilkår og trygghet for våre medlemmer.</a:t>
            </a:r>
          </a:p>
          <a:p>
            <a:endParaRPr lang="nb-NO" sz="1200" dirty="0"/>
          </a:p>
        </p:txBody>
      </p:sp>
    </p:spTree>
    <p:extLst>
      <p:ext uri="{BB962C8B-B14F-4D97-AF65-F5344CB8AC3E}">
        <p14:creationId xmlns:p14="http://schemas.microsoft.com/office/powerpoint/2010/main" val="257988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Company Story</a:t>
            </a:r>
          </a:p>
        </p:txBody>
      </p:sp>
      <p:sp>
        <p:nvSpPr>
          <p:cNvPr id="3" name="Plassholder for innhold 2"/>
          <p:cNvSpPr>
            <a:spLocks noGrp="1"/>
          </p:cNvSpPr>
          <p:nvPr>
            <p:ph idx="1"/>
          </p:nvPr>
        </p:nvSpPr>
        <p:spPr/>
        <p:txBody>
          <a:bodyPr>
            <a:normAutofit/>
          </a:bodyPr>
          <a:lstStyle/>
          <a:p>
            <a:pPr marL="0" indent="0">
              <a:buNone/>
            </a:pPr>
            <a:r>
              <a:rPr lang="nb-NO" b="1" dirty="0"/>
              <a:t>Long story</a:t>
            </a:r>
            <a:endParaRPr lang="nb-NO" dirty="0"/>
          </a:p>
          <a:p>
            <a:pPr marL="0" indent="0">
              <a:buNone/>
            </a:pPr>
            <a:r>
              <a:rPr lang="nb-NO" dirty="0"/>
              <a:t>I et samfunn der spesialist- og nisjekompetansen får stadig større gjennomslag og synlighet, står de overordnede breddeperspektivene i fare for å komme i bakgrunnen. Samfunnsviterne samler de kompetansegruppene som sikrer de brede sammenhengene og de lange perspektivene.  Vi setter smalere kompetanseområder inn i større sammenhenger, som grunnlag for politikk, styring og forvaltning, økonomi og næringsutvikling , forskning og utdanning, forsvar og samfunnsstruktur, media og lovarbeider. Vi samler kompetansen som står for perspektiv, innsikt og beslutningsgrunnlag i bredden av samfunnslivet. </a:t>
            </a:r>
          </a:p>
          <a:p>
            <a:pPr marL="0" indent="0">
              <a:buNone/>
            </a:pPr>
            <a:endParaRPr lang="nb-NO" dirty="0"/>
          </a:p>
          <a:p>
            <a:pPr marL="0" indent="0">
              <a:buNone/>
            </a:pPr>
            <a:r>
              <a:rPr lang="nb-NO" dirty="0"/>
              <a:t>Som organisasjon veileder og utvikler vi våre medlemmer til å bekle samfunnskritiske roller og håndtere morgendagens utfordringer. Samtidig viser vi vei og skaper trygghet for våre medlemmer i både dagens og morgendagens arbeidsmarked. </a:t>
            </a:r>
          </a:p>
          <a:p>
            <a:pPr marL="0" indent="0">
              <a:buNone/>
            </a:pPr>
            <a:endParaRPr lang="nb-NO" dirty="0"/>
          </a:p>
          <a:p>
            <a:pPr marL="0" indent="0">
              <a:buNone/>
            </a:pPr>
            <a:r>
              <a:rPr lang="nb-NO" dirty="0"/>
              <a:t> </a:t>
            </a:r>
          </a:p>
        </p:txBody>
      </p:sp>
    </p:spTree>
    <p:extLst>
      <p:ext uri="{BB962C8B-B14F-4D97-AF65-F5344CB8AC3E}">
        <p14:creationId xmlns:p14="http://schemas.microsoft.com/office/powerpoint/2010/main" val="517621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5987008" cy="562074"/>
          </a:xfrm>
        </p:spPr>
        <p:txBody>
          <a:bodyPr/>
          <a:lstStyle/>
          <a:p>
            <a:r>
              <a:rPr lang="nb-NO" sz="2000" dirty="0"/>
              <a:t>Strategisk hovedgrep 2 - Segmentering av medlemsmassen og eksisterende medlemstilbud</a:t>
            </a:r>
          </a:p>
        </p:txBody>
      </p:sp>
      <p:pic>
        <p:nvPicPr>
          <p:cNvPr id="53250" name="Picture 2" descr="C:\Users\Simen Hoff Hansen\Documents\Varde Consulting\Kunder\Kunder\Samfunnsviterne\Bilder\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414" b="22872"/>
          <a:stretch/>
        </p:blipFill>
        <p:spPr bwMode="auto">
          <a:xfrm>
            <a:off x="107156" y="1226510"/>
            <a:ext cx="8929688" cy="45067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imen Hoff Hansen\Documents\Varde Consulting\Kunder\Kunder\Samfunnsviterne\Bilder\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308" r="10781" b="24307"/>
          <a:stretch/>
        </p:blipFill>
        <p:spPr bwMode="auto">
          <a:xfrm>
            <a:off x="7434045" y="84107"/>
            <a:ext cx="1643310" cy="89662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0" name="Rektangel 9"/>
          <p:cNvSpPr/>
          <p:nvPr/>
        </p:nvSpPr>
        <p:spPr>
          <a:xfrm>
            <a:off x="7470557" y="728697"/>
            <a:ext cx="1606798" cy="252029"/>
          </a:xfrm>
          <a:prstGeom prst="rect">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p:cNvSpPr/>
          <p:nvPr/>
        </p:nvSpPr>
        <p:spPr>
          <a:xfrm>
            <a:off x="7452320" y="188640"/>
            <a:ext cx="1606798" cy="252029"/>
          </a:xfrm>
          <a:prstGeom prst="rect">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2046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a:xfrm>
            <a:off x="971600" y="1525473"/>
            <a:ext cx="7272808" cy="1204391"/>
          </a:xfrm>
          <a:prstGeom prst="roundRect">
            <a:avLst/>
          </a:prstGeom>
          <a:solidFill>
            <a:schemeClr val="bg1">
              <a:lumMod val="9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a:solidFill>
                <a:schemeClr val="tx1"/>
              </a:solidFill>
            </a:endParaRPr>
          </a:p>
          <a:p>
            <a:pPr algn="ctr"/>
            <a:r>
              <a:rPr lang="nb-NO" sz="1400" b="1" dirty="0">
                <a:solidFill>
                  <a:schemeClr val="tx1"/>
                </a:solidFill>
              </a:rPr>
              <a:t>Samfunnsviterne samler kompetansen som står for perspektiv, innsikt og beslutningsgrunnlag i bredden av samfunnslivet. Vi skaper retning, rammevilkår og trygghet for våre medlemmer.</a:t>
            </a:r>
            <a:endParaRPr lang="nb-NO" b="1" dirty="0">
              <a:solidFill>
                <a:schemeClr val="tx1"/>
              </a:solidFill>
            </a:endParaRPr>
          </a:p>
          <a:p>
            <a:pPr lvl="0" algn="ctr"/>
            <a:endParaRPr lang="nb-NO" b="1" dirty="0">
              <a:solidFill>
                <a:schemeClr val="tx1"/>
              </a:solidFill>
            </a:endParaRPr>
          </a:p>
        </p:txBody>
      </p:sp>
      <p:sp>
        <p:nvSpPr>
          <p:cNvPr id="3" name="Avrundet rektangel 2"/>
          <p:cNvSpPr/>
          <p:nvPr/>
        </p:nvSpPr>
        <p:spPr>
          <a:xfrm>
            <a:off x="5940152" y="3604778"/>
            <a:ext cx="2304256" cy="2200486"/>
          </a:xfrm>
          <a:prstGeom prst="round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nb-NO" sz="1200" dirty="0">
                <a:solidFill>
                  <a:schemeClr val="tx1"/>
                </a:solidFill>
              </a:rPr>
              <a:t>Vår tilstedeværelse, kunnskap og erfaring er din garanti for best mulig lønns- og arbeidsvilkår. Vi er din faglige veiviser som hjelper deg med faglige løft og karrieremessige veivalg. Gjennom våre samarbeidspartnere tilbyr vi  konkurransedyktige bank- og forsikringsordninger.  </a:t>
            </a:r>
          </a:p>
        </p:txBody>
      </p:sp>
      <p:sp>
        <p:nvSpPr>
          <p:cNvPr id="15" name="Avrundet rektangel 14"/>
          <p:cNvSpPr/>
          <p:nvPr/>
        </p:nvSpPr>
        <p:spPr>
          <a:xfrm>
            <a:off x="3419872" y="3604778"/>
            <a:ext cx="2376264" cy="2200486"/>
          </a:xfrm>
          <a:prstGeom prst="round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nb-NO" sz="1200" dirty="0">
                <a:solidFill>
                  <a:schemeClr val="tx1"/>
                </a:solidFill>
              </a:rPr>
              <a:t>Vi gir deg den tryggheten du trenger – når du trenger den - for å bygge den faglige tyngden og karrieren du ønsker. Gjennom juridisk bistand og arbeidsmarkedskunnskap skal vi være en veiviser i både dagens og morgendagens arbeidsmarked. </a:t>
            </a:r>
          </a:p>
        </p:txBody>
      </p:sp>
      <p:sp>
        <p:nvSpPr>
          <p:cNvPr id="18" name="Avrundet rektangel 17"/>
          <p:cNvSpPr/>
          <p:nvPr/>
        </p:nvSpPr>
        <p:spPr>
          <a:xfrm>
            <a:off x="971600" y="3604778"/>
            <a:ext cx="2304256" cy="2200486"/>
          </a:xfrm>
          <a:prstGeom prst="roundRect">
            <a:avLst/>
          </a:prstGeom>
          <a:ln>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lvl="0" algn="ctr"/>
            <a:r>
              <a:rPr lang="nb-NO" sz="1200" dirty="0"/>
              <a:t>Som samfunnsviter har du store karrieremuligheter. Vi øker dine forutsetninger for å lykkes ved å vise hvordan samfunnet er avhengig av din kompetanse – nå og i fremtiden. På veien dit skal vi tilby deg gode bank- og forsikringstilbud. </a:t>
            </a:r>
          </a:p>
        </p:txBody>
      </p:sp>
      <p:sp>
        <p:nvSpPr>
          <p:cNvPr id="8" name="TekstSylinder 7"/>
          <p:cNvSpPr txBox="1"/>
          <p:nvPr/>
        </p:nvSpPr>
        <p:spPr>
          <a:xfrm>
            <a:off x="3633573" y="1187460"/>
            <a:ext cx="1876854" cy="369332"/>
          </a:xfrm>
          <a:prstGeom prst="rect">
            <a:avLst/>
          </a:prstGeom>
          <a:noFill/>
        </p:spPr>
        <p:txBody>
          <a:bodyPr wrap="square" rtlCol="0">
            <a:spAutoFit/>
          </a:bodyPr>
          <a:lstStyle/>
          <a:p>
            <a:pPr algn="ctr"/>
            <a:r>
              <a:rPr lang="nb-NO" b="1" dirty="0"/>
              <a:t>Hovedbudskap</a:t>
            </a:r>
            <a:endParaRPr lang="nb-NO" sz="1400" b="1" dirty="0"/>
          </a:p>
        </p:txBody>
      </p:sp>
      <p:sp>
        <p:nvSpPr>
          <p:cNvPr id="19" name="TekstSylinder 18"/>
          <p:cNvSpPr txBox="1"/>
          <p:nvPr/>
        </p:nvSpPr>
        <p:spPr>
          <a:xfrm>
            <a:off x="1403648" y="3140968"/>
            <a:ext cx="1464867" cy="307777"/>
          </a:xfrm>
          <a:prstGeom prst="rect">
            <a:avLst/>
          </a:prstGeom>
          <a:noFill/>
          <a:effectLst/>
        </p:spPr>
        <p:txBody>
          <a:bodyPr wrap="square" rtlCol="0">
            <a:spAutoFit/>
          </a:bodyPr>
          <a:lstStyle/>
          <a:p>
            <a:pPr algn="ctr"/>
            <a:r>
              <a:rPr lang="nb-NO" sz="1400" b="1" dirty="0"/>
              <a:t>Student</a:t>
            </a:r>
          </a:p>
        </p:txBody>
      </p:sp>
      <p:sp>
        <p:nvSpPr>
          <p:cNvPr id="11" name="TekstSylinder 10"/>
          <p:cNvSpPr txBox="1"/>
          <p:nvPr/>
        </p:nvSpPr>
        <p:spPr>
          <a:xfrm>
            <a:off x="457200" y="273600"/>
            <a:ext cx="8280919" cy="707886"/>
          </a:xfrm>
          <a:prstGeom prst="rect">
            <a:avLst/>
          </a:prstGeom>
          <a:noFill/>
        </p:spPr>
        <p:txBody>
          <a:bodyPr wrap="square" rtlCol="0">
            <a:spAutoFit/>
          </a:bodyPr>
          <a:lstStyle/>
          <a:p>
            <a:r>
              <a:rPr lang="nb-NO" sz="2000" dirty="0"/>
              <a:t>Strategisk hovedgrep 3</a:t>
            </a:r>
          </a:p>
          <a:p>
            <a:r>
              <a:rPr lang="nb-NO" sz="2000" dirty="0"/>
              <a:t> - Bygge tilstedeværelse og øke synlighet  </a:t>
            </a:r>
          </a:p>
        </p:txBody>
      </p:sp>
      <p:sp>
        <p:nvSpPr>
          <p:cNvPr id="12" name="TekstSylinder 11"/>
          <p:cNvSpPr txBox="1"/>
          <p:nvPr/>
        </p:nvSpPr>
        <p:spPr>
          <a:xfrm>
            <a:off x="3827213" y="3140968"/>
            <a:ext cx="1464867" cy="307777"/>
          </a:xfrm>
          <a:prstGeom prst="rect">
            <a:avLst/>
          </a:prstGeom>
          <a:noFill/>
          <a:effectLst/>
        </p:spPr>
        <p:txBody>
          <a:bodyPr wrap="square" rtlCol="0">
            <a:spAutoFit/>
          </a:bodyPr>
          <a:lstStyle/>
          <a:p>
            <a:pPr algn="ctr"/>
            <a:r>
              <a:rPr lang="nb-NO" sz="1400" b="1" dirty="0"/>
              <a:t>Privat sektor</a:t>
            </a:r>
          </a:p>
        </p:txBody>
      </p:sp>
      <p:sp>
        <p:nvSpPr>
          <p:cNvPr id="13" name="TekstSylinder 12"/>
          <p:cNvSpPr txBox="1"/>
          <p:nvPr/>
        </p:nvSpPr>
        <p:spPr>
          <a:xfrm>
            <a:off x="6300192" y="3140968"/>
            <a:ext cx="1464867" cy="307777"/>
          </a:xfrm>
          <a:prstGeom prst="rect">
            <a:avLst/>
          </a:prstGeom>
          <a:noFill/>
          <a:effectLst/>
        </p:spPr>
        <p:txBody>
          <a:bodyPr wrap="square" rtlCol="0">
            <a:spAutoFit/>
          </a:bodyPr>
          <a:lstStyle/>
          <a:p>
            <a:pPr algn="ctr"/>
            <a:r>
              <a:rPr lang="nb-NO" sz="1400" b="1" dirty="0"/>
              <a:t>Offentlig sektor</a:t>
            </a:r>
          </a:p>
        </p:txBody>
      </p:sp>
      <p:pic>
        <p:nvPicPr>
          <p:cNvPr id="22" name="Picture 2" descr="C:\Users\Simen Hoff Hansen\Documents\Varde Consulting\Kunder\Kunder\Samfunnsviterne\Bilder\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308" r="10781" b="24307"/>
          <a:stretch/>
        </p:blipFill>
        <p:spPr bwMode="auto">
          <a:xfrm>
            <a:off x="7434045" y="84107"/>
            <a:ext cx="1643310" cy="89662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3" name="Rektangel 22"/>
          <p:cNvSpPr/>
          <p:nvPr/>
        </p:nvSpPr>
        <p:spPr>
          <a:xfrm>
            <a:off x="7470557" y="221626"/>
            <a:ext cx="1606798" cy="504057"/>
          </a:xfrm>
          <a:prstGeom prst="rect">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5659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5" grpId="0" animBg="1"/>
      <p:bldP spid="18" grpId="0" animBg="1"/>
      <p:bldP spid="8" grpId="0"/>
      <p:bldP spid="19"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420562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18"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6322" name="Picture 2" descr="C:\Users\Simen Hoff Hansen\Documents\Varde Consulting\Kunder\Kunder\Samfunnsviterne\Bilder\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2821"/>
          <a:stretch/>
        </p:blipFill>
        <p:spPr bwMode="auto">
          <a:xfrm>
            <a:off x="107156" y="258543"/>
            <a:ext cx="8929688" cy="5978769"/>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611560" y="265591"/>
            <a:ext cx="8229600" cy="562074"/>
          </a:xfrm>
        </p:spPr>
        <p:txBody>
          <a:bodyPr/>
          <a:lstStyle/>
          <a:p>
            <a:r>
              <a:rPr lang="nb-NO" sz="2000" dirty="0"/>
              <a:t>Strategien i et blikk</a:t>
            </a:r>
          </a:p>
        </p:txBody>
      </p:sp>
    </p:spTree>
    <p:extLst>
      <p:ext uri="{BB962C8B-B14F-4D97-AF65-F5344CB8AC3E}">
        <p14:creationId xmlns:p14="http://schemas.microsoft.com/office/powerpoint/2010/main" val="406161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149071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6"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8" name="Picture 6" descr="C:\Users\Simen Hoff Hansen\Documents\Varde Consulting\Kunder\Kunder\Samfunnsviterne\Bilde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5" y="-30480"/>
            <a:ext cx="9140825" cy="698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91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9807675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6"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ktangel 2"/>
          <p:cNvSpPr/>
          <p:nvPr/>
        </p:nvSpPr>
        <p:spPr>
          <a:xfrm>
            <a:off x="539552" y="2636912"/>
            <a:ext cx="8424936" cy="2592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Tittel 1"/>
          <p:cNvSpPr>
            <a:spLocks noGrp="1"/>
          </p:cNvSpPr>
          <p:nvPr>
            <p:ph type="title"/>
          </p:nvPr>
        </p:nvSpPr>
        <p:spPr>
          <a:xfrm>
            <a:off x="457200" y="274638"/>
            <a:ext cx="8229600" cy="994122"/>
          </a:xfrm>
        </p:spPr>
        <p:txBody>
          <a:bodyPr/>
          <a:lstStyle/>
          <a:p>
            <a:pPr algn="ctr"/>
            <a:r>
              <a:rPr lang="nb-NO" sz="4400" dirty="0"/>
              <a:t>Misjon</a:t>
            </a:r>
            <a:br>
              <a:rPr lang="nb-NO" sz="4400" dirty="0"/>
            </a:br>
            <a:br>
              <a:rPr lang="nb-NO" sz="4400" dirty="0"/>
            </a:br>
            <a:r>
              <a:rPr lang="nb-NO" sz="1800" dirty="0"/>
              <a:t>Misjonen skal tydeliggjøre funksjonen Samfunnsviterne skal fylle i samfunnet.     Forslag til misjon:</a:t>
            </a:r>
            <a:br>
              <a:rPr lang="nb-NO" sz="4400" dirty="0"/>
            </a:br>
            <a:endParaRPr lang="nb-NO" sz="4400" dirty="0"/>
          </a:p>
        </p:txBody>
      </p:sp>
      <p:sp>
        <p:nvSpPr>
          <p:cNvPr id="10" name="Rektangel 9"/>
          <p:cNvSpPr/>
          <p:nvPr/>
        </p:nvSpPr>
        <p:spPr>
          <a:xfrm>
            <a:off x="1115616" y="3068960"/>
            <a:ext cx="7128792" cy="1169551"/>
          </a:xfrm>
          <a:prstGeom prst="rect">
            <a:avLst/>
          </a:prstGeom>
        </p:spPr>
        <p:txBody>
          <a:bodyPr wrap="square">
            <a:spAutoFit/>
          </a:bodyPr>
          <a:lstStyle/>
          <a:p>
            <a:pPr algn="ctr"/>
            <a:r>
              <a:rPr lang="nb-NO" b="1" dirty="0"/>
              <a:t>Fremtidsrettet kompetanse for et samfunn i endring</a:t>
            </a:r>
          </a:p>
          <a:p>
            <a:pPr algn="ctr"/>
            <a:r>
              <a:rPr lang="nb-NO" dirty="0"/>
              <a:t>Vi skal veilede våre medlemmer og synliggjøre deres kompetanse slik at de kan fylle samfunnskritiske roller og håndtere morgendagens utfordringer.</a:t>
            </a:r>
          </a:p>
          <a:p>
            <a:pPr algn="ctr"/>
            <a:endParaRPr lang="nb-NO" sz="1600" dirty="0"/>
          </a:p>
        </p:txBody>
      </p:sp>
    </p:spTree>
    <p:extLst>
      <p:ext uri="{BB962C8B-B14F-4D97-AF65-F5344CB8AC3E}">
        <p14:creationId xmlns:p14="http://schemas.microsoft.com/office/powerpoint/2010/main" val="42663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6212391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70"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ktangel 2"/>
          <p:cNvSpPr/>
          <p:nvPr/>
        </p:nvSpPr>
        <p:spPr>
          <a:xfrm>
            <a:off x="719064" y="2780928"/>
            <a:ext cx="8424936" cy="2592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ctr"/>
            <a:r>
              <a:rPr lang="nb-NO" sz="4400" dirty="0"/>
              <a:t>Posisjon</a:t>
            </a:r>
          </a:p>
        </p:txBody>
      </p:sp>
      <p:sp>
        <p:nvSpPr>
          <p:cNvPr id="10" name="Rektangel 9"/>
          <p:cNvSpPr/>
          <p:nvPr/>
        </p:nvSpPr>
        <p:spPr>
          <a:xfrm>
            <a:off x="1043608" y="3212976"/>
            <a:ext cx="7128792" cy="923330"/>
          </a:xfrm>
          <a:prstGeom prst="rect">
            <a:avLst/>
          </a:prstGeom>
        </p:spPr>
        <p:txBody>
          <a:bodyPr wrap="square">
            <a:spAutoFit/>
          </a:bodyPr>
          <a:lstStyle/>
          <a:p>
            <a:pPr algn="ctr"/>
            <a:r>
              <a:rPr lang="nb-NO" b="1" dirty="0"/>
              <a:t>Retningsviseren</a:t>
            </a:r>
          </a:p>
          <a:p>
            <a:pPr algn="ctr"/>
            <a:r>
              <a:rPr lang="nb-NO" dirty="0"/>
              <a:t>Vi viser alltid vei for våre medlemmer - både i dagens og fremtidens arbeidsmarked</a:t>
            </a:r>
          </a:p>
        </p:txBody>
      </p:sp>
      <p:sp>
        <p:nvSpPr>
          <p:cNvPr id="6" name="Rektangel 5"/>
          <p:cNvSpPr/>
          <p:nvPr/>
        </p:nvSpPr>
        <p:spPr>
          <a:xfrm>
            <a:off x="611560" y="1412776"/>
            <a:ext cx="8136904" cy="646331"/>
          </a:xfrm>
          <a:prstGeom prst="rect">
            <a:avLst/>
          </a:prstGeom>
        </p:spPr>
        <p:txBody>
          <a:bodyPr wrap="square">
            <a:spAutoFit/>
          </a:bodyPr>
          <a:lstStyle/>
          <a:p>
            <a:pPr algn="ctr">
              <a:buNone/>
            </a:pPr>
            <a:r>
              <a:rPr lang="nb-NO" dirty="0"/>
              <a:t>Posisjonen beskriver hvilken posisjon Samfunnsviterne har ovenfor sine medlemmer. Forslag til posisjon:</a:t>
            </a:r>
          </a:p>
        </p:txBody>
      </p:sp>
    </p:spTree>
    <p:extLst>
      <p:ext uri="{BB962C8B-B14F-4D97-AF65-F5344CB8AC3E}">
        <p14:creationId xmlns:p14="http://schemas.microsoft.com/office/powerpoint/2010/main" val="340308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10173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4"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ktangel 2"/>
          <p:cNvSpPr/>
          <p:nvPr/>
        </p:nvSpPr>
        <p:spPr>
          <a:xfrm>
            <a:off x="467544" y="2924944"/>
            <a:ext cx="8424936" cy="2592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ctr"/>
            <a:r>
              <a:rPr lang="nb-NO" sz="4400" dirty="0"/>
              <a:t>Medlemsløftet</a:t>
            </a:r>
          </a:p>
        </p:txBody>
      </p:sp>
      <p:sp>
        <p:nvSpPr>
          <p:cNvPr id="8" name="Rektangel 7"/>
          <p:cNvSpPr/>
          <p:nvPr/>
        </p:nvSpPr>
        <p:spPr>
          <a:xfrm>
            <a:off x="899592" y="3356992"/>
            <a:ext cx="2272518" cy="1785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899592" y="3717032"/>
            <a:ext cx="2262145" cy="1200329"/>
          </a:xfrm>
          <a:prstGeom prst="rect">
            <a:avLst/>
          </a:prstGeom>
          <a:noFill/>
        </p:spPr>
        <p:txBody>
          <a:bodyPr wrap="square" rtlCol="0">
            <a:spAutoFit/>
          </a:bodyPr>
          <a:lstStyle/>
          <a:p>
            <a:pPr marL="171450" indent="-171450">
              <a:buFont typeface="Arial" pitchFamily="34" charset="0"/>
              <a:buChar char="•"/>
            </a:pPr>
            <a:r>
              <a:rPr lang="nb-NO" sz="1200" dirty="0">
                <a:ea typeface="Verdana" pitchFamily="34" charset="0"/>
                <a:cs typeface="Verdana" pitchFamily="34" charset="0"/>
              </a:rPr>
              <a:t>Vi gir deg trygghet og kunnskap om hva en samfunnsviter «er og kan»</a:t>
            </a:r>
          </a:p>
          <a:p>
            <a:pPr marL="171450" indent="-171450">
              <a:buFont typeface="Arial" pitchFamily="34" charset="0"/>
              <a:buChar char="•"/>
            </a:pPr>
            <a:endParaRPr lang="nb-NO" sz="1200" dirty="0">
              <a:ea typeface="Verdana" pitchFamily="34" charset="0"/>
              <a:cs typeface="Verdana" pitchFamily="34" charset="0"/>
            </a:endParaRPr>
          </a:p>
          <a:p>
            <a:pPr marL="171450" indent="-171450">
              <a:buFont typeface="Arial" pitchFamily="34" charset="0"/>
              <a:buChar char="•"/>
            </a:pPr>
            <a:r>
              <a:rPr lang="nb-NO" sz="1200" dirty="0">
                <a:ea typeface="Verdana" pitchFamily="34" charset="0"/>
                <a:cs typeface="Verdana" pitchFamily="34" charset="0"/>
              </a:rPr>
              <a:t>Vi tilbyr konkurransedyktige bank- og forsikringsordninger</a:t>
            </a:r>
            <a:endParaRPr lang="nb-NO" sz="1200" dirty="0"/>
          </a:p>
        </p:txBody>
      </p:sp>
      <p:sp>
        <p:nvSpPr>
          <p:cNvPr id="11" name="Rektangel 10"/>
          <p:cNvSpPr/>
          <p:nvPr/>
        </p:nvSpPr>
        <p:spPr>
          <a:xfrm>
            <a:off x="6156176" y="3356992"/>
            <a:ext cx="2272518" cy="18257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ekstSylinder 11"/>
          <p:cNvSpPr txBox="1"/>
          <p:nvPr/>
        </p:nvSpPr>
        <p:spPr>
          <a:xfrm>
            <a:off x="6156176" y="3645024"/>
            <a:ext cx="2262145" cy="1569660"/>
          </a:xfrm>
          <a:prstGeom prst="rect">
            <a:avLst/>
          </a:prstGeom>
          <a:noFill/>
          <a:ln>
            <a:noFill/>
          </a:ln>
        </p:spPr>
        <p:txBody>
          <a:bodyPr wrap="square" rtlCol="0">
            <a:spAutoFit/>
          </a:bodyPr>
          <a:lstStyle/>
          <a:p>
            <a:pPr marL="171450" indent="-171450">
              <a:buFont typeface="Arial" pitchFamily="34" charset="0"/>
              <a:buChar char="•"/>
            </a:pPr>
            <a:r>
              <a:rPr lang="nb-NO" sz="1200" dirty="0"/>
              <a:t>Vi skal være en pådriver for dine lønns- og arbeidsbetingelser og aktivt jobbe for å heve ditt lønnsnivå</a:t>
            </a:r>
          </a:p>
          <a:p>
            <a:pPr marL="171450" indent="-171450">
              <a:buFont typeface="Arial" pitchFamily="34" charset="0"/>
              <a:buChar char="•"/>
            </a:pPr>
            <a:endParaRPr lang="nb-NO" sz="1200" dirty="0"/>
          </a:p>
          <a:p>
            <a:pPr marL="171450" indent="-171450">
              <a:buFont typeface="Arial" pitchFamily="34" charset="0"/>
              <a:buChar char="•"/>
            </a:pPr>
            <a:r>
              <a:rPr lang="nb-NO" sz="1200" dirty="0"/>
              <a:t>Vi  gir relevante faglige tilbud og sikrer deg tilgang til et betydelig nettverk</a:t>
            </a:r>
          </a:p>
        </p:txBody>
      </p:sp>
      <p:sp>
        <p:nvSpPr>
          <p:cNvPr id="13" name="Rektangel 12"/>
          <p:cNvSpPr/>
          <p:nvPr/>
        </p:nvSpPr>
        <p:spPr>
          <a:xfrm>
            <a:off x="3419872" y="3356992"/>
            <a:ext cx="2272518" cy="1785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ekstSylinder 13"/>
          <p:cNvSpPr txBox="1"/>
          <p:nvPr/>
        </p:nvSpPr>
        <p:spPr>
          <a:xfrm>
            <a:off x="3347864" y="3717032"/>
            <a:ext cx="2272518" cy="1015663"/>
          </a:xfrm>
          <a:prstGeom prst="rect">
            <a:avLst/>
          </a:prstGeom>
          <a:noFill/>
        </p:spPr>
        <p:txBody>
          <a:bodyPr wrap="square" rtlCol="0">
            <a:spAutoFit/>
          </a:bodyPr>
          <a:lstStyle/>
          <a:p>
            <a:pPr marL="171450" indent="-171450">
              <a:buFont typeface="Arial" pitchFamily="34" charset="0"/>
              <a:buChar char="•"/>
            </a:pPr>
            <a:r>
              <a:rPr lang="nb-NO" sz="1200" dirty="0"/>
              <a:t>Vi sikrer at du ikke står alene</a:t>
            </a:r>
          </a:p>
          <a:p>
            <a:r>
              <a:rPr lang="nb-NO" sz="1200" dirty="0"/>
              <a:t> </a:t>
            </a:r>
          </a:p>
          <a:p>
            <a:pPr marL="171450" indent="-171450">
              <a:buFont typeface="Arial" pitchFamily="34" charset="0"/>
              <a:buChar char="•"/>
            </a:pPr>
            <a:r>
              <a:rPr lang="nb-NO" sz="1200" dirty="0"/>
              <a:t>Vi  gir relevante faglige tilbud og sikrer deg tilgang til et betydelig nettverk</a:t>
            </a:r>
          </a:p>
        </p:txBody>
      </p:sp>
      <p:sp>
        <p:nvSpPr>
          <p:cNvPr id="4" name="TekstSylinder 3"/>
          <p:cNvSpPr txBox="1"/>
          <p:nvPr/>
        </p:nvSpPr>
        <p:spPr>
          <a:xfrm>
            <a:off x="971600" y="3429000"/>
            <a:ext cx="1624446" cy="276999"/>
          </a:xfrm>
          <a:prstGeom prst="rect">
            <a:avLst/>
          </a:prstGeom>
          <a:noFill/>
        </p:spPr>
        <p:txBody>
          <a:bodyPr wrap="square" rtlCol="0">
            <a:spAutoFit/>
          </a:bodyPr>
          <a:lstStyle/>
          <a:p>
            <a:r>
              <a:rPr lang="nb-NO" sz="1200" dirty="0"/>
              <a:t>Studenter</a:t>
            </a:r>
          </a:p>
        </p:txBody>
      </p:sp>
      <p:sp>
        <p:nvSpPr>
          <p:cNvPr id="15" name="TekstSylinder 14"/>
          <p:cNvSpPr txBox="1"/>
          <p:nvPr/>
        </p:nvSpPr>
        <p:spPr>
          <a:xfrm>
            <a:off x="3491880" y="3429000"/>
            <a:ext cx="1624446" cy="276999"/>
          </a:xfrm>
          <a:prstGeom prst="rect">
            <a:avLst/>
          </a:prstGeom>
          <a:noFill/>
        </p:spPr>
        <p:txBody>
          <a:bodyPr wrap="square" rtlCol="0">
            <a:spAutoFit/>
          </a:bodyPr>
          <a:lstStyle/>
          <a:p>
            <a:r>
              <a:rPr lang="nb-NO" sz="1200" dirty="0"/>
              <a:t>Private</a:t>
            </a:r>
          </a:p>
        </p:txBody>
      </p:sp>
      <p:sp>
        <p:nvSpPr>
          <p:cNvPr id="16" name="TekstSylinder 15"/>
          <p:cNvSpPr txBox="1"/>
          <p:nvPr/>
        </p:nvSpPr>
        <p:spPr>
          <a:xfrm>
            <a:off x="6156176" y="3429000"/>
            <a:ext cx="1624446" cy="276999"/>
          </a:xfrm>
          <a:prstGeom prst="rect">
            <a:avLst/>
          </a:prstGeom>
          <a:noFill/>
        </p:spPr>
        <p:txBody>
          <a:bodyPr wrap="square" rtlCol="0">
            <a:spAutoFit/>
          </a:bodyPr>
          <a:lstStyle/>
          <a:p>
            <a:r>
              <a:rPr lang="nb-NO" sz="1200" dirty="0"/>
              <a:t>Offentlige</a:t>
            </a:r>
          </a:p>
        </p:txBody>
      </p:sp>
      <p:sp>
        <p:nvSpPr>
          <p:cNvPr id="17" name="Rektangel 16"/>
          <p:cNvSpPr/>
          <p:nvPr/>
        </p:nvSpPr>
        <p:spPr>
          <a:xfrm>
            <a:off x="755576" y="1196752"/>
            <a:ext cx="7560840" cy="1477328"/>
          </a:xfrm>
          <a:prstGeom prst="rect">
            <a:avLst/>
          </a:prstGeom>
        </p:spPr>
        <p:txBody>
          <a:bodyPr wrap="square">
            <a:spAutoFit/>
          </a:bodyPr>
          <a:lstStyle/>
          <a:p>
            <a:pPr algn="ctr"/>
            <a:r>
              <a:rPr lang="nb-NO" dirty="0"/>
              <a:t>Medlemsløftet skal skape en forventning i målgruppene til hva organisasjonen kan og skal levere, og skal være organisasjonens konkurransemessige fordel. Internt skal det hjelpe organisasjonen å holde riktig kurs, og tydeliggjøre hvilke forpliktelser man har overfor sine medlemmer.</a:t>
            </a:r>
          </a:p>
          <a:p>
            <a:pPr algn="ctr"/>
            <a:r>
              <a:rPr lang="nb-NO" dirty="0"/>
              <a:t>Forslag til medlemsløfter:</a:t>
            </a:r>
          </a:p>
        </p:txBody>
      </p:sp>
    </p:spTree>
    <p:extLst>
      <p:ext uri="{BB962C8B-B14F-4D97-AF65-F5344CB8AC3E}">
        <p14:creationId xmlns:p14="http://schemas.microsoft.com/office/powerpoint/2010/main" val="38016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562074"/>
          </a:xfrm>
        </p:spPr>
        <p:txBody>
          <a:bodyPr/>
          <a:lstStyle/>
          <a:p>
            <a:pPr algn="ctr"/>
            <a:r>
              <a:rPr lang="nb-NO" sz="2000" dirty="0"/>
              <a:t>Oversikt over Samfunnsviternes virksomhetsidentitet</a:t>
            </a:r>
          </a:p>
        </p:txBody>
      </p:sp>
      <p:sp>
        <p:nvSpPr>
          <p:cNvPr id="4" name="Rektangel 3"/>
          <p:cNvSpPr/>
          <p:nvPr/>
        </p:nvSpPr>
        <p:spPr>
          <a:xfrm>
            <a:off x="1371826" y="2060848"/>
            <a:ext cx="7352837" cy="3847395"/>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Likebent trekant 4"/>
          <p:cNvSpPr/>
          <p:nvPr/>
        </p:nvSpPr>
        <p:spPr>
          <a:xfrm>
            <a:off x="1371826" y="836712"/>
            <a:ext cx="7352837" cy="1221234"/>
          </a:xfrm>
          <a:prstGeom prst="triangle">
            <a:avLst>
              <a:gd name="adj" fmla="val 4983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Avrundet rektangel 5"/>
          <p:cNvSpPr/>
          <p:nvPr/>
        </p:nvSpPr>
        <p:spPr>
          <a:xfrm>
            <a:off x="1489780" y="2186210"/>
            <a:ext cx="7079811" cy="824350"/>
          </a:xfrm>
          <a:prstGeom prst="roundRect">
            <a:avLst/>
          </a:prstGeom>
          <a:solidFill>
            <a:schemeClr val="bg1">
              <a:lumMod val="65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200"/>
          </a:p>
        </p:txBody>
      </p:sp>
      <p:sp>
        <p:nvSpPr>
          <p:cNvPr id="7" name="TekstSylinder 6"/>
          <p:cNvSpPr txBox="1"/>
          <p:nvPr/>
        </p:nvSpPr>
        <p:spPr>
          <a:xfrm>
            <a:off x="1489780" y="2279655"/>
            <a:ext cx="7079811" cy="677108"/>
          </a:xfrm>
          <a:prstGeom prst="rect">
            <a:avLst/>
          </a:prstGeom>
          <a:noFill/>
        </p:spPr>
        <p:txBody>
          <a:bodyPr wrap="square" rtlCol="0" anchor="ctr">
            <a:spAutoFit/>
          </a:bodyPr>
          <a:lstStyle/>
          <a:p>
            <a:pPr algn="ctr"/>
            <a:r>
              <a:rPr lang="nb-NO" sz="1400" b="1" dirty="0">
                <a:solidFill>
                  <a:schemeClr val="bg1"/>
                </a:solidFill>
              </a:rPr>
              <a:t>Fremtidsrettet kompetanse for et samfunn i endring</a:t>
            </a:r>
          </a:p>
          <a:p>
            <a:pPr algn="ctr"/>
            <a:r>
              <a:rPr lang="nb-NO" sz="1200" dirty="0">
                <a:solidFill>
                  <a:schemeClr val="bg1"/>
                </a:solidFill>
              </a:rPr>
              <a:t>Vi skal veilede våre medlemmer og synliggjøre deres kompetanse slik at de kan fylle samfunnskritiske roller og håndtere morgendagens utfordringer.</a:t>
            </a:r>
          </a:p>
        </p:txBody>
      </p:sp>
      <p:sp>
        <p:nvSpPr>
          <p:cNvPr id="14" name="Rektangel 13"/>
          <p:cNvSpPr/>
          <p:nvPr/>
        </p:nvSpPr>
        <p:spPr>
          <a:xfrm>
            <a:off x="1507394" y="4149080"/>
            <a:ext cx="2272518" cy="16097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ekstSylinder 15"/>
          <p:cNvSpPr txBox="1"/>
          <p:nvPr/>
        </p:nvSpPr>
        <p:spPr>
          <a:xfrm>
            <a:off x="2383948" y="1412776"/>
            <a:ext cx="5328592" cy="677108"/>
          </a:xfrm>
          <a:prstGeom prst="rect">
            <a:avLst/>
          </a:prstGeom>
          <a:noFill/>
        </p:spPr>
        <p:txBody>
          <a:bodyPr wrap="square" rtlCol="0">
            <a:spAutoFit/>
          </a:bodyPr>
          <a:lstStyle/>
          <a:p>
            <a:pPr algn="ctr"/>
            <a:r>
              <a:rPr lang="nb-NO" sz="1400" b="1" dirty="0">
                <a:solidFill>
                  <a:schemeClr val="bg1"/>
                </a:solidFill>
              </a:rPr>
              <a:t>Trygt yrkesliv - fremtidsrettet kompetanse</a:t>
            </a:r>
          </a:p>
          <a:p>
            <a:pPr algn="ctr"/>
            <a:r>
              <a:rPr lang="nb-NO" sz="1200" dirty="0">
                <a:solidFill>
                  <a:schemeClr val="bg1"/>
                </a:solidFill>
              </a:rPr>
              <a:t>Vi skal skape trygghet i våre medlemmers yrkesliv og synliggjøre deres kompetanse i dagens og fremtidens arbeidsmarked</a:t>
            </a:r>
            <a:r>
              <a:rPr lang="nb-NO" sz="1200" b="1" dirty="0">
                <a:solidFill>
                  <a:schemeClr val="bg1"/>
                </a:solidFill>
              </a:rPr>
              <a:t> </a:t>
            </a:r>
          </a:p>
        </p:txBody>
      </p:sp>
      <p:sp>
        <p:nvSpPr>
          <p:cNvPr id="25" name="TekstSylinder 24"/>
          <p:cNvSpPr txBox="1"/>
          <p:nvPr/>
        </p:nvSpPr>
        <p:spPr>
          <a:xfrm>
            <a:off x="1517055" y="4220407"/>
            <a:ext cx="2262145" cy="1277273"/>
          </a:xfrm>
          <a:prstGeom prst="rect">
            <a:avLst/>
          </a:prstGeom>
          <a:noFill/>
        </p:spPr>
        <p:txBody>
          <a:bodyPr wrap="square" rtlCol="0">
            <a:spAutoFit/>
          </a:bodyPr>
          <a:lstStyle/>
          <a:p>
            <a:r>
              <a:rPr lang="nb-NO" sz="1100" dirty="0"/>
              <a:t>Student: </a:t>
            </a:r>
          </a:p>
          <a:p>
            <a:endParaRPr lang="nb-NO" sz="1100" dirty="0"/>
          </a:p>
          <a:p>
            <a:pPr marL="171450" indent="-171450">
              <a:buFont typeface="Arial" pitchFamily="34" charset="0"/>
              <a:buChar char="•"/>
            </a:pPr>
            <a:r>
              <a:rPr lang="nb-NO" sz="1100" dirty="0">
                <a:ea typeface="Verdana" pitchFamily="34" charset="0"/>
                <a:cs typeface="Verdana" pitchFamily="34" charset="0"/>
              </a:rPr>
              <a:t>Vi gir deg trygghet og kunnskap om hva en samfunnsviter «er og kan»</a:t>
            </a:r>
          </a:p>
          <a:p>
            <a:pPr marL="171450" indent="-171450">
              <a:buFont typeface="Arial" pitchFamily="34" charset="0"/>
              <a:buChar char="•"/>
            </a:pPr>
            <a:r>
              <a:rPr lang="nb-NO" sz="1100" dirty="0">
                <a:ea typeface="Verdana" pitchFamily="34" charset="0"/>
                <a:cs typeface="Verdana" pitchFamily="34" charset="0"/>
              </a:rPr>
              <a:t>Vi tilbyr konkurransedyktige bank- og forsikringsordninger</a:t>
            </a:r>
          </a:p>
        </p:txBody>
      </p:sp>
      <p:sp>
        <p:nvSpPr>
          <p:cNvPr id="26" name="Rektangel 25"/>
          <p:cNvSpPr/>
          <p:nvPr/>
        </p:nvSpPr>
        <p:spPr>
          <a:xfrm>
            <a:off x="6297786" y="4149080"/>
            <a:ext cx="2272518" cy="16097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TekstSylinder 26"/>
          <p:cNvSpPr txBox="1"/>
          <p:nvPr/>
        </p:nvSpPr>
        <p:spPr>
          <a:xfrm>
            <a:off x="6307447" y="4220407"/>
            <a:ext cx="2262145" cy="1615827"/>
          </a:xfrm>
          <a:prstGeom prst="rect">
            <a:avLst/>
          </a:prstGeom>
          <a:noFill/>
        </p:spPr>
        <p:txBody>
          <a:bodyPr wrap="square" rtlCol="0">
            <a:spAutoFit/>
          </a:bodyPr>
          <a:lstStyle/>
          <a:p>
            <a:r>
              <a:rPr lang="nb-NO" sz="1100" dirty="0"/>
              <a:t>Offentlige:</a:t>
            </a:r>
          </a:p>
          <a:p>
            <a:endParaRPr lang="nb-NO" sz="1100" dirty="0"/>
          </a:p>
          <a:p>
            <a:pPr marL="171450" indent="-171450">
              <a:buFont typeface="Arial" pitchFamily="34" charset="0"/>
              <a:buChar char="•"/>
            </a:pPr>
            <a:r>
              <a:rPr lang="nb-NO" sz="1100" dirty="0"/>
              <a:t>Vi skal være en pådriver for dine lønns- og arbeidsbetingelser og aktivt jobbe for å heve ditt lønnsnivå</a:t>
            </a:r>
          </a:p>
          <a:p>
            <a:pPr marL="171450" indent="-171450">
              <a:buFont typeface="Arial" pitchFamily="34" charset="0"/>
              <a:buChar char="•"/>
            </a:pPr>
            <a:r>
              <a:rPr lang="nb-NO" sz="1100" dirty="0"/>
              <a:t>Vi  gir relevante faglige tilbud og sikrer deg tilgang til et betydelig nettverk</a:t>
            </a:r>
          </a:p>
        </p:txBody>
      </p:sp>
      <p:sp>
        <p:nvSpPr>
          <p:cNvPr id="28" name="Rektangel 27"/>
          <p:cNvSpPr/>
          <p:nvPr/>
        </p:nvSpPr>
        <p:spPr>
          <a:xfrm>
            <a:off x="3906417" y="4149080"/>
            <a:ext cx="2272518" cy="16097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 name="TekstSylinder 28"/>
          <p:cNvSpPr txBox="1"/>
          <p:nvPr/>
        </p:nvSpPr>
        <p:spPr>
          <a:xfrm>
            <a:off x="3906417" y="4220407"/>
            <a:ext cx="2272518" cy="1107996"/>
          </a:xfrm>
          <a:prstGeom prst="rect">
            <a:avLst/>
          </a:prstGeom>
          <a:noFill/>
        </p:spPr>
        <p:txBody>
          <a:bodyPr wrap="square" rtlCol="0">
            <a:spAutoFit/>
          </a:bodyPr>
          <a:lstStyle/>
          <a:p>
            <a:r>
              <a:rPr lang="nb-NO" sz="1100" dirty="0"/>
              <a:t>Private:</a:t>
            </a:r>
          </a:p>
          <a:p>
            <a:endParaRPr lang="nb-NO" sz="1100" dirty="0"/>
          </a:p>
          <a:p>
            <a:pPr marL="171450" indent="-171450">
              <a:buFont typeface="Arial" pitchFamily="34" charset="0"/>
              <a:buChar char="•"/>
            </a:pPr>
            <a:r>
              <a:rPr lang="nb-NO" sz="1100" dirty="0"/>
              <a:t>Vi sikrer at du ikke står alene</a:t>
            </a:r>
          </a:p>
          <a:p>
            <a:pPr marL="171450" indent="-171450">
              <a:buFont typeface="Arial" pitchFamily="34" charset="0"/>
              <a:buChar char="•"/>
            </a:pPr>
            <a:r>
              <a:rPr lang="nb-NO" sz="1100" dirty="0"/>
              <a:t>Vi  gir relevante faglige tilbud og sikrer deg tilgang til et betydelig nettverk</a:t>
            </a:r>
          </a:p>
        </p:txBody>
      </p:sp>
      <p:sp>
        <p:nvSpPr>
          <p:cNvPr id="30" name="TekstSylinder 29"/>
          <p:cNvSpPr txBox="1"/>
          <p:nvPr/>
        </p:nvSpPr>
        <p:spPr>
          <a:xfrm>
            <a:off x="457200" y="1351801"/>
            <a:ext cx="1208864" cy="276999"/>
          </a:xfrm>
          <a:prstGeom prst="rect">
            <a:avLst/>
          </a:prstGeom>
          <a:noFill/>
        </p:spPr>
        <p:txBody>
          <a:bodyPr wrap="square" rtlCol="0">
            <a:spAutoFit/>
          </a:bodyPr>
          <a:lstStyle/>
          <a:p>
            <a:r>
              <a:rPr lang="nb-NO" sz="1200" dirty="0"/>
              <a:t>Visjon</a:t>
            </a:r>
          </a:p>
        </p:txBody>
      </p:sp>
      <p:sp>
        <p:nvSpPr>
          <p:cNvPr id="31" name="TekstSylinder 30"/>
          <p:cNvSpPr txBox="1"/>
          <p:nvPr/>
        </p:nvSpPr>
        <p:spPr>
          <a:xfrm>
            <a:off x="457200" y="2431921"/>
            <a:ext cx="1208864" cy="276999"/>
          </a:xfrm>
          <a:prstGeom prst="rect">
            <a:avLst/>
          </a:prstGeom>
          <a:noFill/>
        </p:spPr>
        <p:txBody>
          <a:bodyPr wrap="square" rtlCol="0">
            <a:spAutoFit/>
          </a:bodyPr>
          <a:lstStyle/>
          <a:p>
            <a:r>
              <a:rPr lang="nb-NO" sz="1200" dirty="0"/>
              <a:t>Misjon</a:t>
            </a:r>
          </a:p>
        </p:txBody>
      </p:sp>
      <p:sp>
        <p:nvSpPr>
          <p:cNvPr id="32" name="TekstSylinder 31"/>
          <p:cNvSpPr txBox="1"/>
          <p:nvPr/>
        </p:nvSpPr>
        <p:spPr>
          <a:xfrm>
            <a:off x="457200" y="3395131"/>
            <a:ext cx="1208864" cy="276999"/>
          </a:xfrm>
          <a:prstGeom prst="rect">
            <a:avLst/>
          </a:prstGeom>
          <a:noFill/>
        </p:spPr>
        <p:txBody>
          <a:bodyPr wrap="square" rtlCol="0">
            <a:spAutoFit/>
          </a:bodyPr>
          <a:lstStyle/>
          <a:p>
            <a:r>
              <a:rPr lang="nb-NO" sz="1200" dirty="0"/>
              <a:t>Posisjon</a:t>
            </a:r>
          </a:p>
        </p:txBody>
      </p:sp>
      <p:sp>
        <p:nvSpPr>
          <p:cNvPr id="33" name="TekstSylinder 32"/>
          <p:cNvSpPr txBox="1"/>
          <p:nvPr/>
        </p:nvSpPr>
        <p:spPr>
          <a:xfrm>
            <a:off x="457199" y="4725144"/>
            <a:ext cx="861449" cy="461665"/>
          </a:xfrm>
          <a:prstGeom prst="rect">
            <a:avLst/>
          </a:prstGeom>
          <a:noFill/>
        </p:spPr>
        <p:txBody>
          <a:bodyPr wrap="square" rtlCol="0">
            <a:spAutoFit/>
          </a:bodyPr>
          <a:lstStyle/>
          <a:p>
            <a:r>
              <a:rPr lang="nb-NO" sz="1200" dirty="0"/>
              <a:t>Medlems-</a:t>
            </a:r>
          </a:p>
          <a:p>
            <a:r>
              <a:rPr lang="nb-NO" sz="1200" dirty="0"/>
              <a:t>løfter</a:t>
            </a:r>
          </a:p>
        </p:txBody>
      </p:sp>
      <p:sp>
        <p:nvSpPr>
          <p:cNvPr id="34" name="Avrundet rektangel 33"/>
          <p:cNvSpPr/>
          <p:nvPr/>
        </p:nvSpPr>
        <p:spPr>
          <a:xfrm>
            <a:off x="1502771" y="3140968"/>
            <a:ext cx="7079811" cy="858713"/>
          </a:xfrm>
          <a:prstGeom prst="roundRect">
            <a:avLst/>
          </a:prstGeom>
          <a:solidFill>
            <a:schemeClr val="bg1">
              <a:lumMod val="85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200"/>
          </a:p>
        </p:txBody>
      </p:sp>
      <p:sp>
        <p:nvSpPr>
          <p:cNvPr id="35" name="TekstSylinder 34"/>
          <p:cNvSpPr txBox="1"/>
          <p:nvPr/>
        </p:nvSpPr>
        <p:spPr>
          <a:xfrm>
            <a:off x="1502771" y="3344755"/>
            <a:ext cx="7079811" cy="492443"/>
          </a:xfrm>
          <a:prstGeom prst="rect">
            <a:avLst/>
          </a:prstGeom>
          <a:noFill/>
        </p:spPr>
        <p:txBody>
          <a:bodyPr wrap="square" rtlCol="0" anchor="ctr">
            <a:spAutoFit/>
          </a:bodyPr>
          <a:lstStyle/>
          <a:p>
            <a:pPr algn="ctr"/>
            <a:r>
              <a:rPr lang="nb-NO" sz="1400" b="1" dirty="0"/>
              <a:t>Retningsviseren</a:t>
            </a:r>
            <a:endParaRPr lang="nb-NO" sz="1200" b="1" dirty="0"/>
          </a:p>
          <a:p>
            <a:pPr algn="ctr"/>
            <a:r>
              <a:rPr lang="nb-NO" sz="1200" dirty="0"/>
              <a:t>Vi viser vei for våre medlemmer - både i dagens og framtidens arbeidsmarked</a:t>
            </a:r>
          </a:p>
        </p:txBody>
      </p:sp>
      <p:sp>
        <p:nvSpPr>
          <p:cNvPr id="24" name="Rektangel 23"/>
          <p:cNvSpPr/>
          <p:nvPr/>
        </p:nvSpPr>
        <p:spPr>
          <a:xfrm>
            <a:off x="7470557" y="476669"/>
            <a:ext cx="1606798" cy="504057"/>
          </a:xfrm>
          <a:prstGeom prst="rect">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559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br>
              <a:rPr lang="nb-NO" sz="8000" dirty="0"/>
            </a:br>
            <a:r>
              <a:rPr lang="nb-NO" sz="8000" dirty="0">
                <a:latin typeface="+mn-lt"/>
              </a:rPr>
              <a:t>Vedlegg</a:t>
            </a:r>
            <a:br>
              <a:rPr lang="nb-NO" sz="3600" dirty="0">
                <a:latin typeface="+mn-lt"/>
              </a:rPr>
            </a:br>
            <a:r>
              <a:rPr lang="nb-NO" sz="3600" dirty="0">
                <a:latin typeface="+mn-lt"/>
              </a:rPr>
              <a:t>Bakgrunnsinformasjon om de analyser og vurderinger som ligger til grunn for strategiarbeidet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type="body" idx="1"/>
          </p:nvPr>
        </p:nvSpPr>
        <p:spPr>
          <a:xfrm>
            <a:off x="467544" y="1340768"/>
            <a:ext cx="8208912" cy="5154364"/>
          </a:xfrm>
        </p:spPr>
        <p:txBody>
          <a:bodyPr anchor="t">
            <a:noAutofit/>
          </a:bodyPr>
          <a:lstStyle/>
          <a:p>
            <a:pPr marL="0" indent="0">
              <a:buNone/>
            </a:pPr>
            <a:r>
              <a:rPr lang="nb-NO" sz="1200" dirty="0">
                <a:solidFill>
                  <a:schemeClr val="tx1"/>
                </a:solidFill>
              </a:rPr>
              <a:t>Enhver moderne organisasjon må agere i takt med, eller raskere enn sine omgivelser og viktigste premissleverandører. Dagens infrastruktur for informasjon og kommunikasjon gir oss  som forbrukere en rekke valgmuligheter. Og det er nettopp det som kjennetegner samfunnet i dag: valgmuligheter.</a:t>
            </a:r>
          </a:p>
          <a:p>
            <a:endParaRPr lang="nb-NO" sz="1200" dirty="0">
              <a:solidFill>
                <a:schemeClr val="tx1"/>
              </a:solidFill>
            </a:endParaRPr>
          </a:p>
          <a:p>
            <a:pPr marL="0" indent="0">
              <a:buNone/>
            </a:pPr>
            <a:r>
              <a:rPr lang="nb-NO" sz="1200" dirty="0">
                <a:solidFill>
                  <a:schemeClr val="tx1"/>
                </a:solidFill>
              </a:rPr>
              <a:t>Der hvor man før ikke hadde noe valg, er det nå opp til hver og en av oss å velge. Vi kan strengt tatt kjøpe alt vi trenger fra sofakroken og vi kan se den filmen eller det tv-programmet vi ønsker – når vi ønsker det. Vi er opptatt av fleksibilitet og skreddersøm: «</a:t>
            </a:r>
            <a:r>
              <a:rPr lang="nb-NO" sz="1200" dirty="0" err="1">
                <a:solidFill>
                  <a:schemeClr val="tx1"/>
                </a:solidFill>
              </a:rPr>
              <a:t>what’s</a:t>
            </a:r>
            <a:r>
              <a:rPr lang="nb-NO" sz="1200" dirty="0">
                <a:solidFill>
                  <a:schemeClr val="tx1"/>
                </a:solidFill>
              </a:rPr>
              <a:t> in it for </a:t>
            </a:r>
            <a:r>
              <a:rPr lang="nb-NO" sz="1200" dirty="0" err="1">
                <a:solidFill>
                  <a:schemeClr val="tx1"/>
                </a:solidFill>
              </a:rPr>
              <a:t>me</a:t>
            </a:r>
            <a:r>
              <a:rPr lang="nb-NO" sz="1200" dirty="0">
                <a:solidFill>
                  <a:schemeClr val="tx1"/>
                </a:solidFill>
              </a:rPr>
              <a:t>»?</a:t>
            </a:r>
          </a:p>
          <a:p>
            <a:pPr marL="0" indent="0">
              <a:buNone/>
            </a:pPr>
            <a:endParaRPr lang="nb-NO" sz="1200" dirty="0">
              <a:solidFill>
                <a:schemeClr val="tx1"/>
              </a:solidFill>
            </a:endParaRPr>
          </a:p>
          <a:p>
            <a:pPr marL="0" indent="0">
              <a:buNone/>
            </a:pPr>
            <a:r>
              <a:rPr lang="nb-NO" sz="1200" dirty="0">
                <a:solidFill>
                  <a:schemeClr val="tx1"/>
                </a:solidFill>
              </a:rPr>
              <a:t>I et forbrukerperspektiv blir vi stadig mer individualistiske – og det er all grunn til å tro at dette også gjelder eksisterende og potensielle medlemmer i Samfunnsviterne. En annen viktig dimensjon er det vedvarende fokuset på modernisering og effektivisering av offentlig sektor. I dag er 85 prosent av Samfunnsviternes medlemsmasse ansatt i offentlig sektor, noe som gjør at forbundet har stor oppmerksomhet på lønns- og arbeidsvilkår. Det er ikke sikkert at medlemsbalansen (offentlig / privat) er den samme om 15 år.</a:t>
            </a:r>
          </a:p>
          <a:p>
            <a:pPr marL="0" indent="0">
              <a:buNone/>
            </a:pPr>
            <a:endParaRPr lang="nb-NO" sz="1200" dirty="0">
              <a:solidFill>
                <a:schemeClr val="tx1"/>
              </a:solidFill>
            </a:endParaRPr>
          </a:p>
          <a:p>
            <a:pPr marL="0" indent="0">
              <a:buNone/>
            </a:pPr>
            <a:r>
              <a:rPr lang="nb-NO" sz="1200" dirty="0">
                <a:solidFill>
                  <a:schemeClr val="tx1"/>
                </a:solidFill>
              </a:rPr>
              <a:t>Samfunnsviternes medlemmer representerer svært ulike fagdisipliner; fra Statsvitere til estetiske fag som musikk, dans og drama. Medlemsmassen er med andre ord svært fragmentert – og dermed er det utfordrende å skape en identitet som favner alle medlemmene. Samtidig reflekterer navnet </a:t>
            </a:r>
            <a:r>
              <a:rPr lang="nb-NO" sz="1200" b="1" i="1" dirty="0">
                <a:solidFill>
                  <a:schemeClr val="tx1"/>
                </a:solidFill>
              </a:rPr>
              <a:t>Samfunnsviterne</a:t>
            </a:r>
            <a:r>
              <a:rPr lang="nb-NO" sz="1200" dirty="0">
                <a:solidFill>
                  <a:schemeClr val="tx1"/>
                </a:solidFill>
              </a:rPr>
              <a:t> et særlig fokus mot medlemmer med utdannelse innen samfunnsfagene.</a:t>
            </a:r>
          </a:p>
          <a:p>
            <a:pPr marL="0" indent="0">
              <a:buNone/>
            </a:pPr>
            <a:endParaRPr lang="nb-NO" sz="1200" dirty="0">
              <a:solidFill>
                <a:schemeClr val="tx1"/>
              </a:solidFill>
            </a:endParaRPr>
          </a:p>
          <a:p>
            <a:pPr marL="0" indent="0">
              <a:buNone/>
            </a:pPr>
            <a:r>
              <a:rPr lang="nb-NO" sz="1200" dirty="0">
                <a:solidFill>
                  <a:schemeClr val="tx1"/>
                </a:solidFill>
              </a:rPr>
              <a:t>Samfunnsviterne er i sterk vekst og har ambisjoner om å vokse ytterligere. Analyser har avdekket hvor det er mest hensiktsmessig å satse for nå vekstmålet. Med dette som bakteppe skal det lages  en strategi som skal gjelde fra 2014 og som skal vedtas på landsmøtet høsten 2013.</a:t>
            </a:r>
          </a:p>
        </p:txBody>
      </p:sp>
      <p:sp>
        <p:nvSpPr>
          <p:cNvPr id="7" name="Tittel 1"/>
          <p:cNvSpPr>
            <a:spLocks noGrp="1"/>
          </p:cNvSpPr>
          <p:nvPr>
            <p:ph type="title"/>
          </p:nvPr>
        </p:nvSpPr>
        <p:spPr>
          <a:xfrm>
            <a:off x="457200" y="274638"/>
            <a:ext cx="8229600" cy="562074"/>
          </a:xfrm>
        </p:spPr>
        <p:txBody>
          <a:bodyPr/>
          <a:lstStyle/>
          <a:p>
            <a:r>
              <a:rPr lang="nb-NO" sz="2000" b="0" cap="none" dirty="0">
                <a:latin typeface="+mn-lt"/>
              </a:rPr>
              <a:t>Bakgrunn</a:t>
            </a:r>
          </a:p>
        </p:txBody>
      </p:sp>
    </p:spTree>
    <p:extLst>
      <p:ext uri="{BB962C8B-B14F-4D97-AF65-F5344CB8AC3E}">
        <p14:creationId xmlns:p14="http://schemas.microsoft.com/office/powerpoint/2010/main" val="257822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Omforent </a:t>
            </a:r>
            <a:r>
              <a:rPr lang="nb-NO" sz="2000" dirty="0" err="1"/>
              <a:t>målbilde</a:t>
            </a:r>
            <a:r>
              <a:rPr lang="nb-NO" sz="2000" dirty="0"/>
              <a:t> og strategiutvikling</a:t>
            </a:r>
            <a:br>
              <a:rPr lang="nb-NO" sz="2000" dirty="0"/>
            </a:br>
            <a:br>
              <a:rPr lang="nb-NO" sz="2000" dirty="0"/>
            </a:br>
            <a:br>
              <a:rPr lang="nb-NO" sz="2000" dirty="0"/>
            </a:br>
            <a:endParaRPr lang="nb-NO" sz="2000" dirty="0"/>
          </a:p>
        </p:txBody>
      </p:sp>
      <p:sp>
        <p:nvSpPr>
          <p:cNvPr id="4" name="Avrundet rektangel 3"/>
          <p:cNvSpPr/>
          <p:nvPr/>
        </p:nvSpPr>
        <p:spPr>
          <a:xfrm>
            <a:off x="1547664" y="1052736"/>
            <a:ext cx="3168000" cy="720000"/>
          </a:xfrm>
          <a:prstGeom prst="round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a:p>
        </p:txBody>
      </p:sp>
      <p:sp>
        <p:nvSpPr>
          <p:cNvPr id="5" name="TekstSylinder 4"/>
          <p:cNvSpPr txBox="1"/>
          <p:nvPr/>
        </p:nvSpPr>
        <p:spPr>
          <a:xfrm>
            <a:off x="1547664" y="1181903"/>
            <a:ext cx="3168000" cy="461665"/>
          </a:xfrm>
          <a:prstGeom prst="rect">
            <a:avLst/>
          </a:prstGeom>
          <a:noFill/>
        </p:spPr>
        <p:txBody>
          <a:bodyPr wrap="square" rtlCol="0" anchor="ctr">
            <a:spAutoFit/>
          </a:bodyPr>
          <a:lstStyle/>
          <a:p>
            <a:pPr algn="ctr" defTabSz="457200"/>
            <a:r>
              <a:rPr lang="nb-NO" sz="1200" b="1" dirty="0"/>
              <a:t>Formål:</a:t>
            </a:r>
          </a:p>
          <a:p>
            <a:pPr algn="ctr" defTabSz="457200"/>
            <a:r>
              <a:rPr lang="nb-NO" sz="1200" dirty="0"/>
              <a:t>«Skape verdi for medlemmene»</a:t>
            </a:r>
          </a:p>
        </p:txBody>
      </p:sp>
      <p:sp>
        <p:nvSpPr>
          <p:cNvPr id="6" name="Avrundet rektangel 5"/>
          <p:cNvSpPr/>
          <p:nvPr/>
        </p:nvSpPr>
        <p:spPr>
          <a:xfrm>
            <a:off x="1547664" y="1916689"/>
            <a:ext cx="3168000" cy="720000"/>
          </a:xfrm>
          <a:prstGeom prst="round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a:p>
        </p:txBody>
      </p:sp>
      <p:sp>
        <p:nvSpPr>
          <p:cNvPr id="7" name="TekstSylinder 6"/>
          <p:cNvSpPr txBox="1"/>
          <p:nvPr/>
        </p:nvSpPr>
        <p:spPr>
          <a:xfrm>
            <a:off x="1547664" y="2045856"/>
            <a:ext cx="3168000" cy="461665"/>
          </a:xfrm>
          <a:prstGeom prst="rect">
            <a:avLst/>
          </a:prstGeom>
          <a:noFill/>
        </p:spPr>
        <p:txBody>
          <a:bodyPr wrap="square" rtlCol="0" anchor="ctr">
            <a:spAutoFit/>
          </a:bodyPr>
          <a:lstStyle/>
          <a:p>
            <a:pPr algn="ctr" defTabSz="457200"/>
            <a:r>
              <a:rPr lang="nb-NO" sz="1200" b="1" dirty="0"/>
              <a:t>Mål:</a:t>
            </a:r>
          </a:p>
          <a:p>
            <a:pPr algn="ctr" defTabSz="457200"/>
            <a:r>
              <a:rPr lang="nb-NO" sz="1200" dirty="0"/>
              <a:t>80 % dekningsgrad bl.a. studentene</a:t>
            </a:r>
          </a:p>
        </p:txBody>
      </p:sp>
      <p:sp>
        <p:nvSpPr>
          <p:cNvPr id="8" name="Avrundet rektangel 7"/>
          <p:cNvSpPr/>
          <p:nvPr/>
        </p:nvSpPr>
        <p:spPr>
          <a:xfrm>
            <a:off x="1547664" y="2780785"/>
            <a:ext cx="3168000" cy="720000"/>
          </a:xfrm>
          <a:prstGeom prst="round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a:p>
        </p:txBody>
      </p:sp>
      <p:sp>
        <p:nvSpPr>
          <p:cNvPr id="9" name="TekstSylinder 8"/>
          <p:cNvSpPr txBox="1"/>
          <p:nvPr/>
        </p:nvSpPr>
        <p:spPr>
          <a:xfrm>
            <a:off x="1547664" y="2780785"/>
            <a:ext cx="3168000" cy="646331"/>
          </a:xfrm>
          <a:prstGeom prst="rect">
            <a:avLst/>
          </a:prstGeom>
          <a:noFill/>
        </p:spPr>
        <p:txBody>
          <a:bodyPr wrap="square" rtlCol="0">
            <a:spAutoFit/>
          </a:bodyPr>
          <a:lstStyle/>
          <a:p>
            <a:pPr algn="ctr" defTabSz="457200"/>
            <a:r>
              <a:rPr lang="nb-NO" sz="1200" b="1" dirty="0"/>
              <a:t>Analyse:</a:t>
            </a:r>
          </a:p>
          <a:p>
            <a:pPr algn="ctr" defTabSz="457200"/>
            <a:r>
              <a:rPr lang="nb-NO" sz="1200" dirty="0"/>
              <a:t>Validering av nåsituasjon, muligheter, ambisjoner, drivere</a:t>
            </a:r>
          </a:p>
        </p:txBody>
      </p:sp>
      <p:sp>
        <p:nvSpPr>
          <p:cNvPr id="12" name="Avrundet rektangel 11"/>
          <p:cNvSpPr/>
          <p:nvPr/>
        </p:nvSpPr>
        <p:spPr>
          <a:xfrm>
            <a:off x="1547664" y="3654702"/>
            <a:ext cx="3168000" cy="720000"/>
          </a:xfrm>
          <a:prstGeom prst="round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a:p>
        </p:txBody>
      </p:sp>
      <p:sp>
        <p:nvSpPr>
          <p:cNvPr id="13" name="TekstSylinder 12"/>
          <p:cNvSpPr txBox="1"/>
          <p:nvPr/>
        </p:nvSpPr>
        <p:spPr>
          <a:xfrm>
            <a:off x="1547664" y="3783869"/>
            <a:ext cx="3168000" cy="461665"/>
          </a:xfrm>
          <a:prstGeom prst="rect">
            <a:avLst/>
          </a:prstGeom>
          <a:noFill/>
        </p:spPr>
        <p:txBody>
          <a:bodyPr wrap="square" rtlCol="0" anchor="ctr">
            <a:spAutoFit/>
          </a:bodyPr>
          <a:lstStyle/>
          <a:p>
            <a:pPr algn="ctr" defTabSz="457200"/>
            <a:r>
              <a:rPr lang="nb-NO" sz="1200" b="1" dirty="0"/>
              <a:t>Virksomhetsidentitet</a:t>
            </a:r>
            <a:r>
              <a:rPr lang="nb-NO" sz="1200" dirty="0"/>
              <a:t>:</a:t>
            </a:r>
          </a:p>
          <a:p>
            <a:pPr algn="ctr" defTabSz="457200"/>
            <a:r>
              <a:rPr lang="nb-NO" sz="1200" dirty="0"/>
              <a:t>Visjon, misjon, posisjon, medlemsløfter</a:t>
            </a:r>
          </a:p>
        </p:txBody>
      </p:sp>
      <p:sp>
        <p:nvSpPr>
          <p:cNvPr id="14" name="Avrundet rektangel 13"/>
          <p:cNvSpPr/>
          <p:nvPr/>
        </p:nvSpPr>
        <p:spPr>
          <a:xfrm>
            <a:off x="1547664" y="5373296"/>
            <a:ext cx="3168000" cy="720000"/>
          </a:xfrm>
          <a:prstGeom prst="round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a:p>
        </p:txBody>
      </p:sp>
      <p:sp>
        <p:nvSpPr>
          <p:cNvPr id="15" name="TekstSylinder 14"/>
          <p:cNvSpPr txBox="1"/>
          <p:nvPr/>
        </p:nvSpPr>
        <p:spPr>
          <a:xfrm>
            <a:off x="1547664" y="5502463"/>
            <a:ext cx="3168000" cy="461665"/>
          </a:xfrm>
          <a:prstGeom prst="rect">
            <a:avLst/>
          </a:prstGeom>
          <a:noFill/>
        </p:spPr>
        <p:txBody>
          <a:bodyPr wrap="square" rtlCol="0" anchor="ctr">
            <a:spAutoFit/>
          </a:bodyPr>
          <a:lstStyle/>
          <a:p>
            <a:pPr algn="ctr" defTabSz="457200"/>
            <a:r>
              <a:rPr lang="nb-NO" sz="1200" b="1" dirty="0"/>
              <a:t>Målinger:</a:t>
            </a:r>
          </a:p>
          <a:p>
            <a:pPr algn="ctr" defTabSz="457200"/>
            <a:r>
              <a:rPr lang="nb-NO" sz="1200" dirty="0"/>
              <a:t>Synliggjør resultat og verdi for organisasjonen</a:t>
            </a:r>
          </a:p>
        </p:txBody>
      </p:sp>
      <p:sp>
        <p:nvSpPr>
          <p:cNvPr id="16" name="Avrundet rektangel 15"/>
          <p:cNvSpPr/>
          <p:nvPr/>
        </p:nvSpPr>
        <p:spPr>
          <a:xfrm>
            <a:off x="1547664" y="4518798"/>
            <a:ext cx="3168000" cy="720000"/>
          </a:xfrm>
          <a:prstGeom prst="round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a:p>
        </p:txBody>
      </p:sp>
      <p:sp>
        <p:nvSpPr>
          <p:cNvPr id="17" name="TekstSylinder 16"/>
          <p:cNvSpPr txBox="1"/>
          <p:nvPr/>
        </p:nvSpPr>
        <p:spPr>
          <a:xfrm>
            <a:off x="1547664" y="4647965"/>
            <a:ext cx="3168000" cy="461665"/>
          </a:xfrm>
          <a:prstGeom prst="rect">
            <a:avLst/>
          </a:prstGeom>
          <a:noFill/>
        </p:spPr>
        <p:txBody>
          <a:bodyPr wrap="square" rtlCol="0" anchor="ctr">
            <a:spAutoFit/>
          </a:bodyPr>
          <a:lstStyle/>
          <a:p>
            <a:pPr algn="ctr" defTabSz="457200"/>
            <a:r>
              <a:rPr lang="nb-NO" sz="1200" b="1" dirty="0"/>
              <a:t>Kritiske suksessfaktorer og hovedgrep:</a:t>
            </a:r>
          </a:p>
          <a:p>
            <a:pPr algn="ctr" defTabSz="457200"/>
            <a:r>
              <a:rPr lang="nb-NO" sz="1200" dirty="0"/>
              <a:t>Bygge en sterk studentforening</a:t>
            </a:r>
          </a:p>
        </p:txBody>
      </p:sp>
      <p:sp>
        <p:nvSpPr>
          <p:cNvPr id="18" name="Venstre klammeparentes 17"/>
          <p:cNvSpPr/>
          <p:nvPr/>
        </p:nvSpPr>
        <p:spPr>
          <a:xfrm>
            <a:off x="1187624" y="1052736"/>
            <a:ext cx="288032" cy="5040560"/>
          </a:xfrm>
          <a:prstGeom prst="leftBrac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9" name="Høyre klammeparentes 18"/>
          <p:cNvSpPr/>
          <p:nvPr/>
        </p:nvSpPr>
        <p:spPr>
          <a:xfrm>
            <a:off x="4860032" y="1052736"/>
            <a:ext cx="180020" cy="1581816"/>
          </a:xfrm>
          <a:prstGeom prst="rightBrace">
            <a:avLst>
              <a:gd name="adj1" fmla="val 8333"/>
              <a:gd name="adj2" fmla="val 7487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20" name="TekstSylinder 19"/>
          <p:cNvSpPr txBox="1"/>
          <p:nvPr/>
        </p:nvSpPr>
        <p:spPr>
          <a:xfrm>
            <a:off x="5076056" y="2039799"/>
            <a:ext cx="648072" cy="461665"/>
          </a:xfrm>
          <a:prstGeom prst="rect">
            <a:avLst/>
          </a:prstGeom>
          <a:noFill/>
        </p:spPr>
        <p:txBody>
          <a:bodyPr wrap="square" rtlCol="0">
            <a:spAutoFit/>
          </a:bodyPr>
          <a:lstStyle/>
          <a:p>
            <a:r>
              <a:rPr lang="nb-NO" sz="1200" dirty="0"/>
              <a:t>Mål-bilde</a:t>
            </a:r>
          </a:p>
        </p:txBody>
      </p:sp>
      <p:sp>
        <p:nvSpPr>
          <p:cNvPr id="21" name="TekstSylinder 20"/>
          <p:cNvSpPr txBox="1"/>
          <p:nvPr/>
        </p:nvSpPr>
        <p:spPr>
          <a:xfrm>
            <a:off x="467544" y="3435584"/>
            <a:ext cx="792088" cy="276999"/>
          </a:xfrm>
          <a:prstGeom prst="rect">
            <a:avLst/>
          </a:prstGeom>
          <a:noFill/>
        </p:spPr>
        <p:txBody>
          <a:bodyPr wrap="square" rtlCol="0">
            <a:spAutoFit/>
          </a:bodyPr>
          <a:lstStyle/>
          <a:p>
            <a:r>
              <a:rPr lang="nb-NO" sz="1200" dirty="0"/>
              <a:t>Strategi</a:t>
            </a:r>
          </a:p>
        </p:txBody>
      </p:sp>
      <p:sp>
        <p:nvSpPr>
          <p:cNvPr id="23" name="Rektangel 22"/>
          <p:cNvSpPr/>
          <p:nvPr/>
        </p:nvSpPr>
        <p:spPr>
          <a:xfrm>
            <a:off x="5652120" y="1916689"/>
            <a:ext cx="3168000" cy="720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Ellipse 23"/>
          <p:cNvSpPr/>
          <p:nvPr/>
        </p:nvSpPr>
        <p:spPr>
          <a:xfrm>
            <a:off x="5508104" y="1808848"/>
            <a:ext cx="252000" cy="252000"/>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rgbClr val="000000"/>
                </a:solidFill>
              </a:rPr>
              <a:t>1</a:t>
            </a:r>
          </a:p>
        </p:txBody>
      </p:sp>
      <p:sp>
        <p:nvSpPr>
          <p:cNvPr id="25" name="Rektangel 24"/>
          <p:cNvSpPr/>
          <p:nvPr/>
        </p:nvSpPr>
        <p:spPr>
          <a:xfrm>
            <a:off x="5652120" y="2780785"/>
            <a:ext cx="3168000" cy="720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 name="Ellipse 25"/>
          <p:cNvSpPr/>
          <p:nvPr/>
        </p:nvSpPr>
        <p:spPr>
          <a:xfrm>
            <a:off x="5508104" y="2700889"/>
            <a:ext cx="252000" cy="252000"/>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rgbClr val="000000"/>
                </a:solidFill>
              </a:rPr>
              <a:t>2</a:t>
            </a:r>
          </a:p>
        </p:txBody>
      </p:sp>
      <p:sp>
        <p:nvSpPr>
          <p:cNvPr id="27" name="Rektangel 26"/>
          <p:cNvSpPr/>
          <p:nvPr/>
        </p:nvSpPr>
        <p:spPr>
          <a:xfrm>
            <a:off x="5652120" y="3636686"/>
            <a:ext cx="3168000" cy="720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 name="Ellipse 27"/>
          <p:cNvSpPr/>
          <p:nvPr/>
        </p:nvSpPr>
        <p:spPr>
          <a:xfrm>
            <a:off x="5508104" y="3556954"/>
            <a:ext cx="252000" cy="252000"/>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rgbClr val="000000"/>
                </a:solidFill>
              </a:rPr>
              <a:t>3</a:t>
            </a:r>
          </a:p>
        </p:txBody>
      </p:sp>
      <p:sp>
        <p:nvSpPr>
          <p:cNvPr id="29" name="Rektangel 28"/>
          <p:cNvSpPr/>
          <p:nvPr/>
        </p:nvSpPr>
        <p:spPr>
          <a:xfrm>
            <a:off x="5652120" y="4518798"/>
            <a:ext cx="3168352" cy="720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 name="Ellipse 29"/>
          <p:cNvSpPr/>
          <p:nvPr/>
        </p:nvSpPr>
        <p:spPr>
          <a:xfrm>
            <a:off x="5508104" y="4413020"/>
            <a:ext cx="252000" cy="252000"/>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rgbClr val="000000"/>
                </a:solidFill>
              </a:rPr>
              <a:t>4</a:t>
            </a:r>
          </a:p>
        </p:txBody>
      </p:sp>
      <p:sp>
        <p:nvSpPr>
          <p:cNvPr id="31" name="TekstSylinder 30"/>
          <p:cNvSpPr txBox="1"/>
          <p:nvPr/>
        </p:nvSpPr>
        <p:spPr>
          <a:xfrm>
            <a:off x="5868144" y="4500134"/>
            <a:ext cx="2952327" cy="738664"/>
          </a:xfrm>
          <a:prstGeom prst="rect">
            <a:avLst/>
          </a:prstGeom>
          <a:noFill/>
          <a:effectLst/>
        </p:spPr>
        <p:txBody>
          <a:bodyPr wrap="square" rtlCol="0">
            <a:spAutoFit/>
          </a:bodyPr>
          <a:lstStyle/>
          <a:p>
            <a:r>
              <a:rPr lang="nb-NO" sz="1100" dirty="0"/>
              <a:t>Strategiske hovedgrep</a:t>
            </a:r>
          </a:p>
          <a:p>
            <a:pPr marL="171450" indent="-171450">
              <a:buFont typeface="Arial" pitchFamily="34" charset="0"/>
              <a:buChar char="•"/>
            </a:pPr>
            <a:r>
              <a:rPr lang="nb-NO" sz="1000" dirty="0"/>
              <a:t>Utarbeide </a:t>
            </a:r>
            <a:r>
              <a:rPr lang="nb-NO" sz="1000" dirty="0" err="1"/>
              <a:t>KSF’er</a:t>
            </a:r>
            <a:endParaRPr lang="nb-NO" sz="1000" dirty="0"/>
          </a:p>
          <a:p>
            <a:pPr marL="171450" indent="-171450">
              <a:buFont typeface="Arial" pitchFamily="34" charset="0"/>
              <a:buChar char="•"/>
            </a:pPr>
            <a:r>
              <a:rPr lang="nb-NO" sz="1000" dirty="0"/>
              <a:t>Utarbeide  tilpassede konkrete grep/tiltak/ virkemidler  som må gjennomføres for å nå målet</a:t>
            </a:r>
          </a:p>
        </p:txBody>
      </p:sp>
      <p:sp>
        <p:nvSpPr>
          <p:cNvPr id="32" name="TekstSylinder 31"/>
          <p:cNvSpPr txBox="1"/>
          <p:nvPr/>
        </p:nvSpPr>
        <p:spPr>
          <a:xfrm>
            <a:off x="5868145" y="3641829"/>
            <a:ext cx="2952327" cy="738664"/>
          </a:xfrm>
          <a:prstGeom prst="rect">
            <a:avLst/>
          </a:prstGeom>
          <a:noFill/>
          <a:effectLst/>
        </p:spPr>
        <p:txBody>
          <a:bodyPr wrap="square" rtlCol="0">
            <a:spAutoFit/>
          </a:bodyPr>
          <a:lstStyle/>
          <a:p>
            <a:r>
              <a:rPr lang="nb-NO" sz="1100" dirty="0"/>
              <a:t>Identitet </a:t>
            </a:r>
          </a:p>
          <a:p>
            <a:pPr marL="171450" indent="-171450">
              <a:buFont typeface="Arial" pitchFamily="34" charset="0"/>
              <a:buChar char="•"/>
            </a:pPr>
            <a:r>
              <a:rPr lang="nb-NO" sz="1000" dirty="0"/>
              <a:t>Visjon, misjon, posisjon , medlemsløfter og </a:t>
            </a:r>
            <a:r>
              <a:rPr lang="nb-NO" sz="1000" dirty="0" err="1"/>
              <a:t>company</a:t>
            </a:r>
            <a:r>
              <a:rPr lang="nb-NO" sz="1000" dirty="0"/>
              <a:t> story</a:t>
            </a:r>
          </a:p>
          <a:p>
            <a:pPr marL="171450" indent="-171450">
              <a:buFont typeface="Arial" pitchFamily="34" charset="0"/>
              <a:buChar char="•"/>
            </a:pPr>
            <a:r>
              <a:rPr lang="nb-NO" sz="1000" dirty="0"/>
              <a:t>Budskapsarkitektur</a:t>
            </a:r>
          </a:p>
        </p:txBody>
      </p:sp>
      <p:sp>
        <p:nvSpPr>
          <p:cNvPr id="33" name="TekstSylinder 32"/>
          <p:cNvSpPr txBox="1"/>
          <p:nvPr/>
        </p:nvSpPr>
        <p:spPr>
          <a:xfrm>
            <a:off x="5868145" y="2780785"/>
            <a:ext cx="3024335" cy="738664"/>
          </a:xfrm>
          <a:prstGeom prst="rect">
            <a:avLst/>
          </a:prstGeom>
          <a:noFill/>
          <a:effectLst/>
        </p:spPr>
        <p:txBody>
          <a:bodyPr wrap="square" rtlCol="0">
            <a:spAutoFit/>
          </a:bodyPr>
          <a:lstStyle/>
          <a:p>
            <a:r>
              <a:rPr lang="nb-NO" sz="1100" dirty="0"/>
              <a:t>Nullpunktsanalyse, vekstmuligheter og strategiske ambisjoner</a:t>
            </a:r>
          </a:p>
          <a:p>
            <a:pPr marL="171450" indent="-171450">
              <a:buFont typeface="Arial" pitchFamily="34" charset="0"/>
              <a:buChar char="•"/>
            </a:pPr>
            <a:r>
              <a:rPr lang="nb-NO" sz="1000" dirty="0"/>
              <a:t>Medlemsundersøkelser (drivere)</a:t>
            </a:r>
          </a:p>
          <a:p>
            <a:pPr marL="171450" indent="-171450">
              <a:buFont typeface="Arial" pitchFamily="34" charset="0"/>
              <a:buChar char="•"/>
            </a:pPr>
            <a:r>
              <a:rPr lang="nb-NO" sz="1000" dirty="0"/>
              <a:t>Segmentanalyse</a:t>
            </a:r>
          </a:p>
        </p:txBody>
      </p:sp>
      <p:sp>
        <p:nvSpPr>
          <p:cNvPr id="34" name="TekstSylinder 33"/>
          <p:cNvSpPr txBox="1"/>
          <p:nvPr/>
        </p:nvSpPr>
        <p:spPr>
          <a:xfrm>
            <a:off x="5868145" y="1916689"/>
            <a:ext cx="2951975" cy="584775"/>
          </a:xfrm>
          <a:prstGeom prst="rect">
            <a:avLst/>
          </a:prstGeom>
          <a:noFill/>
          <a:effectLst/>
        </p:spPr>
        <p:txBody>
          <a:bodyPr wrap="square" rtlCol="0">
            <a:spAutoFit/>
          </a:bodyPr>
          <a:lstStyle/>
          <a:p>
            <a:r>
              <a:rPr lang="nb-NO" sz="1100" dirty="0"/>
              <a:t>Identifisering av mål og ambisjoner</a:t>
            </a:r>
          </a:p>
          <a:p>
            <a:pPr marL="171450" indent="-171450">
              <a:buFont typeface="Arial" pitchFamily="34" charset="0"/>
              <a:buChar char="•"/>
            </a:pPr>
            <a:r>
              <a:rPr lang="nb-NO" sz="1000" dirty="0"/>
              <a:t>Hvorfor er vi her?</a:t>
            </a:r>
          </a:p>
          <a:p>
            <a:pPr marL="171450" indent="-171450">
              <a:buFont typeface="Arial" pitchFamily="34" charset="0"/>
              <a:buChar char="•"/>
            </a:pPr>
            <a:r>
              <a:rPr lang="nb-NO" sz="1000" dirty="0"/>
              <a:t>Hva ønsker organisasjonen å oppnå og hvorfor?</a:t>
            </a:r>
          </a:p>
        </p:txBody>
      </p:sp>
      <p:sp>
        <p:nvSpPr>
          <p:cNvPr id="3" name="TekstSylinder 2"/>
          <p:cNvSpPr txBox="1"/>
          <p:nvPr/>
        </p:nvSpPr>
        <p:spPr>
          <a:xfrm>
            <a:off x="5634104" y="692696"/>
            <a:ext cx="3186016" cy="276999"/>
          </a:xfrm>
          <a:prstGeom prst="rect">
            <a:avLst/>
          </a:prstGeom>
          <a:noFill/>
        </p:spPr>
        <p:txBody>
          <a:bodyPr wrap="square" rtlCol="0">
            <a:spAutoFit/>
          </a:bodyPr>
          <a:lstStyle/>
          <a:p>
            <a:endParaRPr lang="nb-NO" sz="1200" dirty="0"/>
          </a:p>
        </p:txBody>
      </p:sp>
      <p:sp>
        <p:nvSpPr>
          <p:cNvPr id="35" name="TekstSylinder 34"/>
          <p:cNvSpPr txBox="1"/>
          <p:nvPr/>
        </p:nvSpPr>
        <p:spPr>
          <a:xfrm>
            <a:off x="5874110" y="777874"/>
            <a:ext cx="2802346" cy="276999"/>
          </a:xfrm>
          <a:prstGeom prst="rect">
            <a:avLst/>
          </a:prstGeom>
          <a:noFill/>
        </p:spPr>
        <p:txBody>
          <a:bodyPr wrap="square" rtlCol="0">
            <a:spAutoFit/>
          </a:bodyPr>
          <a:lstStyle/>
          <a:p>
            <a:r>
              <a:rPr lang="nb-NO" sz="1200" dirty="0"/>
              <a:t>Steg i arbeid med strategiutvikling</a:t>
            </a:r>
          </a:p>
        </p:txBody>
      </p:sp>
      <p:cxnSp>
        <p:nvCxnSpPr>
          <p:cNvPr id="11" name="Rett linje 10"/>
          <p:cNvCxnSpPr/>
          <p:nvPr/>
        </p:nvCxnSpPr>
        <p:spPr>
          <a:xfrm>
            <a:off x="5634104" y="1054873"/>
            <a:ext cx="3186016"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Rektangel 35"/>
          <p:cNvSpPr/>
          <p:nvPr/>
        </p:nvSpPr>
        <p:spPr>
          <a:xfrm>
            <a:off x="5652120" y="5373296"/>
            <a:ext cx="3168000" cy="720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 name="Ellipse 36"/>
          <p:cNvSpPr/>
          <p:nvPr/>
        </p:nvSpPr>
        <p:spPr>
          <a:xfrm>
            <a:off x="5508104" y="5269086"/>
            <a:ext cx="252000" cy="252000"/>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rgbClr val="000000"/>
                </a:solidFill>
              </a:rPr>
              <a:t>5</a:t>
            </a:r>
          </a:p>
        </p:txBody>
      </p:sp>
      <p:sp>
        <p:nvSpPr>
          <p:cNvPr id="38" name="TekstSylinder 37"/>
          <p:cNvSpPr txBox="1"/>
          <p:nvPr/>
        </p:nvSpPr>
        <p:spPr>
          <a:xfrm>
            <a:off x="5868144" y="5380102"/>
            <a:ext cx="2951976" cy="584775"/>
          </a:xfrm>
          <a:prstGeom prst="rect">
            <a:avLst/>
          </a:prstGeom>
          <a:noFill/>
          <a:effectLst/>
        </p:spPr>
        <p:txBody>
          <a:bodyPr wrap="square" rtlCol="0">
            <a:spAutoFit/>
          </a:bodyPr>
          <a:lstStyle/>
          <a:p>
            <a:r>
              <a:rPr lang="nb-NO" sz="1100" dirty="0"/>
              <a:t>Måleparametere</a:t>
            </a:r>
          </a:p>
          <a:p>
            <a:pPr marL="171450" indent="-171450">
              <a:buFont typeface="Arial" pitchFamily="34" charset="0"/>
              <a:buChar char="•"/>
            </a:pPr>
            <a:r>
              <a:rPr lang="nb-NO" sz="1050" dirty="0"/>
              <a:t>Utarbeide </a:t>
            </a:r>
            <a:r>
              <a:rPr lang="nb-NO" sz="1050" dirty="0" err="1"/>
              <a:t>KPI’er</a:t>
            </a:r>
            <a:r>
              <a:rPr lang="nb-NO" sz="1050" dirty="0"/>
              <a:t> for selskapet og strategiarbeidet</a:t>
            </a:r>
            <a:endParaRPr lang="nb-NO" sz="900" dirty="0"/>
          </a:p>
        </p:txBody>
      </p:sp>
      <p:sp>
        <p:nvSpPr>
          <p:cNvPr id="39" name="Rektangel 38"/>
          <p:cNvSpPr/>
          <p:nvPr/>
        </p:nvSpPr>
        <p:spPr>
          <a:xfrm>
            <a:off x="1475656" y="5269086"/>
            <a:ext cx="3312368" cy="919524"/>
          </a:xfrm>
          <a:prstGeom prst="rect">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 name="Rektangel 39"/>
          <p:cNvSpPr/>
          <p:nvPr/>
        </p:nvSpPr>
        <p:spPr>
          <a:xfrm>
            <a:off x="5341287" y="5269086"/>
            <a:ext cx="3623201" cy="919524"/>
          </a:xfrm>
          <a:prstGeom prst="rect">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59879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j7VQ69eq0qbg9KzJ3vmq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lkdJEeC4y0mUK3yscUc1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OFWDTMO3m0mEEx_ScA.oV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YyOql4oikUWIq1_RpcYPm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Of7ms7GcoUa1uvd9.lKgf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cVSVUOVk_U28lKb_FLkzf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OYRN7lBe0yDOCN8W8hZf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nbQa0pyT_0y.mbL9VEZVO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K3BN2.pMU6MlEukZKMt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robu9MABEaWPExs2fIcF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LFiCANxmUSE1VVi.3SWi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YIy9yveUs0i3HsS6Gqcnu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ou4IUsNHEenRYk29rVSO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XtFQtmw4EymyZOvNZNMj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8YrEFMSZW0SJY4SzmNdhQ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EDPEHdag06VD4HMvp5Fp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s4kwMJEJQEiVSY0whl_6Z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jBdC1HmiUeNOzFI4zQEz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GGT_acXnUKN98pBZtSg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gH55BWMbk6lFYqeuKzH7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grIgaFQKUS0y9xXKsRtj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hjj5Wxn3UOKM9et22eCx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NlDteegogUacH0UgHl1I9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O.gZqoTk_Em0P1jb0jHom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U.mtPjvkESjs6X1pg.cY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ZbII_QfIEK8qUBlinBRP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ZGZ6bT.LESUTMox5zM3n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m91284R56EKOZHWfSjFPq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3RHPf56k8kma3kUG55GAd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6_2vdgGHqkmDAohI7lhu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ZgnnS.81kmBZXuH.5s.8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VGRGoOKFhUqNOgzLt7jYh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1wjjaY1yDEu51nDikh0JS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hLsEC0EvE6SUHoDDAXyk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MWUD8KqRBEaQLHaR4kBva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UQUNX6XGZk6ECGI5H5eRN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F.kCkzXTEC0zytipxo1x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dWM4LmNBUeK_ylrHlisw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doxW5DCEf0.M3BhqpznBO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rdl.1BtyKUOMx3BH_GHXm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htUpHhAKUuAZvBh0b5u3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Dlp8ZvnnkuoCenuDVgR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X7CUbLPfUewIoFD86D0K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agmYfDtmDUu4g96ssps_9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mSnWdlgDd0Gt6EsnimjkA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cBUx57m1EGIgRujZGxzQ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7y_8YfhLGUKCGJVcxmT0w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VlU7bVi2k6cyCSOjYUqe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l05XX9ur9EmeXU2Ocfil0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FOeFIWJr02e9JvumNS_I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jjn8rPtbkmcgHJK7kQ7l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dc0adPKS0aQsA7V6OnVj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PgSkRmSpkqZxr2mCdEdg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G1JnkMh.EiAfK8SyaHfx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ES0rSwnf7UOtMIDs8mv7M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PfCY5fwC5E._Kf5yOEAfv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qvjorOupc0iFgEVL..TdL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so5Ulr7Tf0q9zcgNwI7PJ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RE26MumS.U61R.wymb4zz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fEWlSo6rWEiQl8oTaeA3r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Rwp61hwcQ0eDOrB4M9s7A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7v4I3M.rF0e25kFNatmHv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fWMsMOtMEUKDLb6LqVSLe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D3raS6fc0.KucOeiKEiV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UPcdfPUv7U.Qx3.XbdjHw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KErjuYA9AECNZyFzCwgLA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8XLWETvl.Ua3WVOEvK8A9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41zz9I6Qx06PtqTqsYuEL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OTX5AA7eBE2RnDm3YB_Pb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DQPem8oFuECdt_Sn.dohr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jNT7ORK2ECt6UFwVvEzr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5Jbr90cL4UmVlRiFbQsCL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qvi2Csw6ak68dt0.HYELe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5BcfCe_D0mMZlPO9lpP4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o2XrC8ElEeJ1stpODye_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TJIKncP0EWjdPBVKQRW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p2bNEHQ0EOj3BU7Mb3hj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z5dSRO7IUaNUqFq_OA4r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viKcIdWQ0Ch74.9fwjAP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5hsP2dM30OP2K4hYAng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SnOlQ6BN0m9_SC0Fb5W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T8EVA2Da0.CvRqNF1wyM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6MQ6SER000GCjOBqy5jo5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61Vv6LzHEKP2oRS_GbqR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8cFAbT7v_kOd2xrgRu.O4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fWO8pssg0i2pYOtU.wN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iNPZzf8UUWAyFUh035eS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NLho1sb8mUCgSs26va13S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SNN2H4ZdEWV0yvtEYd1y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NppveB2qkWyM7I7I.M6E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iou6uIDjRkCTVt5khTRPK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ajH2nSbcEG.zy8hvnSZS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b380D1MxE.jsl1HQ6dXX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4x6OtAq0k.qSGgKAjZ_f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BBO3PzWTRE20hB_AY40hP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mYRwJRVPUegLhWHyy4S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qsyOmIa1kGQ6ZWg3ONYv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BDFcLI9sE.b7QTMokas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ApDQG5KLEiizMlWl9a0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ToqOP63sUaYDY39qrb5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0eY.BCv8x0OctI8MaCVq5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8ruYdrmN2k.ZBrJI5Cog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ZZb68KUpk6y1lQNyWPB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XqELPxKqE6VH21iN3BDv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2RHVG1fBpEunudhVa5NQ9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zC4B.NJoNU6TdPzGY7vRq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1_V0AVD.ECUOlGVkmIsZ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WvpFkN3UkqtLESZquM_b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89MCbotujUO3npG0uS2NR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FbU1RzR6kCwmoYu3SX45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K_ETOLD90GMgGgWWb88U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kgmb.Fd40WR.1f6ZTIyU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W.Insfzc0qzQcRNTxMCy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p8M8AkZo0ak.rCOApQsH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9cQv2et40C0R8QDDzsFE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SKWt9.1EGU6O4kXGF.yp8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sb8xJX7Q0KhW74DrD7I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CYpgOvey0iRgWH0W5tod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4XFhfSOiEeyjJeZI9FPU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rBdsdHYf0iHc3Ss5Jvd8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D72HKOBlEyEGCdpnxb1j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ZYgSn1oPoEOrlnYp640Q0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ppsk.NzEudvj9D.CTdA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1wO385wA2E6JdLTHBj9lO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dVhtjFo1.k2iI_gDsIcXk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6KPmc5hawkqv4vZay3KG0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37dVGfa8EOaL86IElHcH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M0GmbHghEkaNN4zqrJsmr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y1vUQdiO8UKntwX8hueh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QsDCWRQTUWXDi30leBa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8Nmwx.5Q02QwPCyt7d3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FWDTMO3m0mEEx_ScA.oV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PwKBjdR2.UibRlzyF5gQX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XTgXGWVcPU6oL18zwKzvS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zJFiki3tDkK7YCwfjoYRa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wKBjdR2.UibRlzyF5gQ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Acazvsn61E2uee_lwjYtd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GQ33ZIqte0aJ5fNZ0TWzd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kdJEeC4y0mUK3yscUc1g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Acazvsn61E2uee_lwjYtd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Q33ZIqte0aJ5fNZ0TWzd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kdJEeC4y0mUK3yscUc1g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Acazvsn61E2uee_lwjYtd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Q33ZIqte0aJ5fNZ0TWz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kdJEeC4y0mUK3yscUc1g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Acazvsn61E2uee_lwjYt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f7ms7GcoUa1uvd9.lKgf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GQ33ZIqte0aJ5fNZ0TWzd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kdJEeC4y0mUK3yscUc1g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Acazvsn61E2uee_lwjYtd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OFWDTMO3m0mEEx_ScA.oV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PwKBjdR2.UibRlzyF5gQX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XTgXGWVcPU6oL18zwKzv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kdJEeC4y0mUK3yscUc1g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wKBjdR2.UibRlzyF5gQX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Acazvsn61E2uee_lwjYtd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Q33ZIqte0aJ5fNZ0TWzdw"/>
</p:tagLst>
</file>

<file path=ppt/theme/theme1.xml><?xml version="1.0" encoding="utf-8"?>
<a:theme xmlns:a="http://schemas.openxmlformats.org/drawingml/2006/main" name="Varde">
  <a:themeElements>
    <a:clrScheme name="Varde-farger">
      <a:dk1>
        <a:srgbClr val="000000"/>
      </a:dk1>
      <a:lt1>
        <a:sysClr val="window" lastClr="FFFFFF"/>
      </a:lt1>
      <a:dk2>
        <a:srgbClr val="00C0F3"/>
      </a:dk2>
      <a:lt2>
        <a:srgbClr val="DFE4C3"/>
      </a:lt2>
      <a:accent1>
        <a:srgbClr val="00C0F3"/>
      </a:accent1>
      <a:accent2>
        <a:srgbClr val="C41200"/>
      </a:accent2>
      <a:accent3>
        <a:srgbClr val="DFE4C3"/>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Varde</Template>
  <TotalTime>2438</TotalTime>
  <Words>3034</Words>
  <Application>Microsoft Office PowerPoint</Application>
  <PresentationFormat>Skjermfremvisning (4:3)</PresentationFormat>
  <Paragraphs>429</Paragraphs>
  <Slides>25</Slides>
  <Notes>20</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2</vt:i4>
      </vt:variant>
      <vt:variant>
        <vt:lpstr>Lysbildetitler</vt:lpstr>
      </vt:variant>
      <vt:variant>
        <vt:i4>25</vt:i4>
      </vt:variant>
    </vt:vector>
  </HeadingPairs>
  <TitlesOfParts>
    <vt:vector size="31" baseType="lpstr">
      <vt:lpstr>Arial</vt:lpstr>
      <vt:lpstr>Calibri</vt:lpstr>
      <vt:lpstr>Verdana</vt:lpstr>
      <vt:lpstr>Varde</vt:lpstr>
      <vt:lpstr>think-cell Slide</vt:lpstr>
      <vt:lpstr>Chart</vt:lpstr>
      <vt:lpstr>Høring om forslag til ny strategisk plan for Samfunnsviterne</vt:lpstr>
      <vt:lpstr>Visjon  Visjonen er et fremtidig bilde av hva man vil at organisasjonen skal være. Forslag til visjon: </vt:lpstr>
      <vt:lpstr>Misjon  Misjonen skal tydeliggjøre funksjonen Samfunnsviterne skal fylle i samfunnet.     Forslag til misjon: </vt:lpstr>
      <vt:lpstr>Posisjon</vt:lpstr>
      <vt:lpstr>Medlemsløftet</vt:lpstr>
      <vt:lpstr>Oversikt over Samfunnsviternes virksomhetsidentitet</vt:lpstr>
      <vt:lpstr> Vedlegg Bakgrunnsinformasjon om de analyser og vurderinger som ligger til grunn for strategiarbeidet </vt:lpstr>
      <vt:lpstr>Bakgrunn</vt:lpstr>
      <vt:lpstr>Omforent målbilde og strategiutvikling   </vt:lpstr>
      <vt:lpstr>Gjennomførte analyser og undersøkelser</vt:lpstr>
      <vt:lpstr>Segmentanalyse: Dagens bilde - Potensielle medlemmer og eksisterende  medlemmer 2012</vt:lpstr>
      <vt:lpstr>Driverundersøkelse: Gjennomføring</vt:lpstr>
      <vt:lpstr>Driverundersøkelse - Attraktivitetsdrivere</vt:lpstr>
      <vt:lpstr>Driverundersøkelse - vekstpotensial</vt:lpstr>
      <vt:lpstr>Driverundersøkelse - Målgrupper -Samfunnsfag og Humanistiske- og estetiske fag</vt:lpstr>
      <vt:lpstr>Mål</vt:lpstr>
      <vt:lpstr>Vekstscenario: 2020 - Potensielle medlemmer og eksisterende  medlemmer 2020</vt:lpstr>
      <vt:lpstr>Hvordan nå målet på 17 000 medlemmer i 2020?</vt:lpstr>
      <vt:lpstr>Strategisk hovedgrep 1 - Tydelig virksomhetsidentitet   </vt:lpstr>
      <vt:lpstr>Company Story</vt:lpstr>
      <vt:lpstr>Company Story</vt:lpstr>
      <vt:lpstr>Strategisk hovedgrep 2 - Segmentering av medlemsmassen og eksisterende medlemstilbud</vt:lpstr>
      <vt:lpstr>PowerPoint-presentasjon</vt:lpstr>
      <vt:lpstr>Strategien i et blikk</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Tonje Røhr Skjærvik</dc:creator>
  <cp:lastModifiedBy>Sophie Ravn Spurkeland</cp:lastModifiedBy>
  <cp:revision>175</cp:revision>
  <cp:lastPrinted>2017-11-06T13:52:35Z</cp:lastPrinted>
  <dcterms:created xsi:type="dcterms:W3CDTF">2013-04-02T10:36:42Z</dcterms:created>
  <dcterms:modified xsi:type="dcterms:W3CDTF">2019-06-06T07:43:59Z</dcterms:modified>
</cp:coreProperties>
</file>